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330" r:id="rId4"/>
    <p:sldId id="321" r:id="rId5"/>
    <p:sldId id="327" r:id="rId6"/>
    <p:sldId id="328" r:id="rId7"/>
    <p:sldId id="313" r:id="rId8"/>
    <p:sldId id="326" r:id="rId9"/>
    <p:sldId id="329" r:id="rId10"/>
    <p:sldId id="314" r:id="rId11"/>
    <p:sldId id="315" r:id="rId12"/>
    <p:sldId id="316" r:id="rId13"/>
    <p:sldId id="317" r:id="rId14"/>
    <p:sldId id="319" r:id="rId15"/>
    <p:sldId id="318" r:id="rId16"/>
    <p:sldId id="320" r:id="rId17"/>
    <p:sldId id="322" r:id="rId18"/>
    <p:sldId id="323" r:id="rId19"/>
    <p:sldId id="324" r:id="rId20"/>
    <p:sldId id="325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85914" autoAdjust="0"/>
  </p:normalViewPr>
  <p:slideViewPr>
    <p:cSldViewPr snapToGrid="0" snapToObjects="1">
      <p:cViewPr varScale="1">
        <p:scale>
          <a:sx n="84" d="100"/>
          <a:sy n="84" d="100"/>
        </p:scale>
        <p:origin x="894" y="96"/>
      </p:cViewPr>
      <p:guideLst/>
    </p:cSldViewPr>
  </p:slideViewPr>
  <p:outlineViewPr>
    <p:cViewPr>
      <p:scale>
        <a:sx n="33" d="100"/>
        <a:sy n="33" d="100"/>
      </p:scale>
      <p:origin x="0" y="-158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CA52-1ACC-1344-90A4-6AB164CBEDD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1B92-7784-A145-9713-69F07AE0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1B92-7784-A145-9713-69F07AE019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8D7680D-E7C8-7643-BEFD-F7A179B77B7C}"/>
              </a:ext>
            </a:extLst>
          </p:cNvPr>
          <p:cNvSpPr/>
          <p:nvPr/>
        </p:nvSpPr>
        <p:spPr>
          <a:xfrm>
            <a:off x="1" y="-9427"/>
            <a:ext cx="3643829" cy="6389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E9240D-8DC8-9444-8E0C-74703A71842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3829" y="-18854"/>
            <a:ext cx="5500170" cy="6356621"/>
          </a:xfrm>
          <a:solidFill>
            <a:schemeClr val="bg2"/>
          </a:solidFill>
        </p:spPr>
        <p:txBody>
          <a:bodyPr anchor="ctr" anchorCtr="0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D893F-4580-B544-83D6-ED7E385EA0E6}"/>
              </a:ext>
            </a:extLst>
          </p:cNvPr>
          <p:cNvCxnSpPr>
            <a:cxnSpLocks/>
          </p:cNvCxnSpPr>
          <p:nvPr/>
        </p:nvCxnSpPr>
        <p:spPr>
          <a:xfrm>
            <a:off x="281375" y="1010339"/>
            <a:ext cx="3086100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3B8C66D2-8B0E-D644-958B-ADC9E569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35" y="1230678"/>
            <a:ext cx="3062977" cy="22947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41F2469-CF29-2044-8249-860BE15EF3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235" y="3756754"/>
            <a:ext cx="3062977" cy="11677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Additional Content Here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04E17178-3A66-6644-B095-68F890E50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235" y="5871992"/>
            <a:ext cx="3062977" cy="4186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B7F2E224-3E28-734C-8581-2AE71B6C88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89784"/>
            <a:ext cx="4774370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2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081AAF2-B84B-443D-BF93-FE63BEB76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D9E53152-AE5C-4E01-8D11-4509E054D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F2A375D-D181-41E3-84AC-DC8B8CCA3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52FC-AC72-44AF-B98A-A859B8219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8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C045-AA4B-4895-B168-8E6E16592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64DF0-DCF8-41B2-808B-B372C5331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68AF1-4CBE-441F-8BBF-0127A0D1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1DD05-5464-4D2D-80BA-16AC89E7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Senate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1173-415A-48F8-BD0C-1532E31F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148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25213" cy="4351338"/>
          </a:xfrm>
        </p:spPr>
        <p:txBody>
          <a:bodyPr/>
          <a:lstStyle>
            <a:lvl1pPr>
              <a:spcAft>
                <a:spcPts val="450"/>
              </a:spcAft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134946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A74C90-07AF-2A4B-B930-56D31F5072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49528" y="1797051"/>
            <a:ext cx="3046256" cy="36255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5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spcAft>
                <a:spcPts val="450"/>
              </a:spcAft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283417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14864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305991" indent="-298847">
              <a:spcAft>
                <a:spcPts val="450"/>
              </a:spcAft>
              <a:buSzPct val="105000"/>
              <a:buFontTx/>
              <a:buBlip>
                <a:blip r:embed="rId2"/>
              </a:buBlip>
              <a:tabLst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89784"/>
            <a:ext cx="4823861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33145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Slide - Check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305991" indent="-298847">
              <a:spcAft>
                <a:spcPts val="450"/>
              </a:spcAft>
              <a:buSzPct val="105000"/>
              <a:buFontTx/>
              <a:buBlip>
                <a:blip r:embed="rId2"/>
              </a:buBlip>
              <a:tabLst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89784"/>
            <a:ext cx="4979404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201404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4A94-DAEA-0B4D-A560-6B0D29C9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F293-DDBE-6C43-B409-42B316BDC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0BAA6-F216-4E47-A454-29DB58A3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AAA60-DAB6-0A4B-BBB9-1D32AB9AC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4760230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232075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CE28F-38A5-DE42-9231-928F7032A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509661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B8017-7E7F-9B49-9B4B-B9336EB3F2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33481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F2F51-43AF-EB4F-AFBB-B545D7ECB4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4925" y="1613789"/>
            <a:ext cx="2100575" cy="507831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623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8A53FEB-EECE-604B-823F-810D824B4F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594461" cy="6336290"/>
          </a:xfrm>
        </p:spPr>
        <p:txBody>
          <a:bodyPr wrap="none" anchor="ctr" anchorCtr="0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E2033-42DC-6F47-BA67-5A3FE4333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299567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9CB07-5AF2-9B4A-B86C-EAAE286C41A3}"/>
              </a:ext>
            </a:extLst>
          </p:cNvPr>
          <p:cNvSpPr/>
          <p:nvPr/>
        </p:nvSpPr>
        <p:spPr>
          <a:xfrm>
            <a:off x="5594748" y="-1"/>
            <a:ext cx="3549253" cy="6345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D893F-4580-B544-83D6-ED7E385EA0E6}"/>
              </a:ext>
            </a:extLst>
          </p:cNvPr>
          <p:cNvCxnSpPr>
            <a:cxnSpLocks/>
          </p:cNvCxnSpPr>
          <p:nvPr/>
        </p:nvCxnSpPr>
        <p:spPr>
          <a:xfrm>
            <a:off x="5836444" y="2552700"/>
            <a:ext cx="30861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>
            <a:extLst>
              <a:ext uri="{FF2B5EF4-FFF2-40B4-BE49-F238E27FC236}">
                <a16:creationId xmlns:a16="http://schemas.microsoft.com/office/drawing/2014/main" id="{00D2CBF2-4A18-2345-BEF9-12E50BADA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r="88267"/>
          <a:stretch/>
        </p:blipFill>
        <p:spPr bwMode="auto">
          <a:xfrm>
            <a:off x="5770862" y="2817258"/>
            <a:ext cx="308085" cy="3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33CEFE-0465-164B-A7FC-DA89EC13E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1304" y="171450"/>
            <a:ext cx="3062977" cy="23098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AEA2DC-2F40-D344-B961-344ADAEE4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856" y="2738439"/>
            <a:ext cx="2825354" cy="6524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Address goes here</a:t>
            </a:r>
          </a:p>
          <a:p>
            <a:pPr lvl="0"/>
            <a:r>
              <a:rPr lang="en-US" dirty="0"/>
              <a:t>City, ST ZIP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9528BCA-18EF-8449-8A17-21BBC8513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8856" y="3505620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319-XXX-XXXX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CD9A33F-60C5-284B-9D46-72E5B5783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8856" y="3968328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URL.uiowa.edu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8E9CD933-E414-1145-9754-ACBFFF596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8856" y="4442053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facebook.com</a:t>
            </a:r>
            <a:r>
              <a:rPr lang="en-US" dirty="0"/>
              <a:t>/URL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71AC9B4-FCC0-5642-81E4-7080E62B0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8856" y="4926795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523A405-5F07-2F4D-B77F-90515157D8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856" y="5411537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contact@uiowa.edu</a:t>
            </a:r>
            <a:endParaRPr lang="en-US" dirty="0"/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57571D24-5A75-6D4A-859D-0B99A9B5D0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7793" r="65583" b="1163"/>
          <a:stretch/>
        </p:blipFill>
        <p:spPr bwMode="auto">
          <a:xfrm>
            <a:off x="5789912" y="3619397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8A2579D0-F259-4C48-8704-136FA35A45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9" t="17729" r="46516" b="1227"/>
          <a:stretch/>
        </p:blipFill>
        <p:spPr bwMode="auto">
          <a:xfrm>
            <a:off x="5752008" y="4065506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6021253C-4C48-E74E-B11A-D6AD9003536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7" t="17729" r="23418" b="1227"/>
          <a:stretch/>
        </p:blipFill>
        <p:spPr bwMode="auto">
          <a:xfrm>
            <a:off x="5780289" y="4536846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9E2D6489-247C-524E-A2FC-4CE9A6832A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7" t="17729" r="2138" b="1227"/>
          <a:stretch/>
        </p:blipFill>
        <p:spPr bwMode="auto">
          <a:xfrm>
            <a:off x="5761435" y="5017613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5CCAD-BF56-8F42-846C-2C755FC3C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3071" y="5519262"/>
            <a:ext cx="389647" cy="3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88D2C-CFC3-415E-A66C-3EA0A93D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66EC0-E3F3-443A-9B22-DBB5F078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DC61-25F4-46C0-AB22-85198A35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3BCE9-8262-401F-B311-1F6F95ADC9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5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08D1C-0D5E-8F4C-B630-327D35C285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B1A84-3AF2-7441-BD04-40E17B40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6F7B5-A644-9644-B0CB-54E848DB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23AB8D-52FB-394A-A04E-FEB81257F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914" y="6381946"/>
            <a:ext cx="4549106" cy="441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Faculty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cine.uiowa.edu/facultyaffairs/faculty/promotion-and-tenure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6F870-F80B-B244-B223-507B85F150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47" y="1628711"/>
            <a:ext cx="3313865" cy="22947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Promotion 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Tenure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A7767-22FC-7544-A579-E821BC68D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CCOM-Faculty Affairs and Development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34A908F-7DE3-BE45-8BCA-37DAFC30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0100" y="0"/>
            <a:ext cx="5533900" cy="63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D5481D-DA30-5641-8EEB-7DF363D31BA6}"/>
              </a:ext>
            </a:extLst>
          </p:cNvPr>
          <p:cNvSpPr txBox="1">
            <a:spLocks/>
          </p:cNvSpPr>
          <p:nvPr/>
        </p:nvSpPr>
        <p:spPr>
          <a:xfrm>
            <a:off x="170790" y="4081928"/>
            <a:ext cx="3313865" cy="22947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Peter Snyder</a:t>
            </a:r>
          </a:p>
          <a:p>
            <a:pPr algn="ctr"/>
            <a:r>
              <a:rPr lang="en-US" sz="2400" dirty="0"/>
              <a:t>Associate Dean</a:t>
            </a:r>
          </a:p>
          <a:p>
            <a:pPr algn="ctr"/>
            <a:r>
              <a:rPr lang="en-US" sz="2400" dirty="0"/>
              <a:t>for Faculty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96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Putting Together a Promotion Packet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45" y="1618593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Publications (pdfs)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- 5 most representative (best)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Potential external reviewers (8-10)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Names, titles, contact info., relationship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 External to UI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Above your current rank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Conflicts of interest 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charset="0"/>
              </a:rPr>
              <a:t>must not be mentor, 		collaborator/coauthor, friend, etc.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)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8087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CV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7" y="1261241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Make sure it is up to date!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CCOM format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Annotate bibliography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indicate contributions to papers where you are not 	first/last author (co-first, co-corresponding, middle)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Indicate role on grants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Indicate which talks were invited vs. submitted abstract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Indicate role on committees (e.g. chair vs. member)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2403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Personal Statement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7" y="1261241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Brings your CV to life—very important!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Not to exceed 8 pages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- Teaching: up to 3 pages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- Scholarship: up to 3 pages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- Service: up to 2 pages (clinical and committees/etc.)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Address any issues that you think reviewers may raise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Include future plans and goals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0257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59" y="95962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Teaching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96" y="1145628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Classroom (lectures, small group), clinical, lab/bench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Review of teaching materials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Course materials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Presentations/lectures (e.g.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Powerpoint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slides)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Lecture handouts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Quantity relative to peers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Quality relative to peers (“effective teacher”)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Learner evaluations 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charset="0"/>
              </a:rPr>
              <a:t>you need to review them!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    	- Peer evaluations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Teaching awards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Activities to improve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9121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Scholarship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76" y="156078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Discovery and dissemination of new knowledge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Papers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Driving force behind work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Independence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 to carry out the work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R01, VA Merit, equivalent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Some work doesn’t require funding (uncommon)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8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40369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Scholarship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6" y="977463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Quality/impact (number, journals, scope)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number depends on field, journals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Focus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Clear theme, developing an area, moving field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forward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Independence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Authorship order, funding (PI), external reviews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Sustained productivity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lack of gaps, ongoing funding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National/International reputation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for promotion to professor</a:t>
            </a:r>
          </a:p>
        </p:txBody>
      </p:sp>
    </p:spTree>
    <p:extLst>
      <p:ext uri="{BB962C8B-B14F-4D97-AF65-F5344CB8AC3E}">
        <p14:creationId xmlns:p14="http://schemas.microsoft.com/office/powerpoint/2010/main" val="97064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Service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24547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Internal- Department, College, University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Committees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Mentoring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	- Society committees, leadership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	- Editorial boards, journal reviewer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	- Study sections, grant reviews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Clinical service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9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Department Process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014249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Materials gathered by faculty (Aug 1)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Potential reviewer names gathered from faculty, in 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collaboration with chair/division director (Aug 15)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Department may add names (with faculty approval)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Letters are solicited by department (don’t contact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potential reviewers)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is compiled and moved to the department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review committee (Sept 15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817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Department Process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403132"/>
            <a:ext cx="8229600" cy="435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Department review committee assesses teaching,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scholarship, and service (September-October)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and Vote by Department Consulting Group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All department tenure track faculty above rank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written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faculty may review and correct factual errors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DEO forwards recommendation to the college</a:t>
            </a:r>
          </a:p>
        </p:txBody>
      </p:sp>
    </p:spTree>
    <p:extLst>
      <p:ext uri="{BB962C8B-B14F-4D97-AF65-F5344CB8AC3E}">
        <p14:creationId xmlns:p14="http://schemas.microsoft.com/office/powerpoint/2010/main" val="62931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College/University Process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403132"/>
            <a:ext cx="8229600" cy="435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Materials (teaching, scholarship, service) reviewed by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the CCOM Executive Committee (Nov-Jan)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Executive Committee makes a recommendation to the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dean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Dean makes recommendation to the provost (Feb)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Consideration by the Iowa Board of Regents (May)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Promotion takes effect July 1</a:t>
            </a:r>
          </a:p>
        </p:txBody>
      </p:sp>
    </p:spTree>
    <p:extLst>
      <p:ext uri="{BB962C8B-B14F-4D97-AF65-F5344CB8AC3E}">
        <p14:creationId xmlns:p14="http://schemas.microsoft.com/office/powerpoint/2010/main" val="322488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When am I ready for promotion?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2430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Assistant to Associate Professor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Required in the final probationary year of a tenure 	track appointment (year 6 or 8)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“Tenure Clock”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Associate to Full Professor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Often after 6-7 years in rank but no specific time 	frame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Other options (early promotion): higher expectations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The Department recommends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The faculty member requests review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How to Get Help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124608"/>
            <a:ext cx="8229600" cy="49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CCOM policies and procedures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https://medicine.uiowa.edu/facultyaffairs/faculty/promotion-and-tenure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Talk to leadership (DEO, division director, vice chair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for faculty)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Talk to mentor or recently promoted faculty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of Faculty Affairs and Development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ccom-ofad@healthcare.uiowa.edu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Promotion and Tenure website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C000"/>
                </a:solidFill>
              </a:rPr>
              <a:t>https://webapps1.healthcare.uiowa.edu/</a:t>
            </a:r>
            <a:r>
              <a:rPr lang="en-US" dirty="0" err="1">
                <a:solidFill>
                  <a:srgbClr val="FFC000"/>
                </a:solidFill>
              </a:rPr>
              <a:t>PromotionTenure</a:t>
            </a: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7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D06663_">
            <a:extLst>
              <a:ext uri="{FF2B5EF4-FFF2-40B4-BE49-F238E27FC236}">
                <a16:creationId xmlns:a16="http://schemas.microsoft.com/office/drawing/2014/main" id="{1A2ABD02-B323-49AE-AD2C-7FFEE84A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7575"/>
            <a:ext cx="59436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5176"/>
            <a:ext cx="8229600" cy="6739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Reasons to extend tenure clock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88469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Automatic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COVID19: 1 year for assistant professors in rank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during 2020-21 academic year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Addition of minor child (1 year per child, up to 2)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Need to make a request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Discretionary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Extenuating circumstances that slow progress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(e.g. prolonged health issues)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Requires approval from department chair, dean,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and provost</a:t>
            </a:r>
          </a:p>
        </p:txBody>
      </p:sp>
    </p:spTree>
    <p:extLst>
      <p:ext uri="{BB962C8B-B14F-4D97-AF65-F5344CB8AC3E}">
        <p14:creationId xmlns:p14="http://schemas.microsoft.com/office/powerpoint/2010/main" val="171970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What are expectations for promotion?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24547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Associate Professor with Tenure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Evidence of high quality teaching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Establishing a record of productive scholarship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Appropriate level of academic and/or professional 		service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Promise of promotion to professor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Professor with Tenure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Continued evidence of high quality teaching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Established record of productive scholarship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Unmistakable national/international reputation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Appropriate level of service</a:t>
            </a:r>
          </a:p>
        </p:txBody>
      </p:sp>
    </p:spTree>
    <p:extLst>
      <p:ext uri="{BB962C8B-B14F-4D97-AF65-F5344CB8AC3E}">
        <p14:creationId xmlns:p14="http://schemas.microsoft.com/office/powerpoint/2010/main" val="209400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Research Track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24547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tenure clock or requirement for promotion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is on research/scholarship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Teaching and service not required (although will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be considered if present)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necessary to have independent funding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Should be co-investigator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Unmistakable national/international reputation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For Promotion to Professor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0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09923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What is Tenure?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5" y="73435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Promotion to Associate Professor confers Tenure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Tenure protects academic freedom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Academic freedom to pursue and publish research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and to discuss course subject matter without interference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(but can’t introduce subject matter with no relation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to the subject) 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Appointment length is indefinite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Post-tenure reviews (5 years)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Not a “job for life.” May be terminated for policy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violations, failure to meet written standards,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or financial exigency.</a:t>
            </a:r>
          </a:p>
        </p:txBody>
      </p:sp>
    </p:spTree>
    <p:extLst>
      <p:ext uri="{BB962C8B-B14F-4D97-AF65-F5344CB8AC3E}">
        <p14:creationId xmlns:p14="http://schemas.microsoft.com/office/powerpoint/2010/main" val="244705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What do I need to do for promotion process?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8" y="1614443"/>
            <a:ext cx="8605345" cy="39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Decide whether to apply for promotion—late spring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Compile and submit promotion packet—late summer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Provide updates for new papers, grants, etc.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As department and college reviews are completed, provide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input as requested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926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0463D2EE-C28C-4A65-89AE-33EE5069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375" y="347443"/>
            <a:ext cx="1552575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Promotion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Committees</a:t>
            </a: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0C920A18-EB6A-47E4-A740-A9107F64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37" y="1498380"/>
            <a:ext cx="7556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DCG</a:t>
            </a: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7965A58D-4672-446C-ABDE-30969038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775" y="2333405"/>
            <a:ext cx="7397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DEO</a:t>
            </a:r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C2D3BD11-B6BD-4C73-AC70-1C14ADA3F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37" y="3168430"/>
            <a:ext cx="7556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CCG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96D16EB3-B5C5-4E4C-B194-89CE0D54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200" y="4003455"/>
            <a:ext cx="7969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Dean</a:t>
            </a:r>
          </a:p>
        </p:txBody>
      </p:sp>
      <p:sp>
        <p:nvSpPr>
          <p:cNvPr id="8199" name="TextBox 6">
            <a:extLst>
              <a:ext uri="{FF2B5EF4-FFF2-40B4-BE49-F238E27FC236}">
                <a16:creationId xmlns:a16="http://schemas.microsoft.com/office/drawing/2014/main" id="{77D56238-D5D1-461B-BDF1-A39E457A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612" y="4838480"/>
            <a:ext cx="1054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Provost</a:t>
            </a:r>
          </a:p>
        </p:txBody>
      </p:sp>
      <p:sp>
        <p:nvSpPr>
          <p:cNvPr id="8200" name="TextBox 6">
            <a:extLst>
              <a:ext uri="{FF2B5EF4-FFF2-40B4-BE49-F238E27FC236}">
                <a16:creationId xmlns:a16="http://schemas.microsoft.com/office/drawing/2014/main" id="{DDD84834-09A1-4DC5-9A0B-6048A15D9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750" y="5673505"/>
            <a:ext cx="11398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Regents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F2402778-21D3-A041-BB09-DE31005A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1898430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5EFB12C4-AD97-7B41-9A58-F246DC80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2746155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09762A02-E0CD-DD47-9DC4-9C292C8CB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3568480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C3667E8-A9A5-4044-AADE-62C704D5E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4416205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B3A99C1D-6177-E047-A953-3BE039FF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5238530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DC794D56-AEB3-D848-A097-AC74804C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1063405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207" name="Group 27">
            <a:extLst>
              <a:ext uri="{FF2B5EF4-FFF2-40B4-BE49-F238E27FC236}">
                <a16:creationId xmlns:a16="http://schemas.microsoft.com/office/drawing/2014/main" id="{1986AADA-0467-4024-B147-629F56863FD2}"/>
              </a:ext>
            </a:extLst>
          </p:cNvPr>
          <p:cNvGrpSpPr>
            <a:grpSpLocks/>
          </p:cNvGrpSpPr>
          <p:nvPr/>
        </p:nvGrpSpPr>
        <p:grpSpPr bwMode="auto">
          <a:xfrm>
            <a:off x="6486800" y="347443"/>
            <a:ext cx="201612" cy="2355850"/>
            <a:chOff x="4419600" y="1009567"/>
            <a:chExt cx="205435" cy="203922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3E30F3-C58F-374A-88B5-F86DE1E13AB0}"/>
                </a:ext>
              </a:extLst>
            </p:cNvPr>
            <p:cNvCxnSpPr/>
            <p:nvPr/>
          </p:nvCxnSpPr>
          <p:spPr>
            <a:xfrm rot="5400000">
              <a:off x="3604613" y="2028372"/>
              <a:ext cx="2039227" cy="16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849D756-862D-F541-B75B-770CE761863F}"/>
                </a:ext>
              </a:extLst>
            </p:cNvPr>
            <p:cNvCxnSpPr/>
            <p:nvPr/>
          </p:nvCxnSpPr>
          <p:spPr>
            <a:xfrm rot="10800000">
              <a:off x="4419600" y="1009567"/>
              <a:ext cx="203818" cy="13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F78276-1D98-A841-BD5F-B4D6FD1C2DC5}"/>
                </a:ext>
              </a:extLst>
            </p:cNvPr>
            <p:cNvCxnSpPr/>
            <p:nvPr/>
          </p:nvCxnSpPr>
          <p:spPr>
            <a:xfrm rot="10800000">
              <a:off x="4419600" y="3047419"/>
              <a:ext cx="203818" cy="13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8" name="Group 28">
            <a:extLst>
              <a:ext uri="{FF2B5EF4-FFF2-40B4-BE49-F238E27FC236}">
                <a16:creationId xmlns:a16="http://schemas.microsoft.com/office/drawing/2014/main" id="{E22E622C-ABEC-465D-A591-BD792322341F}"/>
              </a:ext>
            </a:extLst>
          </p:cNvPr>
          <p:cNvGrpSpPr>
            <a:grpSpLocks/>
          </p:cNvGrpSpPr>
          <p:nvPr/>
        </p:nvGrpSpPr>
        <p:grpSpPr bwMode="auto">
          <a:xfrm>
            <a:off x="6486800" y="3168430"/>
            <a:ext cx="204787" cy="1209675"/>
            <a:chOff x="4419600" y="1009567"/>
            <a:chExt cx="205435" cy="203922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199819-F8E6-9944-8155-4AA7B9787536}"/>
                </a:ext>
              </a:extLst>
            </p:cNvPr>
            <p:cNvCxnSpPr/>
            <p:nvPr/>
          </p:nvCxnSpPr>
          <p:spPr>
            <a:xfrm rot="5400000">
              <a:off x="3604625" y="2028384"/>
              <a:ext cx="2039227" cy="15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B22E14-6D7F-AE4E-A5DD-023D0C76748F}"/>
                </a:ext>
              </a:extLst>
            </p:cNvPr>
            <p:cNvCxnSpPr/>
            <p:nvPr/>
          </p:nvCxnSpPr>
          <p:spPr>
            <a:xfrm rot="10800000">
              <a:off x="4419600" y="1009567"/>
              <a:ext cx="203843" cy="267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056B27-F40D-3B4E-A730-F2F75B490D4D}"/>
                </a:ext>
              </a:extLst>
            </p:cNvPr>
            <p:cNvCxnSpPr/>
            <p:nvPr/>
          </p:nvCxnSpPr>
          <p:spPr>
            <a:xfrm rot="10800000">
              <a:off x="4419600" y="3046119"/>
              <a:ext cx="203843" cy="26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9" name="TextBox 6">
            <a:extLst>
              <a:ext uri="{FF2B5EF4-FFF2-40B4-BE49-F238E27FC236}">
                <a16:creationId xmlns:a16="http://schemas.microsoft.com/office/drawing/2014/main" id="{750F40C9-4454-4C14-9D73-EACC7FFF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925" y="132375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Department</a:t>
            </a:r>
          </a:p>
        </p:txBody>
      </p:sp>
      <p:sp>
        <p:nvSpPr>
          <p:cNvPr id="8210" name="TextBox 6">
            <a:extLst>
              <a:ext uri="{FF2B5EF4-FFF2-40B4-BE49-F238E27FC236}">
                <a16:creationId xmlns:a16="http://schemas.microsoft.com/office/drawing/2014/main" id="{939F1EB3-9FC2-4701-AFBD-F2184F9B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037" y="3571655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College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FC99D65-EF26-494E-A7B5-1F0CBF4E5666}"/>
              </a:ext>
            </a:extLst>
          </p:cNvPr>
          <p:cNvSpPr/>
          <p:nvPr/>
        </p:nvSpPr>
        <p:spPr>
          <a:xfrm>
            <a:off x="3148287" y="3212880"/>
            <a:ext cx="652463" cy="2984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8212" name="TextBox 6">
            <a:extLst>
              <a:ext uri="{FF2B5EF4-FFF2-40B4-BE49-F238E27FC236}">
                <a16:creationId xmlns:a16="http://schemas.microsoft.com/office/drawing/2014/main" id="{998724B1-CF53-4EA2-9968-583CD8E2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712" y="149838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Nov</a:t>
            </a:r>
          </a:p>
        </p:txBody>
      </p:sp>
      <p:sp>
        <p:nvSpPr>
          <p:cNvPr id="8213" name="TextBox 6">
            <a:extLst>
              <a:ext uri="{FF2B5EF4-FFF2-40B4-BE49-F238E27FC236}">
                <a16:creationId xmlns:a16="http://schemas.microsoft.com/office/drawing/2014/main" id="{15E05D84-56E4-49B9-9019-99F8F838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350" y="3177955"/>
            <a:ext cx="598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Jan</a:t>
            </a:r>
          </a:p>
        </p:txBody>
      </p:sp>
      <p:sp>
        <p:nvSpPr>
          <p:cNvPr id="8214" name="TextBox 6">
            <a:extLst>
              <a:ext uri="{FF2B5EF4-FFF2-40B4-BE49-F238E27FC236}">
                <a16:creationId xmlns:a16="http://schemas.microsoft.com/office/drawing/2014/main" id="{1E67E6A2-D2A7-4DEE-8D49-48DC62EC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476" y="5665568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May</a:t>
            </a:r>
          </a:p>
        </p:txBody>
      </p:sp>
      <p:sp>
        <p:nvSpPr>
          <p:cNvPr id="8215" name="TextBox 6">
            <a:extLst>
              <a:ext uri="{FF2B5EF4-FFF2-40B4-BE49-F238E27FC236}">
                <a16:creationId xmlns:a16="http://schemas.microsoft.com/office/drawing/2014/main" id="{DA610F6B-9B18-4079-8726-CC59A4A0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637" y="441105"/>
            <a:ext cx="1195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Sept-Oct</a:t>
            </a:r>
          </a:p>
        </p:txBody>
      </p:sp>
      <p:sp>
        <p:nvSpPr>
          <p:cNvPr id="8216" name="TextBox 6">
            <a:extLst>
              <a:ext uri="{FF2B5EF4-FFF2-40B4-BE49-F238E27FC236}">
                <a16:creationId xmlns:a16="http://schemas.microsoft.com/office/drawing/2014/main" id="{E3395F55-4ECE-4D24-86E9-05AEE827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325" y="1093568"/>
            <a:ext cx="138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Vote, report</a:t>
            </a:r>
          </a:p>
        </p:txBody>
      </p:sp>
      <p:sp>
        <p:nvSpPr>
          <p:cNvPr id="8217" name="TextBox 6">
            <a:extLst>
              <a:ext uri="{FF2B5EF4-FFF2-40B4-BE49-F238E27FC236}">
                <a16:creationId xmlns:a16="http://schemas.microsoft.com/office/drawing/2014/main" id="{98EC87D1-71E7-438F-9E79-2400F667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537" y="1920655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Vote</a:t>
            </a:r>
          </a:p>
        </p:txBody>
      </p:sp>
      <p:sp>
        <p:nvSpPr>
          <p:cNvPr id="8218" name="TextBox 6">
            <a:extLst>
              <a:ext uri="{FF2B5EF4-FFF2-40B4-BE49-F238E27FC236}">
                <a16:creationId xmlns:a16="http://schemas.microsoft.com/office/drawing/2014/main" id="{1FE4FBC7-1DB9-43F5-8AFD-40527A8B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125" y="276996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Decision, report</a:t>
            </a:r>
          </a:p>
        </p:txBody>
      </p:sp>
      <p:sp>
        <p:nvSpPr>
          <p:cNvPr id="8219" name="TextBox 6">
            <a:extLst>
              <a:ext uri="{FF2B5EF4-FFF2-40B4-BE49-F238E27FC236}">
                <a16:creationId xmlns:a16="http://schemas.microsoft.com/office/drawing/2014/main" id="{2A53FE9C-3A41-4CEB-B1E0-BF0AA959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212" y="3608168"/>
            <a:ext cx="138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Vote, report</a:t>
            </a:r>
          </a:p>
        </p:txBody>
      </p:sp>
      <p:sp>
        <p:nvSpPr>
          <p:cNvPr id="8220" name="TextBox 6">
            <a:extLst>
              <a:ext uri="{FF2B5EF4-FFF2-40B4-BE49-F238E27FC236}">
                <a16:creationId xmlns:a16="http://schemas.microsoft.com/office/drawing/2014/main" id="{78BABEA9-9742-4EB9-BC00-C18C9C11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125" y="443525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Decision, report</a:t>
            </a:r>
          </a:p>
        </p:txBody>
      </p:sp>
      <p:sp>
        <p:nvSpPr>
          <p:cNvPr id="8221" name="TextBox 6">
            <a:extLst>
              <a:ext uri="{FF2B5EF4-FFF2-40B4-BE49-F238E27FC236}">
                <a16:creationId xmlns:a16="http://schemas.microsoft.com/office/drawing/2014/main" id="{B917D963-6EAF-4F67-AB16-20A5122EC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700" y="526234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Decision</a:t>
            </a:r>
          </a:p>
        </p:txBody>
      </p:sp>
      <p:sp>
        <p:nvSpPr>
          <p:cNvPr id="8222" name="Rectangle 2">
            <a:extLst>
              <a:ext uri="{FF2B5EF4-FFF2-40B4-BE49-F238E27FC236}">
                <a16:creationId xmlns:a16="http://schemas.microsoft.com/office/drawing/2014/main" id="{B44B576E-5BC8-4589-9255-8C29D4C8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71" y="5411186"/>
            <a:ext cx="291497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8223" name="TextBox 6">
            <a:extLst>
              <a:ext uri="{FF2B5EF4-FFF2-40B4-BE49-F238E27FC236}">
                <a16:creationId xmlns:a16="http://schemas.microsoft.com/office/drawing/2014/main" id="{86532D38-9D56-4B72-9FE2-2E4FFE42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700" y="3023968"/>
            <a:ext cx="1423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Executive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Committee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06D8EFFD-13C5-BE4B-B3BB-6E83A74882F4}"/>
              </a:ext>
            </a:extLst>
          </p:cNvPr>
          <p:cNvSpPr/>
          <p:nvPr/>
        </p:nvSpPr>
        <p:spPr>
          <a:xfrm>
            <a:off x="2875018" y="490700"/>
            <a:ext cx="652463" cy="2984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1AD85A20-006D-7C49-AB97-BD3A37A7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798" y="301788"/>
            <a:ext cx="1353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Promotion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Materials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17323C12-6D4C-374D-A53F-75E093E5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331" y="186714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Aug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AFC57C96-53DD-BA4F-9F1A-CE8D9AA0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065" y="680700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Sept</a:t>
            </a:r>
          </a:p>
        </p:txBody>
      </p:sp>
    </p:spTree>
    <p:extLst>
      <p:ext uri="{BB962C8B-B14F-4D97-AF65-F5344CB8AC3E}">
        <p14:creationId xmlns:p14="http://schemas.microsoft.com/office/powerpoint/2010/main" val="428173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Putting Together a Promotion Packet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45" y="1502979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CV in CCOM format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Personal statement (teaching, scholarship, service)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Sample teaching materials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- 4-5 of your best examples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Learner evaluations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Who keeps these?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Peer evaluations of teaching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94136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Iowa">
  <a:themeElements>
    <a:clrScheme name="University of Iowa Master">
      <a:dk1>
        <a:srgbClr val="000000"/>
      </a:dk1>
      <a:lt1>
        <a:srgbClr val="FFFFFF"/>
      </a:lt1>
      <a:dk2>
        <a:srgbClr val="9E9F9E"/>
      </a:dk2>
      <a:lt2>
        <a:srgbClr val="FFFFFF"/>
      </a:lt2>
      <a:accent1>
        <a:srgbClr val="FFCD00"/>
      </a:accent1>
      <a:accent2>
        <a:srgbClr val="000000"/>
      </a:accent2>
      <a:accent3>
        <a:srgbClr val="A5A5A5"/>
      </a:accent3>
      <a:accent4>
        <a:srgbClr val="CACBCA"/>
      </a:accent4>
      <a:accent5>
        <a:srgbClr val="767776"/>
      </a:accent5>
      <a:accent6>
        <a:srgbClr val="378093"/>
      </a:accent6>
      <a:hlink>
        <a:srgbClr val="378093"/>
      </a:hlink>
      <a:folHlink>
        <a:srgbClr val="9E9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AA_PS (002)Template" id="{ED7A1BF2-6FAD-4D64-B0F0-EDFAB6020B32}" vid="{0837B884-FFBF-488F-877A-DF23AEB744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Iowa</Template>
  <TotalTime>420</TotalTime>
  <Words>1269</Words>
  <Application>Microsoft Office PowerPoint</Application>
  <PresentationFormat>On-screen Show (4:3)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University of Iowa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Snyder, Peter M</dc:creator>
  <cp:lastModifiedBy>Bohling, Cynthia R</cp:lastModifiedBy>
  <cp:revision>37</cp:revision>
  <dcterms:created xsi:type="dcterms:W3CDTF">2020-06-01T18:07:36Z</dcterms:created>
  <dcterms:modified xsi:type="dcterms:W3CDTF">2023-05-31T13:01:22Z</dcterms:modified>
</cp:coreProperties>
</file>