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219456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  <p15:guide id="3" pos="104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41" d="100"/>
          <a:sy n="41" d="100"/>
        </p:scale>
        <p:origin x="444" y="108"/>
      </p:cViewPr>
      <p:guideLst>
        <p:guide orient="horz" pos="6912"/>
        <p:guide pos="10368"/>
        <p:guide pos="104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275145374141975E-2"/>
          <c:y val="0.20102195620978744"/>
          <c:w val="0.90812896522841979"/>
          <c:h val="0.727115541964267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Iowans with Fair or Poor General Health Status by Disability Status, BRFSS, 2008-2014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Without Disability</c:v>
                </c:pt>
                <c:pt idx="1">
                  <c:v>With a Disability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C1-4194-8771-2D6BFFF7D9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6591080"/>
        <c:axId val="696596984"/>
      </c:barChart>
      <c:catAx>
        <c:axId val="696591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596984"/>
        <c:crosses val="autoZero"/>
        <c:auto val="1"/>
        <c:lblAlgn val="ctr"/>
        <c:lblOffset val="100"/>
        <c:noMultiLvlLbl val="0"/>
      </c:catAx>
      <c:valAx>
        <c:axId val="696596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591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7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"/>
          <c:y val="0"/>
          <c:w val="1"/>
          <c:h val="0.177793794326378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98D0-C92D-4155-A57F-BCB66698B71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A76B-E7C9-44E2-BA92-6F5DE0BAE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6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98D0-C92D-4155-A57F-BCB66698B71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A76B-E7C9-44E2-BA92-6F5DE0BAE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0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98D0-C92D-4155-A57F-BCB66698B71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A76B-E7C9-44E2-BA92-6F5DE0BAE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98D0-C92D-4155-A57F-BCB66698B71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A76B-E7C9-44E2-BA92-6F5DE0BAE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5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98D0-C92D-4155-A57F-BCB66698B71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A76B-E7C9-44E2-BA92-6F5DE0BAE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5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98D0-C92D-4155-A57F-BCB66698B71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A76B-E7C9-44E2-BA92-6F5DE0BAE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2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98D0-C92D-4155-A57F-BCB66698B71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A76B-E7C9-44E2-BA92-6F5DE0BAE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4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98D0-C92D-4155-A57F-BCB66698B71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A76B-E7C9-44E2-BA92-6F5DE0BAE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0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98D0-C92D-4155-A57F-BCB66698B71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A76B-E7C9-44E2-BA92-6F5DE0BAE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98D0-C92D-4155-A57F-BCB66698B71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A76B-E7C9-44E2-BA92-6F5DE0BAE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9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98D0-C92D-4155-A57F-BCB66698B71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2A76B-E7C9-44E2-BA92-6F5DE0BAE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9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598D0-C92D-4155-A57F-BCB66698B71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2A76B-E7C9-44E2-BA92-6F5DE0BAE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6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hyperlink" Target="mailto:Meghan-Connett@uiowa.edu" TargetMode="External"/><Relationship Id="rId4" Type="http://schemas.openxmlformats.org/officeDocument/2006/relationships/hyperlink" Target="mailto:Jason-Wilbur@uiow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">
            <a:extLst>
              <a:ext uri="{FF2B5EF4-FFF2-40B4-BE49-F238E27FC236}">
                <a16:creationId xmlns:a16="http://schemas.microsoft.com/office/drawing/2014/main" id="{7F255162-00E6-4067-AB7C-AC6EA525E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1" y="12041914"/>
            <a:ext cx="14128112" cy="5349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numCol="2" anchor="t" anchorCtr="0" upright="1">
            <a:no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feel comfortable communicating with adult patients with intellectual disabilities.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feel comfortable examining an adult patient with an intellectual disability.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feel able to provide excellent primary care to adult patients with intellectual disabilities.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feel able to coordinate care for adult patients with intellectual disabilities.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feel I have a basic understanding of the health disparities affecting adult patients with intellectual disabilities.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feel I have a firm understanding of the barriers impacting delivery of primary care to adult patients with intellectual disabilities.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feel I am able to identify potential strategies for overcoming the common barriers to providing adequate health care to adult patients with intellectual disabilities.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feel I have the tools to adequately obtain an appropriate history from an adult patient with intellectual disabilities.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feel I understand the communication preferences of adult patients with intellectual disabilities.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feel able to facilitate effective triadic communication with adult patients with intellectual disabilities and their care givers.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feel I have the tools to troubleshoot obstacles in order to provide excellent primary care to patients with intellectual disabilities.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feel able to provide appropriate preventative care to patients with intellectual disabilities.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feel I know what resources are available to assist me in deciding which screening tests are appropriate for my adult patients with intellectual disabilities.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feel the amount of training I am receiving in residency will allow me to adequately care for patients with intellectual disabilities.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7FF9CF-1237-47BC-9BA4-ABE71FC62BA5}"/>
              </a:ext>
            </a:extLst>
          </p:cNvPr>
          <p:cNvSpPr txBox="1"/>
          <p:nvPr/>
        </p:nvSpPr>
        <p:spPr>
          <a:xfrm>
            <a:off x="0" y="0"/>
            <a:ext cx="32918400" cy="25853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Improving Communication and Care for Patients with Intellectual and Developmental Disabilities in </a:t>
            </a:r>
          </a:p>
          <a:p>
            <a:pPr algn="ctr"/>
            <a:r>
              <a:rPr lang="en-US" sz="5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Family Medicine Residency Training (ICC4IDD)</a:t>
            </a:r>
          </a:p>
          <a:p>
            <a:pPr algn="ctr"/>
            <a:endParaRPr lang="en-US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Meghan Connett, MD; Jason Wilbur, MD; Brigit Ray, MD, </a:t>
            </a:r>
            <a:r>
              <a:rPr lang="en-US" sz="36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MME</a:t>
            </a:r>
            <a:r>
              <a:rPr lang="en-US" sz="36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Scott Larson, MD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8D5041-6321-44E8-AABD-31E6F80DEC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47" y="974208"/>
            <a:ext cx="4191368" cy="162474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D921882-BA52-4D62-ABB7-9A688ECECDEF}"/>
              </a:ext>
            </a:extLst>
          </p:cNvPr>
          <p:cNvSpPr/>
          <p:nvPr/>
        </p:nvSpPr>
        <p:spPr>
          <a:xfrm>
            <a:off x="19184" y="3116230"/>
            <a:ext cx="7249048" cy="44763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8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Purpose of the Innovation 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Persons in Iowa with intellectual and developmental disabilities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IDD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are more likely to have poor health as compared to the general population. 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created this curriculum to improve health equity for adults with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IDD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curriculum includes modules, lectures and in-person Standardized Patient (SP) learning experiences to prepare family medicine residents to deliver optimal care for adults with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IDD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B3DE784-CD31-4073-82B7-6CE93CDDE56C}"/>
              </a:ext>
            </a:extLst>
          </p:cNvPr>
          <p:cNvGrpSpPr/>
          <p:nvPr/>
        </p:nvGrpSpPr>
        <p:grpSpPr>
          <a:xfrm>
            <a:off x="19184" y="8218527"/>
            <a:ext cx="7220892" cy="5349275"/>
            <a:chOff x="25711711" y="3275831"/>
            <a:chExt cx="6553545" cy="5096148"/>
          </a:xfrm>
        </p:grpSpPr>
        <p:pic>
          <p:nvPicPr>
            <p:cNvPr id="17" name="Picture 16" descr="A group of people standing in a room&#10;&#10;Description automatically generated">
              <a:extLst>
                <a:ext uri="{FF2B5EF4-FFF2-40B4-BE49-F238E27FC236}">
                  <a16:creationId xmlns:a16="http://schemas.microsoft.com/office/drawing/2014/main" id="{AD8DC270-2F9C-452F-9430-2A5D4E441C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268" t="50000"/>
            <a:stretch/>
          </p:blipFill>
          <p:spPr>
            <a:xfrm>
              <a:off x="25711711" y="3275831"/>
              <a:ext cx="6553545" cy="5096148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F92F90E-608C-4FF6-981B-691A8AD8B938}"/>
                </a:ext>
              </a:extLst>
            </p:cNvPr>
            <p:cNvSpPr txBox="1"/>
            <p:nvPr/>
          </p:nvSpPr>
          <p:spPr>
            <a:xfrm>
              <a:off x="25711711" y="7975389"/>
              <a:ext cx="59794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Photo permission given by Charles Connett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3026241F-B44C-4BDF-B207-683AB97D7E6C}"/>
              </a:ext>
            </a:extLst>
          </p:cNvPr>
          <p:cNvSpPr/>
          <p:nvPr/>
        </p:nvSpPr>
        <p:spPr>
          <a:xfrm>
            <a:off x="7924801" y="11365411"/>
            <a:ext cx="139077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Assessing Comfort in Caring for Patients </a:t>
            </a:r>
            <a:r>
              <a:rPr lang="en-US" sz="28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en-US" sz="24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b="1" u="sng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IDD</a:t>
            </a:r>
            <a:r>
              <a:rPr lang="en-US" sz="24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Survey Prompts</a:t>
            </a:r>
            <a:endParaRPr lang="en-US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AEED3D6-DC04-4394-B8B7-B36C74134D3B}"/>
              </a:ext>
            </a:extLst>
          </p:cNvPr>
          <p:cNvSpPr/>
          <p:nvPr/>
        </p:nvSpPr>
        <p:spPr>
          <a:xfrm>
            <a:off x="22467122" y="6956643"/>
            <a:ext cx="10451278" cy="12618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Curriculum Formation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Didactic curriculum over 9 months with lectures by experts, caregivers and people with IDD with 12 hours of dedicated s and modules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273A01A-7066-4A52-A5E1-8431035032DC}"/>
              </a:ext>
            </a:extLst>
          </p:cNvPr>
          <p:cNvSpPr/>
          <p:nvPr/>
        </p:nvSpPr>
        <p:spPr>
          <a:xfrm>
            <a:off x="22467122" y="18856970"/>
            <a:ext cx="10451276" cy="2677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Acknowledgements: Elise Barlow and Parang Kim for assistance in creation of Qualtrics surveys, spreadsheets, and graphics.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Funding Source: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UIHC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GME Innovation Grant 2021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References: (1) Health Status by Disability Status chart from Iowa Department of Public Health,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Disability Status in Iowa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2016.  (2) Survey published by Rebecca Lara, Greater Lawrence Family Medicine Residency on STFM Resource Library 2013.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870DA5D-65F8-4CAB-AFB4-877E6E34643D}"/>
              </a:ext>
            </a:extLst>
          </p:cNvPr>
          <p:cNvSpPr/>
          <p:nvPr/>
        </p:nvSpPr>
        <p:spPr>
          <a:xfrm>
            <a:off x="22538266" y="14215956"/>
            <a:ext cx="10451277" cy="38472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Simulated Patient Experience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Family Medicine residents participate in three simulated patient experience two times per year during protected academic half day.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 experiences created and performed by people with IDD (no actors) and caregivers. SPs will be compensated for their 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Simulation performed in the hospital simulation center with feedback from those with IDD after each session.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Cases include communication devices, exam for someone in wheelchair, working with direct service provider, sexual care and satisfaction, transitions of care, care of tubes, and more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DD44C27-E467-41B8-A015-47F70867A587}"/>
              </a:ext>
            </a:extLst>
          </p:cNvPr>
          <p:cNvSpPr/>
          <p:nvPr/>
        </p:nvSpPr>
        <p:spPr>
          <a:xfrm>
            <a:off x="22467123" y="2934618"/>
            <a:ext cx="10451275" cy="27392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Curriculum Goals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Learn to interact comfortably and respectfully with people with IDD and adjust communication style and approach to accommodate the needs of people with IDD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Learn to integrate care for those with IDD into a busy clinic flow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 educational interventions that target the abilities and interests of people with IDD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CF6165CB-0A95-44DD-89E7-1FAA600F9752}"/>
              </a:ext>
            </a:extLst>
          </p:cNvPr>
          <p:cNvSpPr/>
          <p:nvPr/>
        </p:nvSpPr>
        <p:spPr>
          <a:xfrm>
            <a:off x="27400853" y="13069419"/>
            <a:ext cx="722524" cy="10541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843B7E-104C-434E-9C38-0906ECE32383}"/>
              </a:ext>
            </a:extLst>
          </p:cNvPr>
          <p:cNvSpPr txBox="1"/>
          <p:nvPr/>
        </p:nvSpPr>
        <p:spPr>
          <a:xfrm>
            <a:off x="29272941" y="1480172"/>
            <a:ext cx="33586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more, contact:</a:t>
            </a:r>
          </a:p>
          <a:p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Jason-Wilbur@uiowa.edu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Meghan-Connett@uiowa.edu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90948C75-3735-4EEB-9D7C-06211A765E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7378845"/>
              </p:ext>
            </p:extLst>
          </p:nvPr>
        </p:nvGraphicFramePr>
        <p:xfrm>
          <a:off x="215703" y="14640054"/>
          <a:ext cx="7223745" cy="6146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8F32037-BE9B-4BBF-AB2E-2DA79C263C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722555"/>
              </p:ext>
            </p:extLst>
          </p:nvPr>
        </p:nvGraphicFramePr>
        <p:xfrm>
          <a:off x="22536476" y="9623445"/>
          <a:ext cx="10451278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639">
                  <a:extLst>
                    <a:ext uri="{9D8B030D-6E8A-4147-A177-3AD203B41FA5}">
                      <a16:colId xmlns:a16="http://schemas.microsoft.com/office/drawing/2014/main" val="3488684271"/>
                    </a:ext>
                  </a:extLst>
                </a:gridCol>
                <a:gridCol w="5225639">
                  <a:extLst>
                    <a:ext uri="{9D8B030D-6E8A-4147-A177-3AD203B41FA5}">
                      <a16:colId xmlns:a16="http://schemas.microsoft.com/office/drawing/2014/main" val="1800433350"/>
                    </a:ext>
                  </a:extLst>
                </a:gridCol>
              </a:tblGrid>
              <a:tr h="37946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Topics for Didactics and Modules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845737"/>
                  </a:ext>
                </a:extLst>
              </a:tr>
              <a:tr h="2584815">
                <a:tc>
                  <a:txBody>
                    <a:bodyPr/>
                    <a:lstStyle/>
                    <a:p>
                      <a:pPr marL="342900" marR="0" lvl="0" indent="-342900" algn="l" defTabSz="2926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Bone health</a:t>
                      </a:r>
                    </a:p>
                    <a:p>
                      <a:pPr marL="342900" marR="0" lvl="0" indent="-342900" algn="l" defTabSz="2926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resources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2926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support</a:t>
                      </a:r>
                    </a:p>
                    <a:p>
                      <a:pPr marL="342900" marR="0" lvl="0" indent="-342900" algn="l" defTabSz="2926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Gastric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tubes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Growth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ranulation tissue</a:t>
                      </a:r>
                    </a:p>
                    <a:p>
                      <a:pPr marL="342900" marR="0" lvl="0" indent="-342900" algn="l" defTabSz="2926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Guardianship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Medical equipment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enstrual suppression</a:t>
                      </a:r>
                    </a:p>
                    <a:p>
                      <a:pPr marL="342900" marR="0" lvl="0" indent="-342900" algn="l" defTabSz="2926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utrition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btaining a trach aspirate in office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Office set-up to support ID</a:t>
                      </a:r>
                    </a:p>
                    <a:p>
                      <a:pPr marL="342900" marR="0" lvl="0" indent="-342900" algn="l" defTabSz="29260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Transition to adult care</a:t>
                      </a:r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160857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9E6BFD4D-CC05-4852-B430-BBAC2E81C29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39449" y="2960560"/>
            <a:ext cx="14685239" cy="8260447"/>
          </a:xfrm>
          <a:prstGeom prst="rect">
            <a:avLst/>
          </a:prstGeom>
        </p:spPr>
      </p:pic>
      <p:sp>
        <p:nvSpPr>
          <p:cNvPr id="23" name="Arrow: Down 22">
            <a:extLst>
              <a:ext uri="{FF2B5EF4-FFF2-40B4-BE49-F238E27FC236}">
                <a16:creationId xmlns:a16="http://schemas.microsoft.com/office/drawing/2014/main" id="{6F484D03-684D-4126-AFEF-A09E3E883E3A}"/>
              </a:ext>
            </a:extLst>
          </p:cNvPr>
          <p:cNvSpPr/>
          <p:nvPr/>
        </p:nvSpPr>
        <p:spPr>
          <a:xfrm>
            <a:off x="27400853" y="8402751"/>
            <a:ext cx="722524" cy="10541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FF21866E-7A55-4E14-B72C-C137A66AE966}"/>
              </a:ext>
            </a:extLst>
          </p:cNvPr>
          <p:cNvSpPr/>
          <p:nvPr/>
        </p:nvSpPr>
        <p:spPr>
          <a:xfrm>
            <a:off x="27400853" y="5748096"/>
            <a:ext cx="722524" cy="10541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CED6CE-8D45-4806-B119-7B7A40410405}"/>
              </a:ext>
            </a:extLst>
          </p:cNvPr>
          <p:cNvSpPr txBox="1"/>
          <p:nvPr/>
        </p:nvSpPr>
        <p:spPr>
          <a:xfrm>
            <a:off x="8082549" y="17718197"/>
            <a:ext cx="1397036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Conclusions and Next Steps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11 residents and 30 faculty completed the survey, demonstrating similar levels of comfort in caring for patients with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IDD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with neither group having a high degree of comfort.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Currently, didactic presentations occur regularly in the conference schedule.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SP recruitment is underway.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First SP case-based simulations will occur in June 2022.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Post-intervention surveys will be administered later in 2022.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SP and learner satisfaction will be assessed.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37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461</TotalTime>
  <Words>759</Words>
  <Application>Microsoft Office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Connett, Meghan A</dc:creator>
  <cp:lastModifiedBy>Wilbur, Jason</cp:lastModifiedBy>
  <cp:revision>35</cp:revision>
  <cp:lastPrinted>2022-03-23T17:02:44Z</cp:lastPrinted>
  <dcterms:created xsi:type="dcterms:W3CDTF">2021-06-01T16:20:31Z</dcterms:created>
  <dcterms:modified xsi:type="dcterms:W3CDTF">2022-03-23T17:58:41Z</dcterms:modified>
</cp:coreProperties>
</file>