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7" r:id="rId2"/>
    <p:sldId id="258" r:id="rId3"/>
  </p:sldIdLst>
  <p:sldSz cx="38404800" cy="32918400"/>
  <p:notesSz cx="7077075" cy="9363075"/>
  <p:defaultTextStyle>
    <a:defPPr>
      <a:defRPr lang="en-US"/>
    </a:defPPr>
    <a:lvl1pPr algn="l" rtl="0" eaLnBrk="0" fontAlgn="base" hangingPunct="0">
      <a:spcBef>
        <a:spcPct val="0"/>
      </a:spcBef>
      <a:spcAft>
        <a:spcPct val="0"/>
      </a:spcAft>
      <a:defRPr sz="2400" kern="1200">
        <a:solidFill>
          <a:schemeClr val="tx1"/>
        </a:solidFill>
        <a:latin typeface="Arial" pitchFamily="8" charset="0"/>
        <a:ea typeface="ＭＳ Ｐゴシック" pitchFamily="8" charset="-128"/>
        <a:cs typeface="ＭＳ Ｐゴシック" pitchFamily="8" charset="-128"/>
      </a:defRPr>
    </a:lvl1pPr>
    <a:lvl2pPr marL="457200" algn="l" rtl="0" eaLnBrk="0" fontAlgn="base" hangingPunct="0">
      <a:spcBef>
        <a:spcPct val="0"/>
      </a:spcBef>
      <a:spcAft>
        <a:spcPct val="0"/>
      </a:spcAft>
      <a:defRPr sz="2400" kern="1200">
        <a:solidFill>
          <a:schemeClr val="tx1"/>
        </a:solidFill>
        <a:latin typeface="Arial" pitchFamily="8" charset="0"/>
        <a:ea typeface="ＭＳ Ｐゴシック" pitchFamily="8" charset="-128"/>
        <a:cs typeface="ＭＳ Ｐゴシック" pitchFamily="8" charset="-128"/>
      </a:defRPr>
    </a:lvl2pPr>
    <a:lvl3pPr marL="914400" algn="l" rtl="0" eaLnBrk="0" fontAlgn="base" hangingPunct="0">
      <a:spcBef>
        <a:spcPct val="0"/>
      </a:spcBef>
      <a:spcAft>
        <a:spcPct val="0"/>
      </a:spcAft>
      <a:defRPr sz="2400" kern="1200">
        <a:solidFill>
          <a:schemeClr val="tx1"/>
        </a:solidFill>
        <a:latin typeface="Arial" pitchFamily="8" charset="0"/>
        <a:ea typeface="ＭＳ Ｐゴシック" pitchFamily="8" charset="-128"/>
        <a:cs typeface="ＭＳ Ｐゴシック" pitchFamily="8" charset="-128"/>
      </a:defRPr>
    </a:lvl3pPr>
    <a:lvl4pPr marL="1371600" algn="l" rtl="0" eaLnBrk="0" fontAlgn="base" hangingPunct="0">
      <a:spcBef>
        <a:spcPct val="0"/>
      </a:spcBef>
      <a:spcAft>
        <a:spcPct val="0"/>
      </a:spcAft>
      <a:defRPr sz="2400" kern="1200">
        <a:solidFill>
          <a:schemeClr val="tx1"/>
        </a:solidFill>
        <a:latin typeface="Arial" pitchFamily="8" charset="0"/>
        <a:ea typeface="ＭＳ Ｐゴシック" pitchFamily="8" charset="-128"/>
        <a:cs typeface="ＭＳ Ｐゴシック" pitchFamily="8" charset="-128"/>
      </a:defRPr>
    </a:lvl4pPr>
    <a:lvl5pPr marL="1828800" algn="l" rtl="0" eaLnBrk="0" fontAlgn="base" hangingPunct="0">
      <a:spcBef>
        <a:spcPct val="0"/>
      </a:spcBef>
      <a:spcAft>
        <a:spcPct val="0"/>
      </a:spcAft>
      <a:defRPr sz="2400" kern="1200">
        <a:solidFill>
          <a:schemeClr val="tx1"/>
        </a:solidFill>
        <a:latin typeface="Arial" pitchFamily="8" charset="0"/>
        <a:ea typeface="ＭＳ Ｐゴシック" pitchFamily="8" charset="-128"/>
        <a:cs typeface="ＭＳ Ｐゴシック" pitchFamily="8" charset="-128"/>
      </a:defRPr>
    </a:lvl5pPr>
    <a:lvl6pPr marL="2286000" algn="l" defTabSz="457200" rtl="0" eaLnBrk="1" latinLnBrk="0" hangingPunct="1">
      <a:defRPr sz="2400" kern="1200">
        <a:solidFill>
          <a:schemeClr val="tx1"/>
        </a:solidFill>
        <a:latin typeface="Arial" pitchFamily="8" charset="0"/>
        <a:ea typeface="ＭＳ Ｐゴシック" pitchFamily="8" charset="-128"/>
        <a:cs typeface="ＭＳ Ｐゴシック" pitchFamily="8" charset="-128"/>
      </a:defRPr>
    </a:lvl6pPr>
    <a:lvl7pPr marL="2743200" algn="l" defTabSz="457200" rtl="0" eaLnBrk="1" latinLnBrk="0" hangingPunct="1">
      <a:defRPr sz="2400" kern="1200">
        <a:solidFill>
          <a:schemeClr val="tx1"/>
        </a:solidFill>
        <a:latin typeface="Arial" pitchFamily="8" charset="0"/>
        <a:ea typeface="ＭＳ Ｐゴシック" pitchFamily="8" charset="-128"/>
        <a:cs typeface="ＭＳ Ｐゴシック" pitchFamily="8" charset="-128"/>
      </a:defRPr>
    </a:lvl7pPr>
    <a:lvl8pPr marL="3200400" algn="l" defTabSz="457200" rtl="0" eaLnBrk="1" latinLnBrk="0" hangingPunct="1">
      <a:defRPr sz="2400" kern="1200">
        <a:solidFill>
          <a:schemeClr val="tx1"/>
        </a:solidFill>
        <a:latin typeface="Arial" pitchFamily="8" charset="0"/>
        <a:ea typeface="ＭＳ Ｐゴシック" pitchFamily="8" charset="-128"/>
        <a:cs typeface="ＭＳ Ｐゴシック" pitchFamily="8" charset="-128"/>
      </a:defRPr>
    </a:lvl8pPr>
    <a:lvl9pPr marL="3657600" algn="l" defTabSz="457200" rtl="0" eaLnBrk="1" latinLnBrk="0" hangingPunct="1">
      <a:defRPr sz="2400" kern="1200">
        <a:solidFill>
          <a:schemeClr val="tx1"/>
        </a:solidFill>
        <a:latin typeface="Arial" pitchFamily="8" charset="0"/>
        <a:ea typeface="ＭＳ Ｐゴシック" pitchFamily="8" charset="-128"/>
        <a:cs typeface="ＭＳ Ｐゴシック" pitchFamily="8" charset="-128"/>
      </a:defRPr>
    </a:lvl9pPr>
  </p:defaultTextStyle>
  <p:extLst>
    <p:ext uri="{EFAFB233-063F-42B5-8137-9DF3F51BA10A}">
      <p15:sldGuideLst xmlns:p15="http://schemas.microsoft.com/office/powerpoint/2012/main">
        <p15:guide id="1" orient="horz" pos="20160" userDrawn="1">
          <p15:clr>
            <a:srgbClr val="A4A3A4"/>
          </p15:clr>
        </p15:guide>
        <p15:guide id="2" pos="504" userDrawn="1">
          <p15:clr>
            <a:srgbClr val="A4A3A4"/>
          </p15:clr>
        </p15:guide>
        <p15:guide id="3" pos="9264" userDrawn="1">
          <p15:clr>
            <a:srgbClr val="A4A3A4"/>
          </p15:clr>
        </p15:guide>
        <p15:guide id="4" pos="8484" userDrawn="1">
          <p15:clr>
            <a:srgbClr val="A4A3A4"/>
          </p15:clr>
        </p15:guide>
        <p15:guide id="5" pos="23688" userDrawn="1">
          <p15:clr>
            <a:srgbClr val="A4A3A4"/>
          </p15:clr>
        </p15:guide>
        <p15:guide id="6" pos="23952">
          <p15:clr>
            <a:srgbClr val="A4A3A4"/>
          </p15:clr>
        </p15:guide>
        <p15:guide id="7" pos="384">
          <p15:clr>
            <a:srgbClr val="A4A3A4"/>
          </p15:clr>
        </p15:guide>
        <p15:guide id="8" pos="17088">
          <p15:clr>
            <a:srgbClr val="A4A3A4"/>
          </p15:clr>
        </p15:guide>
        <p15:guide id="9" pos="8064">
          <p15:clr>
            <a:srgbClr val="A4A3A4"/>
          </p15:clr>
        </p15:guide>
        <p15:guide id="10" pos="2371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ly, Jeanette" initials="D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211"/>
    <a:srgbClr val="F5E69F"/>
    <a:srgbClr val="7F7F7F"/>
    <a:srgbClr val="7C1947"/>
    <a:srgbClr val="FAF3D0"/>
    <a:srgbClr val="FFFBE6"/>
    <a:srgbClr val="BFBFBF"/>
    <a:srgbClr val="FCEFD7"/>
    <a:srgbClr val="989898"/>
    <a:srgbClr val="002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76" autoAdjust="0"/>
    <p:restoredTop sz="94660"/>
  </p:normalViewPr>
  <p:slideViewPr>
    <p:cSldViewPr>
      <p:cViewPr varScale="1">
        <p:scale>
          <a:sx n="23" d="100"/>
          <a:sy n="23" d="100"/>
        </p:scale>
        <p:origin x="1752" y="90"/>
      </p:cViewPr>
      <p:guideLst>
        <p:guide orient="horz" pos="20160"/>
        <p:guide pos="504"/>
        <p:guide pos="9264"/>
        <p:guide pos="8484"/>
        <p:guide pos="23688"/>
        <p:guide pos="23952"/>
        <p:guide pos="384"/>
        <p:guide pos="17088"/>
        <p:guide pos="8064"/>
        <p:guide pos="237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barlow\AppData\Local\Temp\Rar$DIa0.481\CultureVision_Ambassador_Survey.csv"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barlow\AppData\Local\Temp\Rar$DIa0.481\CultureVision_Ambassador_Survey.csv"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explosion val="5"/>
          <c:dPt>
            <c:idx val="1"/>
            <c:bubble3D val="0"/>
            <c:spPr>
              <a:solidFill>
                <a:srgbClr val="7F7F7F"/>
              </a:solidFill>
            </c:spPr>
            <c:extLst>
              <c:ext xmlns:c16="http://schemas.microsoft.com/office/drawing/2014/chart" uri="{C3380CC4-5D6E-409C-BE32-E72D297353CC}">
                <c16:uniqueId val="{00000001-BE38-41DF-835C-3D39728FADF3}"/>
              </c:ext>
            </c:extLst>
          </c:dPt>
          <c:dPt>
            <c:idx val="3"/>
            <c:bubble3D val="0"/>
            <c:spPr>
              <a:solidFill>
                <a:srgbClr val="FAF3D0"/>
              </a:solidFill>
            </c:spPr>
            <c:extLst>
              <c:ext xmlns:c16="http://schemas.microsoft.com/office/drawing/2014/chart" uri="{C3380CC4-5D6E-409C-BE32-E72D297353CC}">
                <c16:uniqueId val="{00000003-BE38-41DF-835C-3D39728FADF3}"/>
              </c:ext>
            </c:extLst>
          </c:dPt>
          <c:dPt>
            <c:idx val="5"/>
            <c:bubble3D val="0"/>
            <c:spPr>
              <a:solidFill>
                <a:srgbClr val="EEB211"/>
              </a:solidFill>
            </c:spPr>
            <c:extLst>
              <c:ext xmlns:c16="http://schemas.microsoft.com/office/drawing/2014/chart" uri="{C3380CC4-5D6E-409C-BE32-E72D297353CC}">
                <c16:uniqueId val="{00000005-BE38-41DF-835C-3D39728FADF3}"/>
              </c:ext>
            </c:extLst>
          </c:dPt>
          <c:dLbls>
            <c:dLbl>
              <c:idx val="3"/>
              <c:layout>
                <c:manualLayout>
                  <c:x val="-1.8461538461538519E-2"/>
                  <c:y val="5.12820512820512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E38-41DF-835C-3D39728FADF3}"/>
                </c:ext>
              </c:extLst>
            </c:dLbl>
            <c:dLbl>
              <c:idx val="4"/>
              <c:layout>
                <c:manualLayout>
                  <c:x val="-3.0769230769230771E-2"/>
                  <c:y val="2.820512820512820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BE38-41DF-835C-3D39728FADF3}"/>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Sheet1!$B$13:$B$18</c:f>
              <c:strCache>
                <c:ptCount val="6"/>
                <c:pt idx="0">
                  <c:v>Under a year</c:v>
                </c:pt>
                <c:pt idx="1">
                  <c:v>1-5 Years</c:v>
                </c:pt>
                <c:pt idx="2">
                  <c:v>6-10 Years</c:v>
                </c:pt>
                <c:pt idx="3">
                  <c:v>11-15 Years</c:v>
                </c:pt>
                <c:pt idx="4">
                  <c:v>16-20 Years</c:v>
                </c:pt>
                <c:pt idx="5">
                  <c:v>Over 20 Years</c:v>
                </c:pt>
              </c:strCache>
            </c:strRef>
          </c:cat>
          <c:val>
            <c:numRef>
              <c:f>Sheet1!$C$13:$C$18</c:f>
              <c:numCache>
                <c:formatCode>###0</c:formatCode>
                <c:ptCount val="6"/>
                <c:pt idx="0">
                  <c:v>60</c:v>
                </c:pt>
                <c:pt idx="1">
                  <c:v>99</c:v>
                </c:pt>
                <c:pt idx="2">
                  <c:v>58</c:v>
                </c:pt>
                <c:pt idx="3">
                  <c:v>52</c:v>
                </c:pt>
                <c:pt idx="4">
                  <c:v>33</c:v>
                </c:pt>
                <c:pt idx="5">
                  <c:v>127</c:v>
                </c:pt>
              </c:numCache>
            </c:numRef>
          </c:val>
          <c:extLst>
            <c:ext xmlns:c16="http://schemas.microsoft.com/office/drawing/2014/chart" uri="{C3380CC4-5D6E-409C-BE32-E72D297353CC}">
              <c16:uniqueId val="{00000007-BE38-41DF-835C-3D39728FADF3}"/>
            </c:ext>
          </c:extLst>
        </c:ser>
        <c:dLbls>
          <c:showLegendKey val="0"/>
          <c:showVal val="0"/>
          <c:showCatName val="1"/>
          <c:showSerName val="0"/>
          <c:showPercent val="1"/>
          <c:showBubbleSize val="0"/>
          <c:showLeaderLines val="1"/>
        </c:dLbls>
        <c:firstSliceAng val="360"/>
        <c:holeSize val="15"/>
      </c:doughnutChart>
    </c:plotArea>
    <c:plotVisOnly val="1"/>
    <c:dispBlanksAs val="gap"/>
    <c:showDLblsOverMax val="0"/>
  </c:chart>
  <c:txPr>
    <a:bodyPr/>
    <a:lstStyle/>
    <a:p>
      <a:pPr>
        <a:defRPr sz="1200" b="1">
          <a:latin typeface="Calibri Light" panose="020F030202020403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Sheet1!$B$30</c:f>
              <c:strCache>
                <c:ptCount val="1"/>
                <c:pt idx="0">
                  <c:v>Primarily Inpatient</c:v>
                </c:pt>
              </c:strCache>
            </c:strRef>
          </c:tx>
          <c:spPr>
            <a:solidFill>
              <a:srgbClr val="EEB211"/>
            </a:solidFill>
          </c:spPr>
          <c:invertIfNegative val="0"/>
          <c:val>
            <c:numRef>
              <c:f>Sheet1!$C$30</c:f>
              <c:numCache>
                <c:formatCode>###0.0</c:formatCode>
                <c:ptCount val="1"/>
                <c:pt idx="0">
                  <c:v>36.714975845410628</c:v>
                </c:pt>
              </c:numCache>
            </c:numRef>
          </c:val>
          <c:extLst>
            <c:ext xmlns:c16="http://schemas.microsoft.com/office/drawing/2014/chart" uri="{C3380CC4-5D6E-409C-BE32-E72D297353CC}">
              <c16:uniqueId val="{00000000-4A62-4FFA-A45D-7955DF003AD9}"/>
            </c:ext>
          </c:extLst>
        </c:ser>
        <c:ser>
          <c:idx val="1"/>
          <c:order val="1"/>
          <c:tx>
            <c:strRef>
              <c:f>Sheet1!$B$31</c:f>
              <c:strCache>
                <c:ptCount val="1"/>
                <c:pt idx="0">
                  <c:v>Primarily Outpatient</c:v>
                </c:pt>
              </c:strCache>
            </c:strRef>
          </c:tx>
          <c:spPr>
            <a:solidFill>
              <a:srgbClr val="7F7F7F"/>
            </a:solidFill>
          </c:spPr>
          <c:invertIfNegative val="0"/>
          <c:val>
            <c:numRef>
              <c:f>Sheet1!$C$31</c:f>
              <c:numCache>
                <c:formatCode>###0.0</c:formatCode>
                <c:ptCount val="1"/>
                <c:pt idx="0">
                  <c:v>40.096618357487927</c:v>
                </c:pt>
              </c:numCache>
            </c:numRef>
          </c:val>
          <c:extLst>
            <c:ext xmlns:c16="http://schemas.microsoft.com/office/drawing/2014/chart" uri="{C3380CC4-5D6E-409C-BE32-E72D297353CC}">
              <c16:uniqueId val="{00000001-4A62-4FFA-A45D-7955DF003AD9}"/>
            </c:ext>
          </c:extLst>
        </c:ser>
        <c:ser>
          <c:idx val="2"/>
          <c:order val="2"/>
          <c:tx>
            <c:strRef>
              <c:f>Sheet1!$B$32</c:f>
              <c:strCache>
                <c:ptCount val="1"/>
                <c:pt idx="0">
                  <c:v>I work in both inpatient and outpatient equally</c:v>
                </c:pt>
              </c:strCache>
            </c:strRef>
          </c:tx>
          <c:spPr>
            <a:solidFill>
              <a:schemeClr val="accent1"/>
            </a:solidFill>
          </c:spPr>
          <c:invertIfNegative val="0"/>
          <c:val>
            <c:numRef>
              <c:f>Sheet1!$C$32</c:f>
              <c:numCache>
                <c:formatCode>###0.0</c:formatCode>
                <c:ptCount val="1"/>
                <c:pt idx="0">
                  <c:v>13.526570048309178</c:v>
                </c:pt>
              </c:numCache>
            </c:numRef>
          </c:val>
          <c:extLst>
            <c:ext xmlns:c16="http://schemas.microsoft.com/office/drawing/2014/chart" uri="{C3380CC4-5D6E-409C-BE32-E72D297353CC}">
              <c16:uniqueId val="{00000002-4A62-4FFA-A45D-7955DF003AD9}"/>
            </c:ext>
          </c:extLst>
        </c:ser>
        <c:ser>
          <c:idx val="3"/>
          <c:order val="3"/>
          <c:tx>
            <c:strRef>
              <c:f>Sheet1!$B$33</c:f>
              <c:strCache>
                <c:ptCount val="1"/>
                <c:pt idx="0">
                  <c:v>I work in a different setting (Please Specify)</c:v>
                </c:pt>
              </c:strCache>
            </c:strRef>
          </c:tx>
          <c:spPr>
            <a:solidFill>
              <a:srgbClr val="FAF3D0"/>
            </a:solidFill>
          </c:spPr>
          <c:invertIfNegative val="0"/>
          <c:val>
            <c:numRef>
              <c:f>Sheet1!$C$33</c:f>
              <c:numCache>
                <c:formatCode>###0.0</c:formatCode>
                <c:ptCount val="1"/>
                <c:pt idx="0">
                  <c:v>9.6618357487922708</c:v>
                </c:pt>
              </c:numCache>
            </c:numRef>
          </c:val>
          <c:extLst>
            <c:ext xmlns:c16="http://schemas.microsoft.com/office/drawing/2014/chart" uri="{C3380CC4-5D6E-409C-BE32-E72D297353CC}">
              <c16:uniqueId val="{00000003-4A62-4FFA-A45D-7955DF003AD9}"/>
            </c:ext>
          </c:extLst>
        </c:ser>
        <c:dLbls>
          <c:showLegendKey val="0"/>
          <c:showVal val="0"/>
          <c:showCatName val="0"/>
          <c:showSerName val="0"/>
          <c:showPercent val="0"/>
          <c:showBubbleSize val="0"/>
        </c:dLbls>
        <c:gapWidth val="150"/>
        <c:overlap val="100"/>
        <c:axId val="93676672"/>
        <c:axId val="93678208"/>
      </c:barChart>
      <c:catAx>
        <c:axId val="93676672"/>
        <c:scaling>
          <c:orientation val="minMax"/>
        </c:scaling>
        <c:delete val="0"/>
        <c:axPos val="b"/>
        <c:majorTickMark val="out"/>
        <c:minorTickMark val="none"/>
        <c:tickLblPos val="nextTo"/>
        <c:crossAx val="93678208"/>
        <c:crosses val="autoZero"/>
        <c:auto val="1"/>
        <c:lblAlgn val="ctr"/>
        <c:lblOffset val="100"/>
        <c:noMultiLvlLbl val="0"/>
      </c:catAx>
      <c:valAx>
        <c:axId val="93678208"/>
        <c:scaling>
          <c:orientation val="minMax"/>
        </c:scaling>
        <c:delete val="0"/>
        <c:axPos val="l"/>
        <c:majorGridlines/>
        <c:numFmt formatCode="0%" sourceLinked="1"/>
        <c:majorTickMark val="out"/>
        <c:minorTickMark val="none"/>
        <c:tickLblPos val="nextTo"/>
        <c:crossAx val="93676672"/>
        <c:crosses val="autoZero"/>
        <c:crossBetween val="between"/>
      </c:val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10226675"/>
            <a:ext cx="32642969" cy="7054850"/>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5760443" y="18653125"/>
            <a:ext cx="26883916" cy="841375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19685" y="1317625"/>
            <a:ext cx="34565431" cy="54864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1919685" y="7680325"/>
            <a:ext cx="34565431" cy="217249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759" y="1317625"/>
            <a:ext cx="8641357" cy="280876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919685" y="1317625"/>
            <a:ext cx="25790724" cy="280876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9685" y="1317625"/>
            <a:ext cx="34565431" cy="54864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1919685" y="7680325"/>
            <a:ext cx="34565431" cy="21724938"/>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3439"/>
            <a:ext cx="32644358" cy="653732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033713" y="13952538"/>
            <a:ext cx="32644358" cy="72009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9685" y="1317625"/>
            <a:ext cx="34565431" cy="54864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1919685" y="7680325"/>
            <a:ext cx="17216041" cy="2172493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9075" y="7680325"/>
            <a:ext cx="17216041" cy="2172493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85" y="1317625"/>
            <a:ext cx="34565431" cy="54864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1919684" y="7369176"/>
            <a:ext cx="16968788" cy="30702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19684" y="10439401"/>
            <a:ext cx="16968788" cy="18965863"/>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384" y="7369176"/>
            <a:ext cx="16975732" cy="30702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9509384" y="10439401"/>
            <a:ext cx="16975732" cy="18965863"/>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9685" y="1317625"/>
            <a:ext cx="34565431" cy="54864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311275"/>
            <a:ext cx="12634913" cy="5576888"/>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15015766" y="1311275"/>
            <a:ext cx="21469350" cy="28093988"/>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684" y="6888163"/>
            <a:ext cx="12634913" cy="2251710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23042564"/>
            <a:ext cx="23043157" cy="2720975"/>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527331" y="2941639"/>
            <a:ext cx="23043157" cy="19750087"/>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527331" y="25763539"/>
            <a:ext cx="23043157" cy="38623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bwMode="auto">
          <a:xfrm>
            <a:off x="400050" y="5595938"/>
            <a:ext cx="37604700" cy="26865262"/>
          </a:xfrm>
          <a:prstGeom prst="rect">
            <a:avLst/>
          </a:prstGeom>
          <a:solidFill>
            <a:schemeClr val="bg1"/>
          </a:solidFill>
          <a:ln w="19050" cap="flat" cmpd="sng" algn="ctr">
            <a:solidFill>
              <a:srgbClr val="EEB21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032" name="Rectangle 8"/>
          <p:cNvSpPr>
            <a:spLocks noChangeArrowheads="1"/>
          </p:cNvSpPr>
          <p:nvPr userDrawn="1"/>
        </p:nvSpPr>
        <p:spPr bwMode="auto">
          <a:xfrm>
            <a:off x="400050" y="5595938"/>
            <a:ext cx="37604700" cy="274320"/>
          </a:xfrm>
          <a:prstGeom prst="rect">
            <a:avLst/>
          </a:prstGeom>
          <a:solidFill>
            <a:srgbClr val="EEB211"/>
          </a:solidFill>
          <a:ln w="19050" cap="flat" cmpd="sng" algn="ctr">
            <a:solidFill>
              <a:srgbClr val="EEB211"/>
            </a:solidFill>
            <a:prstDash val="solid"/>
            <a:miter lim="800000"/>
            <a:headEnd type="none" w="med" len="med"/>
            <a:tailEnd type="none" w="med" len="med"/>
          </a:ln>
        </p:spPr>
        <p:txBody>
          <a:bodyPr wrap="none" anchor="ctr">
            <a:prstTxWarp prst="textNoShape">
              <a:avLst/>
            </a:prstTxWarp>
          </a:bodyPr>
          <a:lstStyle/>
          <a:p>
            <a:pPr algn="ctr">
              <a:defRPr/>
            </a:pPr>
            <a:endParaRPr lang="en-US" sz="2400">
              <a:latin typeface="Arial"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ea typeface="ＭＳ Ｐゴシック" charset="-128"/>
          <a:cs typeface="ＭＳ Ｐゴシック" charset="-128"/>
        </a:defRPr>
      </a:lvl2pPr>
      <a:lvl3pPr algn="ctr" defTabSz="4389438" rtl="0" eaLnBrk="0" fontAlgn="base" hangingPunct="0">
        <a:spcBef>
          <a:spcPct val="0"/>
        </a:spcBef>
        <a:spcAft>
          <a:spcPct val="0"/>
        </a:spcAft>
        <a:defRPr sz="21100">
          <a:solidFill>
            <a:schemeClr val="tx2"/>
          </a:solidFill>
          <a:latin typeface="Arial" charset="0"/>
          <a:ea typeface="ＭＳ Ｐゴシック" charset="-128"/>
          <a:cs typeface="ＭＳ Ｐゴシック" charset="-128"/>
        </a:defRPr>
      </a:lvl3pPr>
      <a:lvl4pPr algn="ctr" defTabSz="4389438" rtl="0" eaLnBrk="0" fontAlgn="base" hangingPunct="0">
        <a:spcBef>
          <a:spcPct val="0"/>
        </a:spcBef>
        <a:spcAft>
          <a:spcPct val="0"/>
        </a:spcAft>
        <a:defRPr sz="21100">
          <a:solidFill>
            <a:schemeClr val="tx2"/>
          </a:solidFill>
          <a:latin typeface="Arial" charset="0"/>
          <a:ea typeface="ＭＳ Ｐゴシック" charset="-128"/>
          <a:cs typeface="ＭＳ Ｐゴシック" charset="-128"/>
        </a:defRPr>
      </a:lvl4pPr>
      <a:lvl5pPr algn="ctr" defTabSz="4389438" rtl="0" eaLnBrk="0" fontAlgn="base" hangingPunct="0">
        <a:spcBef>
          <a:spcPct val="0"/>
        </a:spcBef>
        <a:spcAft>
          <a:spcPct val="0"/>
        </a:spcAft>
        <a:defRPr sz="21100">
          <a:solidFill>
            <a:schemeClr val="tx2"/>
          </a:solidFill>
          <a:latin typeface="Arial" charset="0"/>
          <a:ea typeface="ＭＳ Ｐゴシック" charset="-128"/>
          <a:cs typeface="ＭＳ Ｐゴシック" charset="-128"/>
        </a:defRPr>
      </a:lvl5pPr>
      <a:lvl6pPr marL="457200" algn="ctr" defTabSz="4389438" rtl="0" fontAlgn="base">
        <a:spcBef>
          <a:spcPct val="0"/>
        </a:spcBef>
        <a:spcAft>
          <a:spcPct val="0"/>
        </a:spcAft>
        <a:defRPr sz="21100">
          <a:solidFill>
            <a:schemeClr val="tx2"/>
          </a:solidFill>
          <a:latin typeface="Arial" charset="0"/>
          <a:ea typeface="ＭＳ Ｐゴシック" charset="-128"/>
          <a:cs typeface="ＭＳ Ｐゴシック" charset="-128"/>
        </a:defRPr>
      </a:lvl6pPr>
      <a:lvl7pPr marL="914400" algn="ctr" defTabSz="4389438" rtl="0" fontAlgn="base">
        <a:spcBef>
          <a:spcPct val="0"/>
        </a:spcBef>
        <a:spcAft>
          <a:spcPct val="0"/>
        </a:spcAft>
        <a:defRPr sz="21100">
          <a:solidFill>
            <a:schemeClr val="tx2"/>
          </a:solidFill>
          <a:latin typeface="Arial" charset="0"/>
          <a:ea typeface="ＭＳ Ｐゴシック" charset="-128"/>
          <a:cs typeface="ＭＳ Ｐゴシック" charset="-128"/>
        </a:defRPr>
      </a:lvl7pPr>
      <a:lvl8pPr marL="1371600" algn="ctr" defTabSz="4389438" rtl="0" fontAlgn="base">
        <a:spcBef>
          <a:spcPct val="0"/>
        </a:spcBef>
        <a:spcAft>
          <a:spcPct val="0"/>
        </a:spcAft>
        <a:defRPr sz="21100">
          <a:solidFill>
            <a:schemeClr val="tx2"/>
          </a:solidFill>
          <a:latin typeface="Arial" charset="0"/>
          <a:ea typeface="ＭＳ Ｐゴシック" charset="-128"/>
          <a:cs typeface="ＭＳ Ｐゴシック" charset="-128"/>
        </a:defRPr>
      </a:lvl8pPr>
      <a:lvl9pPr marL="1828800" algn="ctr" defTabSz="4389438" rtl="0" fontAlgn="base">
        <a:spcBef>
          <a:spcPct val="0"/>
        </a:spcBef>
        <a:spcAft>
          <a:spcPct val="0"/>
        </a:spcAft>
        <a:defRPr sz="21100">
          <a:solidFill>
            <a:schemeClr val="tx2"/>
          </a:solidFill>
          <a:latin typeface="Arial" charset="0"/>
          <a:ea typeface="ＭＳ Ｐゴシック" charset="-128"/>
          <a:cs typeface="ＭＳ Ｐゴシック" charset="-128"/>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ea typeface="+mn-ea"/>
        </a:defRPr>
      </a:lvl2pPr>
      <a:lvl3pPr marL="5486400" indent="-1096963" algn="l" defTabSz="4389438" rtl="0" eaLnBrk="0" fontAlgn="base" hangingPunct="0">
        <a:spcBef>
          <a:spcPct val="20000"/>
        </a:spcBef>
        <a:spcAft>
          <a:spcPct val="0"/>
        </a:spcAft>
        <a:buChar char="•"/>
        <a:defRPr sz="11500">
          <a:solidFill>
            <a:schemeClr val="tx1"/>
          </a:solidFill>
          <a:latin typeface="+mn-lt"/>
          <a:ea typeface="+mn-ea"/>
        </a:defRPr>
      </a:lvl3pPr>
      <a:lvl4pPr marL="7680325" indent="-1096963" algn="l" defTabSz="4389438" rtl="0" eaLnBrk="0" fontAlgn="base" hangingPunct="0">
        <a:spcBef>
          <a:spcPct val="20000"/>
        </a:spcBef>
        <a:spcAft>
          <a:spcPct val="0"/>
        </a:spcAft>
        <a:buChar char="–"/>
        <a:defRPr sz="9600">
          <a:solidFill>
            <a:schemeClr val="tx1"/>
          </a:solidFill>
          <a:latin typeface="+mn-lt"/>
          <a:ea typeface="+mn-ea"/>
        </a:defRPr>
      </a:lvl4pPr>
      <a:lvl5pPr marL="9875838" indent="-1096963" algn="l" defTabSz="4389438" rtl="0" eaLnBrk="0" fontAlgn="base" hangingPunct="0">
        <a:spcBef>
          <a:spcPct val="20000"/>
        </a:spcBef>
        <a:spcAft>
          <a:spcPct val="0"/>
        </a:spcAft>
        <a:buChar char="»"/>
        <a:defRPr sz="9600">
          <a:solidFill>
            <a:schemeClr val="tx1"/>
          </a:solidFill>
          <a:latin typeface="+mn-lt"/>
          <a:ea typeface="+mn-ea"/>
        </a:defRPr>
      </a:lvl5pPr>
      <a:lvl6pPr marL="10333038" indent="-1096963" algn="l" defTabSz="4389438" rtl="0" fontAlgn="base">
        <a:spcBef>
          <a:spcPct val="20000"/>
        </a:spcBef>
        <a:spcAft>
          <a:spcPct val="0"/>
        </a:spcAft>
        <a:buChar char="»"/>
        <a:defRPr sz="9600">
          <a:solidFill>
            <a:schemeClr val="tx1"/>
          </a:solidFill>
          <a:latin typeface="+mn-lt"/>
          <a:ea typeface="+mn-ea"/>
        </a:defRPr>
      </a:lvl6pPr>
      <a:lvl7pPr marL="10790238" indent="-1096963" algn="l" defTabSz="4389438" rtl="0" fontAlgn="base">
        <a:spcBef>
          <a:spcPct val="20000"/>
        </a:spcBef>
        <a:spcAft>
          <a:spcPct val="0"/>
        </a:spcAft>
        <a:buChar char="»"/>
        <a:defRPr sz="9600">
          <a:solidFill>
            <a:schemeClr val="tx1"/>
          </a:solidFill>
          <a:latin typeface="+mn-lt"/>
          <a:ea typeface="+mn-ea"/>
        </a:defRPr>
      </a:lvl7pPr>
      <a:lvl8pPr marL="11247438" indent="-1096963" algn="l" defTabSz="4389438" rtl="0" fontAlgn="base">
        <a:spcBef>
          <a:spcPct val="20000"/>
        </a:spcBef>
        <a:spcAft>
          <a:spcPct val="0"/>
        </a:spcAft>
        <a:buChar char="»"/>
        <a:defRPr sz="9600">
          <a:solidFill>
            <a:schemeClr val="tx1"/>
          </a:solidFill>
          <a:latin typeface="+mn-lt"/>
          <a:ea typeface="+mn-ea"/>
        </a:defRPr>
      </a:lvl8pPr>
      <a:lvl9pPr marL="11704638" indent="-1096963" algn="l" defTabSz="4389438" rtl="0" fontAlgn="base">
        <a:spcBef>
          <a:spcPct val="20000"/>
        </a:spcBef>
        <a:spcAft>
          <a:spcPct val="0"/>
        </a:spcAft>
        <a:buChar char="»"/>
        <a:defRPr sz="9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6FAE28F-1D1D-4350-BD7C-16CB2C54D40C}"/>
              </a:ext>
            </a:extLst>
          </p:cNvPr>
          <p:cNvSpPr/>
          <p:nvPr/>
        </p:nvSpPr>
        <p:spPr bwMode="auto">
          <a:xfrm>
            <a:off x="12729274" y="6866857"/>
            <a:ext cx="7643473" cy="929936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21" name="Rectangle 20">
            <a:extLst>
              <a:ext uri="{FF2B5EF4-FFF2-40B4-BE49-F238E27FC236}">
                <a16:creationId xmlns:a16="http://schemas.microsoft.com/office/drawing/2014/main" id="{07E98A33-A545-4727-B735-B09EB0007E19}"/>
              </a:ext>
            </a:extLst>
          </p:cNvPr>
          <p:cNvSpPr/>
          <p:nvPr/>
        </p:nvSpPr>
        <p:spPr bwMode="auto">
          <a:xfrm>
            <a:off x="12761032" y="16567298"/>
            <a:ext cx="7611715" cy="86821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3314" name="Text Box 7"/>
          <p:cNvSpPr txBox="1">
            <a:spLocks noChangeArrowheads="1"/>
          </p:cNvSpPr>
          <p:nvPr/>
        </p:nvSpPr>
        <p:spPr bwMode="auto">
          <a:xfrm>
            <a:off x="809624" y="754063"/>
            <a:ext cx="37595176" cy="4001095"/>
          </a:xfrm>
          <a:prstGeom prst="rect">
            <a:avLst/>
          </a:prstGeom>
          <a:noFill/>
          <a:ln w="9525">
            <a:noFill/>
            <a:miter lim="800000"/>
            <a:headEnd/>
            <a:tailEnd/>
          </a:ln>
        </p:spPr>
        <p:txBody>
          <a:bodyPr wrap="square">
            <a:prstTxWarp prst="textNoShape">
              <a:avLst/>
            </a:prstTxWarp>
            <a:spAutoFit/>
          </a:bodyPr>
          <a:lstStyle/>
          <a:p>
            <a:pPr algn="ctr" eaLnBrk="1" hangingPunct="1"/>
            <a:r>
              <a:rPr lang="en-US" sz="6400" b="1" dirty="0">
                <a:solidFill>
                  <a:srgbClr val="FFC000"/>
                </a:solidFill>
              </a:rPr>
              <a:t>Advancing Collaboration and Networking in an</a:t>
            </a:r>
          </a:p>
          <a:p>
            <a:pPr algn="ctr" eaLnBrk="1" hangingPunct="1"/>
            <a:r>
              <a:rPr lang="en-US" sz="6400" b="1" dirty="0">
                <a:solidFill>
                  <a:srgbClr val="FFC000"/>
                </a:solidFill>
              </a:rPr>
              <a:t>Academic and Family Medicine Department with a Developmental Retreat</a:t>
            </a:r>
            <a:endParaRPr lang="en-US" sz="6600" b="1" dirty="0">
              <a:solidFill>
                <a:srgbClr val="FFC000"/>
              </a:solidFill>
            </a:endParaRPr>
          </a:p>
          <a:p>
            <a:pPr algn="ctr" eaLnBrk="1" hangingPunct="1"/>
            <a:br>
              <a:rPr lang="en-US" sz="6400" b="1" dirty="0">
                <a:solidFill>
                  <a:srgbClr val="FFC000"/>
                </a:solidFill>
              </a:rPr>
            </a:br>
            <a:endParaRPr lang="en-US" altLang="en-US" sz="6200" b="1" dirty="0">
              <a:solidFill>
                <a:srgbClr val="FFCC00"/>
              </a:solidFill>
            </a:endParaRPr>
          </a:p>
        </p:txBody>
      </p:sp>
      <p:sp>
        <p:nvSpPr>
          <p:cNvPr id="13315" name="Text Box 8"/>
          <p:cNvSpPr txBox="1">
            <a:spLocks noChangeArrowheads="1"/>
          </p:cNvSpPr>
          <p:nvPr/>
        </p:nvSpPr>
        <p:spPr bwMode="auto">
          <a:xfrm>
            <a:off x="3948112" y="3048675"/>
            <a:ext cx="31318200" cy="1661993"/>
          </a:xfrm>
          <a:prstGeom prst="rect">
            <a:avLst/>
          </a:prstGeom>
          <a:noFill/>
          <a:ln w="9525">
            <a:noFill/>
            <a:miter lim="800000"/>
            <a:headEnd/>
            <a:tailEnd/>
          </a:ln>
        </p:spPr>
        <p:txBody>
          <a:bodyPr wrap="square">
            <a:prstTxWarp prst="textNoShape">
              <a:avLst/>
            </a:prstTxWarp>
            <a:spAutoFit/>
          </a:bodyPr>
          <a:lstStyle/>
          <a:p>
            <a:pPr algn="ctr" eaLnBrk="1" hangingPunct="1">
              <a:spcBef>
                <a:spcPts val="0"/>
              </a:spcBef>
              <a:buNone/>
            </a:pPr>
            <a:r>
              <a:rPr lang="en-US" altLang="en-US" sz="5400" b="1" dirty="0">
                <a:solidFill>
                  <a:schemeClr val="bg1"/>
                </a:solidFill>
                <a:latin typeface="Arial" panose="020B0604020202020204" pitchFamily="34" charset="0"/>
                <a:cs typeface="Arial" panose="020B0604020202020204" pitchFamily="34" charset="0"/>
              </a:rPr>
              <a:t>Jane Fischer, MD, Meghan Connett, MD and Kelly Skelly, MD</a:t>
            </a:r>
          </a:p>
          <a:p>
            <a:pPr algn="ctr"/>
            <a:r>
              <a:rPr lang="en-US" sz="4800" i="1" dirty="0">
                <a:solidFill>
                  <a:schemeClr val="bg1"/>
                </a:solidFill>
              </a:rPr>
              <a:t>The University of Iowa Carver College of Medicine, Department of Family Medicine</a:t>
            </a:r>
            <a:endParaRPr lang="en-US" sz="4800" i="1" dirty="0">
              <a:solidFill>
                <a:srgbClr val="FAF3D0"/>
              </a:solidFill>
            </a:endParaRPr>
          </a:p>
        </p:txBody>
      </p:sp>
      <p:pic>
        <p:nvPicPr>
          <p:cNvPr id="13345" name="Picture 33" descr="CoMed2c.png"/>
          <p:cNvPicPr>
            <a:picLocks noChangeAspect="1"/>
          </p:cNvPicPr>
          <p:nvPr/>
        </p:nvPicPr>
        <p:blipFill>
          <a:blip r:embed="rId2"/>
          <a:srcRect/>
          <a:stretch>
            <a:fillRect/>
          </a:stretch>
        </p:blipFill>
        <p:spPr bwMode="auto">
          <a:xfrm>
            <a:off x="809624" y="2292021"/>
            <a:ext cx="5462588" cy="2590800"/>
          </a:xfrm>
          <a:prstGeom prst="rect">
            <a:avLst/>
          </a:prstGeom>
          <a:noFill/>
          <a:ln w="9525">
            <a:noFill/>
            <a:miter lim="800000"/>
            <a:headEnd/>
            <a:tailEnd/>
          </a:ln>
        </p:spPr>
      </p:pic>
      <p:sp>
        <p:nvSpPr>
          <p:cNvPr id="6" name="Rectangle 5"/>
          <p:cNvSpPr/>
          <p:nvPr/>
        </p:nvSpPr>
        <p:spPr bwMode="auto">
          <a:xfrm>
            <a:off x="381000" y="31087888"/>
            <a:ext cx="37642800" cy="1371600"/>
          </a:xfrm>
          <a:prstGeom prst="rect">
            <a:avLst/>
          </a:prstGeom>
          <a:solidFill>
            <a:srgbClr val="EEB21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2" name="TextBox 1"/>
          <p:cNvSpPr txBox="1"/>
          <p:nvPr/>
        </p:nvSpPr>
        <p:spPr>
          <a:xfrm>
            <a:off x="683455" y="7957769"/>
            <a:ext cx="11446941" cy="2593018"/>
          </a:xfrm>
          <a:prstGeom prst="rect">
            <a:avLst/>
          </a:prstGeom>
          <a:noFill/>
        </p:spPr>
        <p:txBody>
          <a:bodyPr wrap="square" rIns="45720" rtlCol="0">
            <a:spAutoFit/>
          </a:bodyPr>
          <a:lstStyle/>
          <a:p>
            <a:pPr marL="486095" indent="-486095" defTabSz="3011845">
              <a:lnSpc>
                <a:spcPts val="3721"/>
              </a:lnSpc>
              <a:spcAft>
                <a:spcPts val="1038"/>
              </a:spcAft>
              <a:buFont typeface="Wingdings" panose="05000000000000000000" pitchFamily="2" charset="2"/>
              <a:buChar char="§"/>
              <a:defRPr/>
            </a:pPr>
            <a:r>
              <a:rPr lang="en-US" sz="3200" dirty="0">
                <a:effectLst/>
                <a:latin typeface="+mn-lt"/>
                <a:ea typeface="Calibri" panose="020F0502020204030204" pitchFamily="34" charset="0"/>
                <a:cs typeface="Times New Roman" panose="02020603050405020304" pitchFamily="18" charset="0"/>
              </a:rPr>
              <a:t>The current value of </a:t>
            </a:r>
            <a:r>
              <a:rPr lang="en-US" sz="3200" dirty="0">
                <a:latin typeface="+mn-lt"/>
                <a:ea typeface="Calibri" panose="020F0502020204030204" pitchFamily="34" charset="0"/>
                <a:cs typeface="Times New Roman" panose="02020603050405020304" pitchFamily="18" charset="0"/>
              </a:rPr>
              <a:t>COLLABORATION</a:t>
            </a:r>
            <a:r>
              <a:rPr lang="en-US" sz="3200" dirty="0">
                <a:effectLst/>
                <a:latin typeface="+mn-lt"/>
                <a:ea typeface="Calibri" panose="020F0502020204030204" pitchFamily="34" charset="0"/>
                <a:cs typeface="Times New Roman" panose="02020603050405020304" pitchFamily="18" charset="0"/>
              </a:rPr>
              <a:t> in interprofessional patient care and teamwork is well documented.</a:t>
            </a:r>
          </a:p>
          <a:p>
            <a:pPr marL="486095" indent="-486095" defTabSz="3011845">
              <a:lnSpc>
                <a:spcPts val="3721"/>
              </a:lnSpc>
              <a:spcAft>
                <a:spcPts val="1038"/>
              </a:spcAft>
              <a:buFont typeface="Wingdings" panose="05000000000000000000" pitchFamily="2" charset="2"/>
              <a:buChar char="§"/>
              <a:defRPr/>
            </a:pPr>
            <a:r>
              <a:rPr lang="en-US" sz="3200" dirty="0">
                <a:latin typeface="+mn-lt"/>
              </a:rPr>
              <a:t>Little</a:t>
            </a:r>
            <a:r>
              <a:rPr lang="en-US" sz="3200" dirty="0">
                <a:effectLst/>
                <a:latin typeface="+mn-lt"/>
                <a:ea typeface="Calibri" panose="020F0502020204030204" pitchFamily="34" charset="0"/>
                <a:cs typeface="Times New Roman" panose="02020603050405020304" pitchFamily="18" charset="0"/>
              </a:rPr>
              <a:t> is written about the benefits of collaboration on personal outcomes such as HAPPINESS and institutional outcomes such as FACULTY RETENTION. </a:t>
            </a:r>
          </a:p>
        </p:txBody>
      </p:sp>
      <p:sp>
        <p:nvSpPr>
          <p:cNvPr id="5" name="TextBox 4"/>
          <p:cNvSpPr txBox="1"/>
          <p:nvPr/>
        </p:nvSpPr>
        <p:spPr>
          <a:xfrm>
            <a:off x="12567014" y="31290613"/>
            <a:ext cx="184666" cy="461665"/>
          </a:xfrm>
          <a:prstGeom prst="rect">
            <a:avLst/>
          </a:prstGeom>
          <a:noFill/>
        </p:spPr>
        <p:txBody>
          <a:bodyPr wrap="none" rtlCol="0">
            <a:spAutoFit/>
          </a:bodyPr>
          <a:lstStyle/>
          <a:p>
            <a:endParaRPr lang="en-US" dirty="0"/>
          </a:p>
        </p:txBody>
      </p:sp>
      <p:sp>
        <p:nvSpPr>
          <p:cNvPr id="3" name="Rectangle 2"/>
          <p:cNvSpPr/>
          <p:nvPr/>
        </p:nvSpPr>
        <p:spPr>
          <a:xfrm>
            <a:off x="4661224" y="7010668"/>
            <a:ext cx="3863751" cy="646331"/>
          </a:xfrm>
          <a:prstGeom prst="rect">
            <a:avLst/>
          </a:prstGeom>
        </p:spPr>
        <p:txBody>
          <a:bodyPr wrap="none">
            <a:spAutoFit/>
          </a:bodyPr>
          <a:lstStyle/>
          <a:p>
            <a:pPr algn="ctr"/>
            <a:r>
              <a:rPr lang="en-US" sz="3600" dirty="0">
                <a:latin typeface="Arial Black"/>
                <a:cs typeface="Arial Black"/>
              </a:rPr>
              <a:t>BACKGROUND</a:t>
            </a:r>
          </a:p>
        </p:txBody>
      </p:sp>
      <p:sp>
        <p:nvSpPr>
          <p:cNvPr id="12" name="Rectangle 11"/>
          <p:cNvSpPr/>
          <p:nvPr/>
        </p:nvSpPr>
        <p:spPr>
          <a:xfrm>
            <a:off x="25930586" y="6806538"/>
            <a:ext cx="6162841" cy="646331"/>
          </a:xfrm>
          <a:prstGeom prst="rect">
            <a:avLst/>
          </a:prstGeom>
        </p:spPr>
        <p:txBody>
          <a:bodyPr wrap="none">
            <a:spAutoFit/>
          </a:bodyPr>
          <a:lstStyle/>
          <a:p>
            <a:pPr algn="ctr"/>
            <a:r>
              <a:rPr lang="en-US" sz="3600" dirty="0">
                <a:latin typeface="Arial Black"/>
                <a:cs typeface="Arial Black"/>
              </a:rPr>
              <a:t>RESULTS (CONTINUED)</a:t>
            </a:r>
            <a:endParaRPr lang="en-US" sz="3600" dirty="0"/>
          </a:p>
        </p:txBody>
      </p:sp>
      <p:sp>
        <p:nvSpPr>
          <p:cNvPr id="7" name="TextBox 6"/>
          <p:cNvSpPr txBox="1"/>
          <p:nvPr/>
        </p:nvSpPr>
        <p:spPr>
          <a:xfrm>
            <a:off x="22386524" y="28950244"/>
            <a:ext cx="184666" cy="461665"/>
          </a:xfrm>
          <a:prstGeom prst="rect">
            <a:avLst/>
          </a:prstGeom>
          <a:noFill/>
        </p:spPr>
        <p:txBody>
          <a:bodyPr wrap="none" rtlCol="0">
            <a:spAutoFit/>
          </a:bodyPr>
          <a:lstStyle/>
          <a:p>
            <a:endParaRPr lang="en-US" dirty="0"/>
          </a:p>
        </p:txBody>
      </p:sp>
      <p:sp>
        <p:nvSpPr>
          <p:cNvPr id="20" name="TextBox 19"/>
          <p:cNvSpPr txBox="1"/>
          <p:nvPr/>
        </p:nvSpPr>
        <p:spPr>
          <a:xfrm>
            <a:off x="21193003" y="23770016"/>
            <a:ext cx="16315906" cy="3721532"/>
          </a:xfrm>
          <a:prstGeom prst="rect">
            <a:avLst/>
          </a:prstGeom>
          <a:noFill/>
        </p:spPr>
        <p:txBody>
          <a:bodyPr wrap="square" rtlCol="0">
            <a:spAutoFit/>
          </a:bodyPr>
          <a:lstStyle/>
          <a:p>
            <a:pPr defTabSz="3011845">
              <a:lnSpc>
                <a:spcPts val="3721"/>
              </a:lnSpc>
              <a:spcAft>
                <a:spcPts val="638"/>
              </a:spcAft>
              <a:defRPr/>
            </a:pPr>
            <a:r>
              <a:rPr kumimoji="1" lang="en-US" sz="3200" u="sng" dirty="0">
                <a:latin typeface="+mn-lt"/>
                <a:ea typeface="ＭＳ Ｐゴシック" pitchFamily="32" charset="-128"/>
                <a:cs typeface="Arial" panose="020B0604020202020204" pitchFamily="34" charset="0"/>
              </a:rPr>
              <a:t>R</a:t>
            </a:r>
            <a:r>
              <a:rPr lang="en-US" sz="3200" u="sng" dirty="0">
                <a:effectLst/>
                <a:latin typeface="+mn-lt"/>
                <a:ea typeface="Times New Roman" panose="02020603050405020304" pitchFamily="18" charset="0"/>
              </a:rPr>
              <a:t>esults revealed: </a:t>
            </a:r>
          </a:p>
          <a:p>
            <a:pPr marL="486095" indent="-486095" defTabSz="3011845">
              <a:lnSpc>
                <a:spcPts val="3721"/>
              </a:lnSpc>
              <a:spcAft>
                <a:spcPts val="638"/>
              </a:spcAft>
              <a:buFont typeface="Wingdings" panose="05000000000000000000" pitchFamily="2" charset="2"/>
              <a:buChar char="§"/>
              <a:defRPr/>
            </a:pPr>
            <a:r>
              <a:rPr lang="en-US" sz="3200" dirty="0">
                <a:latin typeface="+mn-lt"/>
                <a:ea typeface="Times New Roman" panose="02020603050405020304" pitchFamily="18" charset="0"/>
              </a:rPr>
              <a:t>Most faculty desire more IT and scholarly activity support</a:t>
            </a:r>
          </a:p>
          <a:p>
            <a:pPr marL="486095" indent="-486095" defTabSz="3011845">
              <a:lnSpc>
                <a:spcPts val="3721"/>
              </a:lnSpc>
              <a:spcAft>
                <a:spcPts val="638"/>
              </a:spcAft>
              <a:buFont typeface="Wingdings" panose="05000000000000000000" pitchFamily="2" charset="2"/>
              <a:buChar char="§"/>
              <a:defRPr/>
            </a:pPr>
            <a:r>
              <a:rPr lang="en-US" sz="3200" dirty="0">
                <a:effectLst/>
                <a:latin typeface="+mn-lt"/>
                <a:ea typeface="Calibri" panose="020F0502020204030204" pitchFamily="34" charset="0"/>
                <a:cs typeface="Times New Roman" panose="02020603050405020304" pitchFamily="18" charset="0"/>
              </a:rPr>
              <a:t>Further research is needed to determine if CONNECTEDNESS within a department can promote PRODUCTIVITY, improve TEACHING techniques and RETAIN FACULTY</a:t>
            </a:r>
          </a:p>
          <a:p>
            <a:pPr marL="486095" indent="-486095" defTabSz="3011845">
              <a:lnSpc>
                <a:spcPts val="3721"/>
              </a:lnSpc>
              <a:spcAft>
                <a:spcPts val="638"/>
              </a:spcAft>
              <a:buFont typeface="Wingdings" panose="05000000000000000000" pitchFamily="2" charset="2"/>
              <a:buChar char="§"/>
              <a:defRPr/>
            </a:pPr>
            <a:r>
              <a:rPr lang="en-US" sz="3200" dirty="0">
                <a:latin typeface="+mn-lt"/>
                <a:ea typeface="Calibri" panose="020F0502020204030204" pitchFamily="34" charset="0"/>
                <a:cs typeface="Times New Roman" panose="02020603050405020304" pitchFamily="18" charset="0"/>
              </a:rPr>
              <a:t>HYPOTHESIS: ongoing efforts will support and hopefully eventually reveal concrete evidence of these ideas</a:t>
            </a:r>
            <a:endParaRPr lang="en-US" sz="3200" dirty="0">
              <a:effectLst/>
              <a:latin typeface="+mn-lt"/>
              <a:ea typeface="Calibri" panose="020F0502020204030204" pitchFamily="34" charset="0"/>
              <a:cs typeface="Times New Roman" panose="02020603050405020304" pitchFamily="18" charset="0"/>
            </a:endParaRPr>
          </a:p>
          <a:p>
            <a:pPr marL="486095" indent="-486095" defTabSz="3011845">
              <a:lnSpc>
                <a:spcPts val="3721"/>
              </a:lnSpc>
              <a:spcAft>
                <a:spcPts val="638"/>
              </a:spcAft>
              <a:buFont typeface="Wingdings" panose="05000000000000000000" pitchFamily="2" charset="2"/>
              <a:buChar char="§"/>
              <a:defRPr/>
            </a:pPr>
            <a:endParaRPr kumimoji="1" lang="en-US" sz="3200" dirty="0">
              <a:latin typeface="+mn-lt"/>
              <a:ea typeface="ＭＳ Ｐゴシック" pitchFamily="32" charset="-128"/>
              <a:cs typeface="Arial" panose="020B0604020202020204" pitchFamily="34" charset="0"/>
            </a:endParaRPr>
          </a:p>
        </p:txBody>
      </p:sp>
      <p:sp>
        <p:nvSpPr>
          <p:cNvPr id="25" name="Rectangle 24"/>
          <p:cNvSpPr/>
          <p:nvPr/>
        </p:nvSpPr>
        <p:spPr>
          <a:xfrm>
            <a:off x="26965602" y="22739493"/>
            <a:ext cx="3968651" cy="646331"/>
          </a:xfrm>
          <a:prstGeom prst="rect">
            <a:avLst/>
          </a:prstGeom>
        </p:spPr>
        <p:txBody>
          <a:bodyPr wrap="none">
            <a:spAutoFit/>
          </a:bodyPr>
          <a:lstStyle/>
          <a:p>
            <a:pPr algn="ctr"/>
            <a:r>
              <a:rPr lang="en-US" sz="3600" dirty="0">
                <a:latin typeface="Arial Black"/>
                <a:cs typeface="Arial Black"/>
              </a:rPr>
              <a:t>CONCLUSIONS</a:t>
            </a:r>
          </a:p>
        </p:txBody>
      </p:sp>
      <p:cxnSp>
        <p:nvCxnSpPr>
          <p:cNvPr id="14" name="Straight Connector 13"/>
          <p:cNvCxnSpPr/>
          <p:nvPr/>
        </p:nvCxnSpPr>
        <p:spPr bwMode="auto">
          <a:xfrm>
            <a:off x="20870273" y="6161773"/>
            <a:ext cx="0" cy="2416986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9" name="Straight Connector 18"/>
          <p:cNvCxnSpPr>
            <a:cxnSpLocks/>
          </p:cNvCxnSpPr>
          <p:nvPr/>
        </p:nvCxnSpPr>
        <p:spPr bwMode="auto">
          <a:xfrm>
            <a:off x="21114308" y="22079909"/>
            <a:ext cx="16379567" cy="0"/>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56" name="Rectangle 55"/>
          <p:cNvSpPr/>
          <p:nvPr/>
        </p:nvSpPr>
        <p:spPr>
          <a:xfrm>
            <a:off x="33070800" y="31175235"/>
            <a:ext cx="5693814" cy="830997"/>
          </a:xfrm>
          <a:prstGeom prst="rect">
            <a:avLst/>
          </a:prstGeom>
        </p:spPr>
        <p:txBody>
          <a:bodyPr wrap="square">
            <a:spAutoFit/>
          </a:bodyPr>
          <a:lstStyle/>
          <a:p>
            <a:r>
              <a:rPr lang="en-US" dirty="0">
                <a:latin typeface="Arial Black"/>
                <a:cs typeface="Arial Black"/>
              </a:rPr>
              <a:t>CONTACT INFORMATION</a:t>
            </a:r>
          </a:p>
          <a:p>
            <a:r>
              <a:rPr lang="en-US" u="sng" dirty="0">
                <a:latin typeface="Arial Black"/>
                <a:cs typeface="Arial Black"/>
              </a:rPr>
              <a:t>jane-fischer@uiowa.edu</a:t>
            </a:r>
          </a:p>
        </p:txBody>
      </p:sp>
      <p:sp>
        <p:nvSpPr>
          <p:cNvPr id="69" name="Rectangle 68"/>
          <p:cNvSpPr/>
          <p:nvPr/>
        </p:nvSpPr>
        <p:spPr>
          <a:xfrm>
            <a:off x="5269661" y="11847618"/>
            <a:ext cx="2646879" cy="646331"/>
          </a:xfrm>
          <a:prstGeom prst="rect">
            <a:avLst/>
          </a:prstGeom>
        </p:spPr>
        <p:txBody>
          <a:bodyPr wrap="none">
            <a:spAutoFit/>
          </a:bodyPr>
          <a:lstStyle/>
          <a:p>
            <a:pPr algn="ctr"/>
            <a:r>
              <a:rPr lang="en-US" sz="3600" dirty="0">
                <a:latin typeface="Arial Black"/>
                <a:cs typeface="Arial Black"/>
              </a:rPr>
              <a:t>PURPOSE</a:t>
            </a:r>
          </a:p>
        </p:txBody>
      </p:sp>
      <p:sp>
        <p:nvSpPr>
          <p:cNvPr id="71" name="TextBox 70"/>
          <p:cNvSpPr txBox="1"/>
          <p:nvPr/>
        </p:nvSpPr>
        <p:spPr>
          <a:xfrm>
            <a:off x="728581" y="12744566"/>
            <a:ext cx="12073019" cy="2221121"/>
          </a:xfrm>
          <a:prstGeom prst="rect">
            <a:avLst/>
          </a:prstGeom>
          <a:noFill/>
        </p:spPr>
        <p:txBody>
          <a:bodyPr wrap="square" rIns="45720" rtlCol="0">
            <a:spAutoFit/>
          </a:bodyPr>
          <a:lstStyle/>
          <a:p>
            <a:pPr defTabSz="3011845">
              <a:lnSpc>
                <a:spcPts val="3721"/>
              </a:lnSpc>
              <a:spcAft>
                <a:spcPts val="638"/>
              </a:spcAft>
              <a:defRPr/>
            </a:pPr>
            <a:r>
              <a:rPr lang="en-US" sz="3200" u="sng" dirty="0">
                <a:effectLst/>
                <a:latin typeface="+mn-lt"/>
                <a:ea typeface="Calibri" panose="020F0502020204030204" pitchFamily="34" charset="0"/>
                <a:cs typeface="Times New Roman" panose="02020603050405020304" pitchFamily="18" charset="0"/>
              </a:rPr>
              <a:t>Goal is for participants to DESCRIBE:</a:t>
            </a:r>
          </a:p>
          <a:p>
            <a:pPr defTabSz="3011845">
              <a:lnSpc>
                <a:spcPts val="3721"/>
              </a:lnSpc>
              <a:spcAft>
                <a:spcPts val="638"/>
              </a:spcAft>
              <a:defRPr/>
            </a:pPr>
            <a:r>
              <a:rPr lang="en-US" sz="3200" dirty="0">
                <a:latin typeface="+mn-lt"/>
                <a:ea typeface="Calibri" panose="020F0502020204030204" pitchFamily="34" charset="0"/>
                <a:cs typeface="Times New Roman" panose="02020603050405020304" pitchFamily="18" charset="0"/>
              </a:rPr>
              <a:t>-   </a:t>
            </a:r>
            <a:r>
              <a:rPr lang="en-US" sz="3200" dirty="0">
                <a:effectLst/>
                <a:latin typeface="+mn-lt"/>
                <a:ea typeface="Calibri" panose="020F0502020204030204" pitchFamily="34" charset="0"/>
                <a:cs typeface="Times New Roman" panose="02020603050405020304" pitchFamily="18" charset="0"/>
              </a:rPr>
              <a:t> </a:t>
            </a:r>
            <a:r>
              <a:rPr lang="en-US" sz="3200" dirty="0">
                <a:latin typeface="+mn-lt"/>
              </a:rPr>
              <a:t>3 NEW connections with Family Medicine faculty</a:t>
            </a:r>
            <a:endParaRPr lang="en-US" sz="3200" dirty="0">
              <a:effectLst/>
              <a:latin typeface="+mn-lt"/>
              <a:ea typeface="Calibri" panose="020F0502020204030204" pitchFamily="34" charset="0"/>
              <a:cs typeface="Times New Roman" panose="02020603050405020304" pitchFamily="18" charset="0"/>
            </a:endParaRPr>
          </a:p>
          <a:p>
            <a:pPr marL="457200" indent="-457200" defTabSz="3011845">
              <a:lnSpc>
                <a:spcPts val="3721"/>
              </a:lnSpc>
              <a:spcAft>
                <a:spcPts val="638"/>
              </a:spcAft>
              <a:buFontTx/>
              <a:buChar char="-"/>
              <a:defRPr/>
            </a:pPr>
            <a:r>
              <a:rPr lang="en-US" sz="3200" dirty="0">
                <a:effectLst/>
                <a:latin typeface="+mn-lt"/>
                <a:ea typeface="Calibri" panose="020F0502020204030204" pitchFamily="34" charset="0"/>
                <a:cs typeface="Times New Roman" panose="02020603050405020304" pitchFamily="18" charset="0"/>
              </a:rPr>
              <a:t> </a:t>
            </a:r>
            <a:r>
              <a:rPr lang="en-US" sz="3200" dirty="0">
                <a:latin typeface="+mn-lt"/>
                <a:ea typeface="Calibri" panose="020F0502020204030204" pitchFamily="34" charset="0"/>
                <a:cs typeface="Times New Roman" panose="02020603050405020304" pitchFamily="18" charset="0"/>
              </a:rPr>
              <a:t>1 future goal supported by department resources</a:t>
            </a:r>
            <a:endParaRPr lang="en-US" sz="3200" dirty="0">
              <a:effectLst/>
              <a:latin typeface="+mn-lt"/>
              <a:ea typeface="Calibri" panose="020F0502020204030204" pitchFamily="34" charset="0"/>
              <a:cs typeface="Times New Roman" panose="02020603050405020304" pitchFamily="18" charset="0"/>
            </a:endParaRPr>
          </a:p>
          <a:p>
            <a:pPr marL="457200" indent="-457200" defTabSz="3011845">
              <a:lnSpc>
                <a:spcPts val="3721"/>
              </a:lnSpc>
              <a:spcAft>
                <a:spcPts val="638"/>
              </a:spcAft>
              <a:buFontTx/>
              <a:buChar char="-"/>
              <a:defRPr/>
            </a:pPr>
            <a:r>
              <a:rPr lang="en-US" sz="3200" dirty="0">
                <a:latin typeface="+mn-lt"/>
                <a:ea typeface="Calibri" panose="020F0502020204030204" pitchFamily="34" charset="0"/>
                <a:cs typeface="Times New Roman" panose="02020603050405020304" pitchFamily="18" charset="0"/>
              </a:rPr>
              <a:t> 1 way the department can actively support faculty</a:t>
            </a:r>
            <a:endParaRPr kumimoji="1" lang="en-US" sz="3200" dirty="0">
              <a:latin typeface="+mn-lt"/>
              <a:ea typeface="ＭＳ Ｐゴシック" pitchFamily="32" charset="-128"/>
              <a:cs typeface="Arial" panose="020B0604020202020204" pitchFamily="34" charset="0"/>
            </a:endParaRPr>
          </a:p>
        </p:txBody>
      </p:sp>
      <p:sp>
        <p:nvSpPr>
          <p:cNvPr id="107" name="Rectangle 106"/>
          <p:cNvSpPr/>
          <p:nvPr/>
        </p:nvSpPr>
        <p:spPr>
          <a:xfrm>
            <a:off x="5219428" y="16246715"/>
            <a:ext cx="2749471" cy="646331"/>
          </a:xfrm>
          <a:prstGeom prst="rect">
            <a:avLst/>
          </a:prstGeom>
        </p:spPr>
        <p:txBody>
          <a:bodyPr wrap="none" anchor="ctr">
            <a:spAutoFit/>
          </a:bodyPr>
          <a:lstStyle/>
          <a:p>
            <a:pPr algn="ctr"/>
            <a:r>
              <a:rPr lang="en-US" sz="3600" dirty="0">
                <a:latin typeface="Arial Black"/>
                <a:cs typeface="Arial Black"/>
              </a:rPr>
              <a:t>METHODS</a:t>
            </a:r>
          </a:p>
        </p:txBody>
      </p:sp>
      <p:sp>
        <p:nvSpPr>
          <p:cNvPr id="111" name="TextBox 110"/>
          <p:cNvSpPr txBox="1"/>
          <p:nvPr/>
        </p:nvSpPr>
        <p:spPr>
          <a:xfrm>
            <a:off x="21401537" y="17299724"/>
            <a:ext cx="16315906" cy="4401205"/>
          </a:xfrm>
          <a:prstGeom prst="rect">
            <a:avLst/>
          </a:prstGeom>
          <a:noFill/>
        </p:spPr>
        <p:txBody>
          <a:bodyPr wrap="square" rtlCol="0">
            <a:spAutoFit/>
          </a:bodyPr>
          <a:lstStyle/>
          <a:p>
            <a:pPr marL="457200" marR="0" indent="-457200">
              <a:spcBef>
                <a:spcPts val="0"/>
              </a:spcBef>
              <a:spcAft>
                <a:spcPts val="0"/>
              </a:spcAft>
              <a:buFont typeface="Arial" panose="020B0604020202020204" pitchFamily="34" charset="0"/>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a:t>
            </a:r>
            <a:r>
              <a:rPr lang="en-US" sz="2800" dirty="0">
                <a:effectLst/>
                <a:latin typeface="+mn-lt"/>
                <a:ea typeface="Calibri" panose="020F0502020204030204" pitchFamily="34" charset="0"/>
                <a:cs typeface="Calibri" panose="020F0502020204030204" pitchFamily="34" charset="0"/>
              </a:rPr>
              <a:t>Nice way to learn about our colleagues, relaxing, fun. Gave us a chance to brainstorm ideas as a group to come up with our goals - personal and departmental” </a:t>
            </a:r>
            <a:endParaRPr lang="en-US" sz="2800" dirty="0">
              <a:effectLst/>
              <a:latin typeface="+mn-lt"/>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2800" dirty="0">
                <a:effectLst/>
                <a:latin typeface="+mn-lt"/>
                <a:ea typeface="Calibri" panose="020F0502020204030204" pitchFamily="34" charset="0"/>
                <a:cs typeface="Calibri" panose="020F0502020204030204" pitchFamily="34" charset="0"/>
              </a:rPr>
              <a:t>“I enjoyed working in a smaller group. That was more effective than it would have been with the full faculty.” Comments suggested that more</a:t>
            </a:r>
            <a:r>
              <a:rPr lang="en-US" sz="2800" dirty="0">
                <a:effectLst/>
                <a:latin typeface="+mn-lt"/>
                <a:ea typeface="Calibri" panose="020F0502020204030204" pitchFamily="34" charset="0"/>
                <a:cs typeface="Times New Roman" panose="02020603050405020304" pitchFamily="18" charset="0"/>
              </a:rPr>
              <a:t> time would have been effective, stating “We could have honestly spent more time on the goals discussion. Each of us only named 1-2 of our goals.”</a:t>
            </a:r>
            <a:r>
              <a:rPr lang="en-US" sz="2800" u="sng" dirty="0">
                <a:effectLst/>
                <a:latin typeface="+mn-lt"/>
                <a:ea typeface="Calibri" panose="020F0502020204030204" pitchFamily="34" charset="0"/>
                <a:cs typeface="Times New Roman" panose="02020603050405020304" pitchFamily="18" charset="0"/>
              </a:rPr>
              <a:t> </a:t>
            </a:r>
            <a:endParaRPr lang="en-US" sz="2800" dirty="0">
              <a:effectLst/>
              <a:latin typeface="+mn-lt"/>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2800" dirty="0">
                <a:effectLst/>
                <a:latin typeface="+mn-lt"/>
                <a:ea typeface="Calibri" panose="020F0502020204030204" pitchFamily="34" charset="0"/>
                <a:cs typeface="Times New Roman" panose="02020603050405020304" pitchFamily="18" charset="0"/>
              </a:rPr>
              <a:t>Attendees also noted, “Group </a:t>
            </a:r>
            <a:r>
              <a:rPr lang="en-US" sz="2800" dirty="0">
                <a:latin typeface="+mn-lt"/>
                <a:ea typeface="Calibri" panose="020F0502020204030204" pitchFamily="34" charset="0"/>
                <a:cs typeface="Times New Roman" panose="02020603050405020304" pitchFamily="18" charset="0"/>
              </a:rPr>
              <a:t>I</a:t>
            </a:r>
            <a:r>
              <a:rPr lang="en-US" sz="2800" dirty="0">
                <a:effectLst/>
                <a:latin typeface="+mn-lt"/>
                <a:ea typeface="Calibri" panose="020F0502020204030204" pitchFamily="34" charset="0"/>
                <a:cs typeface="Times New Roman" panose="02020603050405020304" pitchFamily="18" charset="0"/>
              </a:rPr>
              <a:t>nteraction, Resources and Happiness survey was most beneficial. Personal goals not as helpful although needed to do the resources, but we all strayed from the goals and said what we needed for Resources even if not personal goal related” </a:t>
            </a:r>
          </a:p>
          <a:p>
            <a:pPr marL="457200" marR="0" indent="-457200">
              <a:spcBef>
                <a:spcPts val="0"/>
              </a:spcBef>
              <a:spcAft>
                <a:spcPts val="0"/>
              </a:spcAft>
              <a:buFont typeface="Arial" panose="020B0604020202020204" pitchFamily="34" charset="0"/>
              <a:buChar char="•"/>
            </a:pPr>
            <a:r>
              <a:rPr lang="en-US" sz="2800" dirty="0">
                <a:effectLst/>
                <a:latin typeface="+mn-lt"/>
                <a:ea typeface="Calibri" panose="020F0502020204030204" pitchFamily="34" charset="0"/>
                <a:cs typeface="Times New Roman" panose="02020603050405020304" pitchFamily="18" charset="0"/>
              </a:rPr>
              <a:t>“We all have similar goals and frustrations! We are better as a whole than separate! There are some FANTASTIC ideas our colleagues have…” </a:t>
            </a:r>
          </a:p>
        </p:txBody>
      </p:sp>
      <p:sp>
        <p:nvSpPr>
          <p:cNvPr id="112" name="Rectangle 111"/>
          <p:cNvSpPr/>
          <p:nvPr/>
        </p:nvSpPr>
        <p:spPr>
          <a:xfrm>
            <a:off x="25520768" y="16226866"/>
            <a:ext cx="7127400" cy="646331"/>
          </a:xfrm>
          <a:prstGeom prst="rect">
            <a:avLst/>
          </a:prstGeom>
        </p:spPr>
        <p:txBody>
          <a:bodyPr wrap="none">
            <a:spAutoFit/>
          </a:bodyPr>
          <a:lstStyle/>
          <a:p>
            <a:pPr algn="ctr"/>
            <a:r>
              <a:rPr lang="en-US" sz="3600" dirty="0">
                <a:latin typeface="Arial Black"/>
                <a:cs typeface="Arial Black"/>
              </a:rPr>
              <a:t>POST SURVEY RESPONSES</a:t>
            </a:r>
          </a:p>
        </p:txBody>
      </p:sp>
      <p:sp>
        <p:nvSpPr>
          <p:cNvPr id="46" name="Rectangle 45"/>
          <p:cNvSpPr/>
          <p:nvPr/>
        </p:nvSpPr>
        <p:spPr>
          <a:xfrm>
            <a:off x="21237325" y="28068837"/>
            <a:ext cx="16347540" cy="2893100"/>
          </a:xfrm>
          <a:prstGeom prst="rect">
            <a:avLst/>
          </a:prstGeom>
        </p:spPr>
        <p:txBody>
          <a:bodyPr wrap="square">
            <a:spAutoFit/>
          </a:bodyPr>
          <a:lstStyle/>
          <a:p>
            <a:pPr marL="457200" marR="0" indent="-457200">
              <a:spcBef>
                <a:spcPts val="0"/>
              </a:spcBef>
              <a:spcAft>
                <a:spcPts val="0"/>
              </a:spcAft>
            </a:pPr>
            <a:r>
              <a:rPr lang="en-US" sz="1400" dirty="0">
                <a:effectLst/>
                <a:latin typeface="Calibri" panose="020F0502020204030204" pitchFamily="34" charset="0"/>
                <a:ea typeface="Calibri" panose="020F0502020204030204" pitchFamily="34" charset="0"/>
              </a:rPr>
              <a:t>1.        </a:t>
            </a:r>
            <a:r>
              <a:rPr lang="en-US" sz="1400" dirty="0" err="1">
                <a:effectLst/>
                <a:latin typeface="Calibri" panose="020F0502020204030204" pitchFamily="34" charset="0"/>
                <a:ea typeface="Calibri" panose="020F0502020204030204" pitchFamily="34" charset="0"/>
              </a:rPr>
              <a:t>Barsoumian</a:t>
            </a:r>
            <a:r>
              <a:rPr lang="en-US" sz="1400" dirty="0">
                <a:effectLst/>
                <a:latin typeface="Calibri" panose="020F0502020204030204" pitchFamily="34" charset="0"/>
                <a:ea typeface="Calibri" panose="020F0502020204030204" pitchFamily="34" charset="0"/>
              </a:rPr>
              <a:t> AE, White BK, Yun HC. Teaching Antimicrobial Stewardship to Infectious Disease Fellows Through Simulated Interdisciplinary Scenarios. </a:t>
            </a:r>
            <a:r>
              <a:rPr lang="en-US" sz="1400" i="1" dirty="0" err="1">
                <a:effectLst/>
                <a:latin typeface="Calibri" panose="020F0502020204030204" pitchFamily="34" charset="0"/>
                <a:ea typeface="Calibri" panose="020F0502020204030204" pitchFamily="34" charset="0"/>
              </a:rPr>
              <a:t>MedEdPORTAL</a:t>
            </a:r>
            <a:r>
              <a:rPr lang="en-US" sz="1400" i="1" dirty="0">
                <a:effectLst/>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2018;14.</a:t>
            </a:r>
          </a:p>
          <a:p>
            <a:pPr marL="457200" marR="0" indent="-457200">
              <a:spcBef>
                <a:spcPts val="0"/>
              </a:spcBef>
              <a:spcAft>
                <a:spcPts val="0"/>
              </a:spcAft>
            </a:pPr>
            <a:r>
              <a:rPr lang="en-US" sz="1400" dirty="0">
                <a:effectLst/>
                <a:latin typeface="Calibri" panose="020F0502020204030204" pitchFamily="34" charset="0"/>
                <a:ea typeface="Calibri" panose="020F0502020204030204" pitchFamily="34" charset="0"/>
              </a:rPr>
              <a:t>2.	</a:t>
            </a:r>
            <a:r>
              <a:rPr lang="en-US" sz="1400" dirty="0" err="1">
                <a:effectLst/>
                <a:latin typeface="Calibri" panose="020F0502020204030204" pitchFamily="34" charset="0"/>
                <a:ea typeface="Calibri" panose="020F0502020204030204" pitchFamily="34" charset="0"/>
              </a:rPr>
              <a:t>Bronander</a:t>
            </a:r>
            <a:r>
              <a:rPr lang="en-US" sz="1400" dirty="0">
                <a:effectLst/>
                <a:latin typeface="Calibri" panose="020F0502020204030204" pitchFamily="34" charset="0"/>
                <a:ea typeface="Calibri" panose="020F0502020204030204" pitchFamily="34" charset="0"/>
              </a:rPr>
              <a:t> K. Simulated Case of Pulmonary Embolism. </a:t>
            </a:r>
            <a:r>
              <a:rPr lang="en-US" sz="1400" i="1" dirty="0" err="1">
                <a:effectLst/>
                <a:latin typeface="Calibri" panose="020F0502020204030204" pitchFamily="34" charset="0"/>
                <a:ea typeface="Calibri" panose="020F0502020204030204" pitchFamily="34" charset="0"/>
              </a:rPr>
              <a:t>MedEdPORTAL</a:t>
            </a:r>
            <a:r>
              <a:rPr lang="en-US" sz="1400" i="1" dirty="0">
                <a:effectLst/>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2009;5.</a:t>
            </a:r>
          </a:p>
          <a:p>
            <a:pPr marL="457200" marR="0" indent="-457200">
              <a:spcBef>
                <a:spcPts val="0"/>
              </a:spcBef>
              <a:spcAft>
                <a:spcPts val="0"/>
              </a:spcAft>
            </a:pPr>
            <a:r>
              <a:rPr lang="en-US" sz="1400" dirty="0">
                <a:effectLst/>
                <a:latin typeface="Calibri" panose="020F0502020204030204" pitchFamily="34" charset="0"/>
                <a:ea typeface="Calibri" panose="020F0502020204030204" pitchFamily="34" charset="0"/>
              </a:rPr>
              <a:t>3.	Crow S. Critical Synthesis Package: Index for Interdisciplinary Collaboration (IIC). </a:t>
            </a:r>
            <a:r>
              <a:rPr lang="en-US" sz="1400" i="1" dirty="0" err="1">
                <a:effectLst/>
                <a:latin typeface="Calibri" panose="020F0502020204030204" pitchFamily="34" charset="0"/>
                <a:ea typeface="Calibri" panose="020F0502020204030204" pitchFamily="34" charset="0"/>
              </a:rPr>
              <a:t>MedEdPORTAL</a:t>
            </a:r>
            <a:r>
              <a:rPr lang="en-US" sz="1400" i="1" dirty="0">
                <a:effectLst/>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2015;11.</a:t>
            </a:r>
          </a:p>
          <a:p>
            <a:pPr marL="457200" marR="0" indent="-457200">
              <a:spcBef>
                <a:spcPts val="0"/>
              </a:spcBef>
              <a:spcAft>
                <a:spcPts val="0"/>
              </a:spcAft>
            </a:pPr>
            <a:r>
              <a:rPr lang="en-US" sz="1400" dirty="0">
                <a:effectLst/>
                <a:latin typeface="Calibri" panose="020F0502020204030204" pitchFamily="34" charset="0"/>
                <a:ea typeface="Calibri" panose="020F0502020204030204" pitchFamily="34" charset="0"/>
              </a:rPr>
              <a:t>4.	</a:t>
            </a:r>
            <a:r>
              <a:rPr lang="en-US" sz="1400" dirty="0" err="1">
                <a:effectLst/>
                <a:latin typeface="Calibri" panose="020F0502020204030204" pitchFamily="34" charset="0"/>
                <a:ea typeface="Calibri" panose="020F0502020204030204" pitchFamily="34" charset="0"/>
              </a:rPr>
              <a:t>Kusnoor</a:t>
            </a:r>
            <a:r>
              <a:rPr lang="en-US" sz="1400" dirty="0">
                <a:effectLst/>
                <a:latin typeface="Calibri" panose="020F0502020204030204" pitchFamily="34" charset="0"/>
                <a:ea typeface="Calibri" panose="020F0502020204030204" pitchFamily="34" charset="0"/>
              </a:rPr>
              <a:t> AV, Gill AC, Hatfield CL, et al. An Interprofessional Standardized Patient Case for Improving Collaboration, Shared Accountability, and Respect in Team-Based Family Discussions. </a:t>
            </a:r>
            <a:r>
              <a:rPr lang="en-US" sz="1400" i="1" dirty="0" err="1">
                <a:effectLst/>
                <a:latin typeface="Calibri" panose="020F0502020204030204" pitchFamily="34" charset="0"/>
                <a:ea typeface="Calibri" panose="020F0502020204030204" pitchFamily="34" charset="0"/>
              </a:rPr>
              <a:t>MedEdPORTAL</a:t>
            </a:r>
            <a:r>
              <a:rPr lang="en-US" sz="1400" i="1" dirty="0">
                <a:effectLst/>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2019;15:10791.</a:t>
            </a:r>
          </a:p>
          <a:p>
            <a:pPr marL="457200" marR="0" indent="-457200">
              <a:spcBef>
                <a:spcPts val="0"/>
              </a:spcBef>
              <a:spcAft>
                <a:spcPts val="0"/>
              </a:spcAft>
            </a:pPr>
            <a:r>
              <a:rPr lang="en-US" sz="1400" dirty="0">
                <a:effectLst/>
                <a:latin typeface="Calibri" panose="020F0502020204030204" pitchFamily="34" charset="0"/>
                <a:ea typeface="Calibri" panose="020F0502020204030204" pitchFamily="34" charset="0"/>
              </a:rPr>
              <a:t>5.	</a:t>
            </a:r>
            <a:r>
              <a:rPr lang="en-US" sz="1400" dirty="0" err="1">
                <a:effectLst/>
                <a:latin typeface="Calibri" panose="020F0502020204030204" pitchFamily="34" charset="0"/>
                <a:ea typeface="Calibri" panose="020F0502020204030204" pitchFamily="34" charset="0"/>
              </a:rPr>
              <a:t>Lairamore</a:t>
            </a:r>
            <a:r>
              <a:rPr lang="en-US" sz="1400" dirty="0">
                <a:effectLst/>
                <a:latin typeface="Calibri" panose="020F0502020204030204" pitchFamily="34" charset="0"/>
                <a:ea typeface="Calibri" panose="020F0502020204030204" pitchFamily="34" charset="0"/>
              </a:rPr>
              <a:t> C, George-Paschal L, McCullough K, Grantham M, Head D. A Case-Based Interprofessional Education Forum Improves Students' Perspectives on the Need for Collaboration, Teamwork, and Communication. </a:t>
            </a:r>
            <a:r>
              <a:rPr lang="en-US" sz="1400" i="1" dirty="0" err="1">
                <a:effectLst/>
                <a:latin typeface="Calibri" panose="020F0502020204030204" pitchFamily="34" charset="0"/>
                <a:ea typeface="Calibri" panose="020F0502020204030204" pitchFamily="34" charset="0"/>
              </a:rPr>
              <a:t>MedEdPORTAL</a:t>
            </a:r>
            <a:r>
              <a:rPr lang="en-US" sz="1400" i="1" dirty="0">
                <a:effectLst/>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2013;9.</a:t>
            </a:r>
          </a:p>
          <a:p>
            <a:pPr marL="457200" marR="0" indent="-457200">
              <a:spcBef>
                <a:spcPts val="0"/>
              </a:spcBef>
              <a:spcAft>
                <a:spcPts val="0"/>
              </a:spcAft>
            </a:pPr>
            <a:r>
              <a:rPr lang="en-US" sz="1400" dirty="0">
                <a:effectLst/>
                <a:latin typeface="Calibri" panose="020F0502020204030204" pitchFamily="34" charset="0"/>
                <a:ea typeface="Calibri" panose="020F0502020204030204" pitchFamily="34" charset="0"/>
              </a:rPr>
              <a:t>6.	</a:t>
            </a:r>
            <a:r>
              <a:rPr lang="en-US" sz="1400" dirty="0" err="1">
                <a:effectLst/>
                <a:latin typeface="Calibri" panose="020F0502020204030204" pitchFamily="34" charset="0"/>
                <a:ea typeface="Calibri" panose="020F0502020204030204" pitchFamily="34" charset="0"/>
              </a:rPr>
              <a:t>Liederman</a:t>
            </a:r>
            <a:r>
              <a:rPr lang="en-US" sz="1400" dirty="0">
                <a:effectLst/>
                <a:latin typeface="Calibri" panose="020F0502020204030204" pitchFamily="34" charset="0"/>
                <a:ea typeface="Calibri" panose="020F0502020204030204" pitchFamily="34" charset="0"/>
              </a:rPr>
              <a:t> Z, </a:t>
            </a:r>
            <a:r>
              <a:rPr lang="en-US" sz="1400" dirty="0" err="1">
                <a:effectLst/>
                <a:latin typeface="Calibri" panose="020F0502020204030204" pitchFamily="34" charset="0"/>
                <a:ea typeface="Calibri" panose="020F0502020204030204" pitchFamily="34" charset="0"/>
              </a:rPr>
              <a:t>Tse</a:t>
            </a:r>
            <a:r>
              <a:rPr lang="en-US" sz="1400" dirty="0">
                <a:effectLst/>
                <a:latin typeface="Calibri" panose="020F0502020204030204" pitchFamily="34" charset="0"/>
                <a:ea typeface="Calibri" panose="020F0502020204030204" pitchFamily="34" charset="0"/>
              </a:rPr>
              <a:t> B, </a:t>
            </a:r>
            <a:r>
              <a:rPr lang="en-US" sz="1400" dirty="0" err="1">
                <a:effectLst/>
                <a:latin typeface="Calibri" panose="020F0502020204030204" pitchFamily="34" charset="0"/>
                <a:ea typeface="Calibri" panose="020F0502020204030204" pitchFamily="34" charset="0"/>
              </a:rPr>
              <a:t>Slapnicar</a:t>
            </a:r>
            <a:r>
              <a:rPr lang="en-US" sz="1400" dirty="0">
                <a:effectLst/>
                <a:latin typeface="Calibri" panose="020F0502020204030204" pitchFamily="34" charset="0"/>
                <a:ea typeface="Calibri" panose="020F0502020204030204" pitchFamily="34" charset="0"/>
              </a:rPr>
              <a:t> C, et al. Improvement in Hematology Interprofessional Care: Simulation With an Emphasis on Collaboration. </a:t>
            </a:r>
            <a:r>
              <a:rPr lang="en-US" sz="1400" i="1" dirty="0" err="1">
                <a:effectLst/>
                <a:latin typeface="Calibri" panose="020F0502020204030204" pitchFamily="34" charset="0"/>
                <a:ea typeface="Calibri" panose="020F0502020204030204" pitchFamily="34" charset="0"/>
              </a:rPr>
              <a:t>MedEdPORTAL</a:t>
            </a:r>
            <a:r>
              <a:rPr lang="en-US" sz="1400" i="1" dirty="0">
                <a:effectLst/>
                <a:latin typeface="Calibri" panose="020F0502020204030204" pitchFamily="34" charset="0"/>
                <a:ea typeface="Calibri" panose="020F0502020204030204" pitchFamily="34" charset="0"/>
              </a:rPr>
              <a:t> : The </a:t>
            </a:r>
            <a:r>
              <a:rPr lang="en-US" sz="1400" i="1" dirty="0">
                <a:latin typeface="Calibri" panose="020F0502020204030204" pitchFamily="34" charset="0"/>
                <a:ea typeface="Calibri" panose="020F0502020204030204" pitchFamily="34" charset="0"/>
              </a:rPr>
              <a:t>J</a:t>
            </a:r>
            <a:r>
              <a:rPr lang="en-US" sz="1400" i="1" dirty="0">
                <a:effectLst/>
                <a:latin typeface="Calibri" panose="020F0502020204030204" pitchFamily="34" charset="0"/>
                <a:ea typeface="Calibri" panose="020F0502020204030204" pitchFamily="34" charset="0"/>
              </a:rPr>
              <a:t>ournal of Teaching and Learning </a:t>
            </a:r>
            <a:r>
              <a:rPr lang="en-US" sz="1400" i="1" dirty="0">
                <a:latin typeface="Calibri" panose="020F0502020204030204" pitchFamily="34" charset="0"/>
                <a:ea typeface="Calibri" panose="020F0502020204030204" pitchFamily="34" charset="0"/>
              </a:rPr>
              <a:t>R</a:t>
            </a:r>
            <a:r>
              <a:rPr lang="en-US" sz="1400" i="1" dirty="0">
                <a:effectLst/>
                <a:latin typeface="Calibri" panose="020F0502020204030204" pitchFamily="34" charset="0"/>
                <a:ea typeface="Calibri" panose="020F0502020204030204" pitchFamily="34" charset="0"/>
              </a:rPr>
              <a:t>esources. </a:t>
            </a:r>
            <a:r>
              <a:rPr lang="en-US" sz="1400" dirty="0">
                <a:effectLst/>
                <a:latin typeface="Calibri" panose="020F0502020204030204" pitchFamily="34" charset="0"/>
                <a:ea typeface="Calibri" panose="020F0502020204030204" pitchFamily="34" charset="0"/>
              </a:rPr>
              <a:t>2020;16:11050-11050.</a:t>
            </a:r>
          </a:p>
          <a:p>
            <a:pPr marL="457200" marR="0" indent="-457200">
              <a:spcBef>
                <a:spcPts val="0"/>
              </a:spcBef>
              <a:spcAft>
                <a:spcPts val="0"/>
              </a:spcAft>
            </a:pPr>
            <a:r>
              <a:rPr lang="en-US" sz="1400" dirty="0">
                <a:effectLst/>
                <a:latin typeface="Calibri" panose="020F0502020204030204" pitchFamily="34" charset="0"/>
                <a:ea typeface="Calibri" panose="020F0502020204030204" pitchFamily="34" charset="0"/>
              </a:rPr>
              <a:t>7.	Richmond A, </a:t>
            </a:r>
            <a:r>
              <a:rPr lang="en-US" sz="1400" dirty="0" err="1">
                <a:effectLst/>
                <a:latin typeface="Calibri" panose="020F0502020204030204" pitchFamily="34" charset="0"/>
                <a:ea typeface="Calibri" panose="020F0502020204030204" pitchFamily="34" charset="0"/>
              </a:rPr>
              <a:t>Burgner</a:t>
            </a:r>
            <a:r>
              <a:rPr lang="en-US" sz="1400" dirty="0">
                <a:effectLst/>
                <a:latin typeface="Calibri" panose="020F0502020204030204" pitchFamily="34" charset="0"/>
                <a:ea typeface="Calibri" panose="020F0502020204030204" pitchFamily="34" charset="0"/>
              </a:rPr>
              <a:t> A, Green J, et al. Discharging Mrs. Fox: A Team-Based Interprofessional Collaborative Standardized Patient Encounter. </a:t>
            </a:r>
            <a:r>
              <a:rPr lang="en-US" sz="1400" i="1" dirty="0" err="1">
                <a:effectLst/>
                <a:latin typeface="Calibri" panose="020F0502020204030204" pitchFamily="34" charset="0"/>
                <a:ea typeface="Calibri" panose="020F0502020204030204" pitchFamily="34" charset="0"/>
              </a:rPr>
              <a:t>MedEdPORTAL</a:t>
            </a:r>
            <a:r>
              <a:rPr lang="en-US" sz="1400" i="1" dirty="0">
                <a:effectLst/>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2017;13.</a:t>
            </a:r>
          </a:p>
          <a:p>
            <a:pPr marL="457200" marR="0" indent="-457200">
              <a:spcBef>
                <a:spcPts val="0"/>
              </a:spcBef>
              <a:spcAft>
                <a:spcPts val="0"/>
              </a:spcAft>
            </a:pPr>
            <a:r>
              <a:rPr lang="en-US" sz="1400" dirty="0">
                <a:effectLst/>
                <a:latin typeface="Calibri" panose="020F0502020204030204" pitchFamily="34" charset="0"/>
                <a:ea typeface="Calibri" panose="020F0502020204030204" pitchFamily="34" charset="0"/>
              </a:rPr>
              <a:t>8.	</a:t>
            </a:r>
            <a:r>
              <a:rPr lang="en-US" sz="1400" dirty="0" err="1">
                <a:effectLst/>
                <a:latin typeface="Calibri" panose="020F0502020204030204" pitchFamily="34" charset="0"/>
                <a:ea typeface="Calibri" panose="020F0502020204030204" pitchFamily="34" charset="0"/>
              </a:rPr>
              <a:t>Wellmon</a:t>
            </a:r>
            <a:r>
              <a:rPr lang="en-US" sz="1400" dirty="0">
                <a:effectLst/>
                <a:latin typeface="Calibri" panose="020F0502020204030204" pitchFamily="34" charset="0"/>
                <a:ea typeface="Calibri" panose="020F0502020204030204" pitchFamily="34" charset="0"/>
              </a:rPr>
              <a:t> R, Knauss L, </a:t>
            </a:r>
            <a:r>
              <a:rPr lang="en-US" sz="1400" dirty="0" err="1">
                <a:effectLst/>
                <a:latin typeface="Calibri" panose="020F0502020204030204" pitchFamily="34" charset="0"/>
                <a:ea typeface="Calibri" panose="020F0502020204030204" pitchFamily="34" charset="0"/>
              </a:rPr>
              <a:t>Gilin</a:t>
            </a:r>
            <a:r>
              <a:rPr lang="en-US" sz="1400" dirty="0">
                <a:effectLst/>
                <a:latin typeface="Calibri" panose="020F0502020204030204" pitchFamily="34" charset="0"/>
                <a:ea typeface="Calibri" panose="020F0502020204030204" pitchFamily="34" charset="0"/>
              </a:rPr>
              <a:t> B, et al. Use of a Video-Based Case Study to Promote Interprofessional Learning and Collaboration Skills. </a:t>
            </a:r>
            <a:r>
              <a:rPr lang="en-US" sz="1400" i="1" dirty="0" err="1">
                <a:effectLst/>
                <a:latin typeface="Calibri" panose="020F0502020204030204" pitchFamily="34" charset="0"/>
                <a:ea typeface="Calibri" panose="020F0502020204030204" pitchFamily="34" charset="0"/>
              </a:rPr>
              <a:t>MedEdPORTAL</a:t>
            </a:r>
            <a:r>
              <a:rPr lang="en-US" sz="1400" i="1" dirty="0">
                <a:effectLst/>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2013;9.</a:t>
            </a:r>
          </a:p>
          <a:p>
            <a:pPr marL="457200" marR="0" indent="-457200">
              <a:spcBef>
                <a:spcPts val="0"/>
              </a:spcBef>
              <a:spcAft>
                <a:spcPts val="0"/>
              </a:spcAft>
            </a:pPr>
            <a:r>
              <a:rPr lang="en-US" sz="1400" dirty="0">
                <a:effectLst/>
                <a:latin typeface="Calibri" panose="020F0502020204030204" pitchFamily="34" charset="0"/>
                <a:ea typeface="Calibri" panose="020F0502020204030204" pitchFamily="34" charset="0"/>
              </a:rPr>
              <a:t>9.	</a:t>
            </a:r>
            <a:r>
              <a:rPr lang="en-US" sz="1400" dirty="0" err="1">
                <a:effectLst/>
                <a:latin typeface="Calibri" panose="020F0502020204030204" pitchFamily="34" charset="0"/>
                <a:ea typeface="Calibri" panose="020F0502020204030204" pitchFamily="34" charset="0"/>
              </a:rPr>
              <a:t>Liederman</a:t>
            </a:r>
            <a:r>
              <a:rPr lang="en-US" sz="1400" dirty="0">
                <a:effectLst/>
                <a:latin typeface="Calibri" panose="020F0502020204030204" pitchFamily="34" charset="0"/>
                <a:ea typeface="Calibri" panose="020F0502020204030204" pitchFamily="34" charset="0"/>
              </a:rPr>
              <a:t> Z, </a:t>
            </a:r>
            <a:r>
              <a:rPr lang="en-US" sz="1400" dirty="0" err="1">
                <a:effectLst/>
                <a:latin typeface="Calibri" panose="020F0502020204030204" pitchFamily="34" charset="0"/>
                <a:ea typeface="Calibri" panose="020F0502020204030204" pitchFamily="34" charset="0"/>
              </a:rPr>
              <a:t>Tse</a:t>
            </a:r>
            <a:r>
              <a:rPr lang="en-US" sz="1400" dirty="0">
                <a:effectLst/>
                <a:latin typeface="Calibri" panose="020F0502020204030204" pitchFamily="34" charset="0"/>
                <a:ea typeface="Calibri" panose="020F0502020204030204" pitchFamily="34" charset="0"/>
              </a:rPr>
              <a:t> B, </a:t>
            </a:r>
            <a:r>
              <a:rPr lang="en-US" sz="1400" dirty="0" err="1">
                <a:effectLst/>
                <a:latin typeface="Calibri" panose="020F0502020204030204" pitchFamily="34" charset="0"/>
                <a:ea typeface="Calibri" panose="020F0502020204030204" pitchFamily="34" charset="0"/>
              </a:rPr>
              <a:t>Slapnicar</a:t>
            </a:r>
            <a:r>
              <a:rPr lang="en-US" sz="1400" dirty="0">
                <a:effectLst/>
                <a:latin typeface="Calibri" panose="020F0502020204030204" pitchFamily="34" charset="0"/>
                <a:ea typeface="Calibri" panose="020F0502020204030204" pitchFamily="34" charset="0"/>
              </a:rPr>
              <a:t> C, et al. Improvement in Hematology Interprofessional Care: Simulation With an Emphasis on Collaboration. </a:t>
            </a:r>
            <a:r>
              <a:rPr lang="en-US" sz="1400" i="1" dirty="0" err="1">
                <a:effectLst/>
                <a:latin typeface="Calibri" panose="020F0502020204030204" pitchFamily="34" charset="0"/>
                <a:ea typeface="Calibri" panose="020F0502020204030204" pitchFamily="34" charset="0"/>
              </a:rPr>
              <a:t>MedEdPORTAL</a:t>
            </a:r>
            <a:r>
              <a:rPr lang="en-US" sz="1400" i="1" dirty="0">
                <a:effectLst/>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2020;16:11050.</a:t>
            </a:r>
          </a:p>
          <a:p>
            <a:pPr marL="457200" marR="0" indent="-457200">
              <a:spcBef>
                <a:spcPts val="0"/>
              </a:spcBef>
              <a:spcAft>
                <a:spcPts val="0"/>
              </a:spcAft>
            </a:pPr>
            <a:r>
              <a:rPr lang="en-US" sz="1400" dirty="0">
                <a:effectLst/>
                <a:latin typeface="Calibri" panose="020F0502020204030204" pitchFamily="34" charset="0"/>
                <a:ea typeface="Calibri" panose="020F0502020204030204" pitchFamily="34" charset="0"/>
              </a:rPr>
              <a:t>10.	</a:t>
            </a:r>
            <a:r>
              <a:rPr lang="en-US" sz="1400" dirty="0" err="1">
                <a:effectLst/>
                <a:latin typeface="Calibri" panose="020F0502020204030204" pitchFamily="34" charset="0"/>
                <a:ea typeface="Calibri" panose="020F0502020204030204" pitchFamily="34" charset="0"/>
              </a:rPr>
              <a:t>Darbyshire</a:t>
            </a:r>
            <a:r>
              <a:rPr lang="en-US" sz="1400" dirty="0">
                <a:effectLst/>
                <a:latin typeface="Calibri" panose="020F0502020204030204" pitchFamily="34" charset="0"/>
                <a:ea typeface="Calibri" panose="020F0502020204030204" pitchFamily="34" charset="0"/>
              </a:rPr>
              <a:t> D, Gordon M, Baker P, </a:t>
            </a:r>
            <a:r>
              <a:rPr lang="en-US" sz="1400" dirty="0" err="1">
                <a:effectLst/>
                <a:latin typeface="Calibri" panose="020F0502020204030204" pitchFamily="34" charset="0"/>
                <a:ea typeface="Calibri" panose="020F0502020204030204" pitchFamily="34" charset="0"/>
              </a:rPr>
              <a:t>Agius</a:t>
            </a:r>
            <a:r>
              <a:rPr lang="en-US" sz="1400" dirty="0">
                <a:effectLst/>
                <a:latin typeface="Calibri" panose="020F0502020204030204" pitchFamily="34" charset="0"/>
                <a:ea typeface="Calibri" panose="020F0502020204030204" pitchFamily="34" charset="0"/>
              </a:rPr>
              <a:t> S, McAleer S. Systematic review of interventions to encourage careers in academic medicine. </a:t>
            </a:r>
            <a:r>
              <a:rPr lang="en-US" sz="1400" i="1" dirty="0">
                <a:effectLst/>
                <a:latin typeface="Calibri" panose="020F0502020204030204" pitchFamily="34" charset="0"/>
                <a:ea typeface="Calibri" panose="020F0502020204030204" pitchFamily="34" charset="0"/>
              </a:rPr>
              <a:t>Medical teacher. </a:t>
            </a:r>
            <a:r>
              <a:rPr lang="en-US" sz="1400" dirty="0">
                <a:effectLst/>
                <a:latin typeface="Calibri" panose="020F0502020204030204" pitchFamily="34" charset="0"/>
                <a:ea typeface="Calibri" panose="020F0502020204030204" pitchFamily="34" charset="0"/>
              </a:rPr>
              <a:t>2018:1-7.</a:t>
            </a:r>
          </a:p>
          <a:p>
            <a:pPr marL="457200" marR="0" indent="-457200">
              <a:spcBef>
                <a:spcPts val="0"/>
              </a:spcBef>
              <a:spcAft>
                <a:spcPts val="0"/>
              </a:spcAft>
            </a:pPr>
            <a:r>
              <a:rPr lang="en-US" sz="1400" dirty="0">
                <a:effectLst/>
                <a:latin typeface="Calibri" panose="020F0502020204030204" pitchFamily="34" charset="0"/>
                <a:ea typeface="Calibri" panose="020F0502020204030204" pitchFamily="34" charset="0"/>
              </a:rPr>
              <a:t>11.	Frantz JM. </a:t>
            </a:r>
            <a:r>
              <a:rPr lang="en-US" sz="1400" i="1" dirty="0">
                <a:effectLst/>
                <a:latin typeface="Calibri" panose="020F0502020204030204" pitchFamily="34" charset="0"/>
                <a:ea typeface="Calibri" panose="020F0502020204030204" pitchFamily="34" charset="0"/>
              </a:rPr>
              <a:t>A Faculty </a:t>
            </a:r>
            <a:r>
              <a:rPr lang="en-US" sz="1400" i="1" dirty="0">
                <a:latin typeface="Calibri" panose="020F0502020204030204" pitchFamily="34" charset="0"/>
                <a:ea typeface="Calibri" panose="020F0502020204030204" pitchFamily="34" charset="0"/>
              </a:rPr>
              <a:t>D</a:t>
            </a:r>
            <a:r>
              <a:rPr lang="en-US" sz="1400" i="1" dirty="0">
                <a:effectLst/>
                <a:latin typeface="Calibri" panose="020F0502020204030204" pitchFamily="34" charset="0"/>
                <a:ea typeface="Calibri" panose="020F0502020204030204" pitchFamily="34" charset="0"/>
              </a:rPr>
              <a:t>evelopment </a:t>
            </a:r>
            <a:r>
              <a:rPr lang="en-US" sz="1400" i="1" dirty="0">
                <a:latin typeface="Calibri" panose="020F0502020204030204" pitchFamily="34" charset="0"/>
                <a:ea typeface="Calibri" panose="020F0502020204030204" pitchFamily="34" charset="0"/>
              </a:rPr>
              <a:t>S</a:t>
            </a:r>
            <a:r>
              <a:rPr lang="en-US" sz="1400" i="1" dirty="0">
                <a:effectLst/>
                <a:latin typeface="Calibri" panose="020F0502020204030204" pitchFamily="34" charset="0"/>
                <a:ea typeface="Calibri" panose="020F0502020204030204" pitchFamily="34" charset="0"/>
              </a:rPr>
              <a:t>trategy </a:t>
            </a:r>
            <a:r>
              <a:rPr lang="en-US" sz="1400" i="1" dirty="0">
                <a:latin typeface="Calibri" panose="020F0502020204030204" pitchFamily="34" charset="0"/>
                <a:ea typeface="Calibri" panose="020F0502020204030204" pitchFamily="34" charset="0"/>
              </a:rPr>
              <a:t>A</a:t>
            </a:r>
            <a:r>
              <a:rPr lang="en-US" sz="1400" i="1" dirty="0">
                <a:effectLst/>
                <a:latin typeface="Calibri" panose="020F0502020204030204" pitchFamily="34" charset="0"/>
                <a:ea typeface="Calibri" panose="020F0502020204030204" pitchFamily="34" charset="0"/>
              </a:rPr>
              <a:t>mong </a:t>
            </a:r>
            <a:r>
              <a:rPr lang="en-US" sz="1400" i="1" dirty="0">
                <a:latin typeface="Calibri" panose="020F0502020204030204" pitchFamily="34" charset="0"/>
                <a:ea typeface="Calibri" panose="020F0502020204030204" pitchFamily="34" charset="0"/>
              </a:rPr>
              <a:t>A</a:t>
            </a:r>
            <a:r>
              <a:rPr lang="en-US" sz="1400" i="1" dirty="0">
                <a:effectLst/>
                <a:latin typeface="Calibri" panose="020F0502020204030204" pitchFamily="34" charset="0"/>
                <a:ea typeface="Calibri" panose="020F0502020204030204" pitchFamily="34" charset="0"/>
              </a:rPr>
              <a:t>cademics to Promote the Scholarship of Research.</a:t>
            </a:r>
            <a:r>
              <a:rPr lang="en-US" sz="1400" dirty="0">
                <a:effectLst/>
                <a:latin typeface="Calibri" panose="020F0502020204030204" pitchFamily="34" charset="0"/>
                <a:ea typeface="Calibri" panose="020F0502020204030204" pitchFamily="34" charset="0"/>
              </a:rPr>
              <a:t> Vol 42012.</a:t>
            </a:r>
          </a:p>
        </p:txBody>
      </p:sp>
      <p:sp>
        <p:nvSpPr>
          <p:cNvPr id="118" name="Rectangle 117"/>
          <p:cNvSpPr/>
          <p:nvPr/>
        </p:nvSpPr>
        <p:spPr>
          <a:xfrm>
            <a:off x="27139175" y="27090948"/>
            <a:ext cx="3621504" cy="646331"/>
          </a:xfrm>
          <a:prstGeom prst="rect">
            <a:avLst/>
          </a:prstGeom>
        </p:spPr>
        <p:txBody>
          <a:bodyPr wrap="none">
            <a:spAutoFit/>
          </a:bodyPr>
          <a:lstStyle/>
          <a:p>
            <a:pPr algn="ctr"/>
            <a:r>
              <a:rPr lang="en-US" sz="3600" dirty="0">
                <a:latin typeface="Arial Black"/>
                <a:cs typeface="Arial Black"/>
              </a:rPr>
              <a:t>REFERENCES</a:t>
            </a:r>
          </a:p>
        </p:txBody>
      </p:sp>
      <p:sp>
        <p:nvSpPr>
          <p:cNvPr id="4" name="TextBox 3"/>
          <p:cNvSpPr txBox="1"/>
          <p:nvPr/>
        </p:nvSpPr>
        <p:spPr>
          <a:xfrm>
            <a:off x="21486090" y="12041597"/>
            <a:ext cx="15850011" cy="3293209"/>
          </a:xfrm>
          <a:prstGeom prst="rect">
            <a:avLst/>
          </a:prstGeom>
          <a:noFill/>
        </p:spPr>
        <p:txBody>
          <a:bodyPr wrap="square" rtlCol="0">
            <a:spAutoFit/>
          </a:bodyPr>
          <a:lstStyle/>
          <a:p>
            <a:r>
              <a:rPr lang="en-US" sz="4800" b="1" dirty="0">
                <a:solidFill>
                  <a:srgbClr val="FFC000"/>
                </a:solidFill>
              </a:rPr>
              <a:t>1</a:t>
            </a:r>
            <a:r>
              <a:rPr lang="en-US" sz="4400" b="1" dirty="0">
                <a:solidFill>
                  <a:srgbClr val="FFC000"/>
                </a:solidFill>
              </a:rPr>
              <a:t> </a:t>
            </a:r>
            <a:r>
              <a:rPr lang="en-US" sz="4400" b="1" u="sng" dirty="0">
                <a:latin typeface="+mn-lt"/>
              </a:rPr>
              <a:t>One way to increase happiness</a:t>
            </a:r>
          </a:p>
          <a:p>
            <a:r>
              <a:rPr lang="en-US" sz="3200" b="1" dirty="0">
                <a:latin typeface="+mn-lt"/>
              </a:rPr>
              <a:t>Themes- examples</a:t>
            </a:r>
          </a:p>
          <a:p>
            <a:r>
              <a:rPr lang="en-US" sz="3200" dirty="0">
                <a:latin typeface="+mn-lt"/>
              </a:rPr>
              <a:t>Department – Support for morning after call</a:t>
            </a:r>
          </a:p>
          <a:p>
            <a:r>
              <a:rPr lang="en-US" sz="3200" dirty="0">
                <a:latin typeface="+mn-lt"/>
              </a:rPr>
              <a:t>CME &amp; Research – Advertise PI projects for ABFM certification</a:t>
            </a:r>
          </a:p>
          <a:p>
            <a:r>
              <a:rPr lang="en-US" sz="3200" dirty="0">
                <a:latin typeface="+mn-lt"/>
              </a:rPr>
              <a:t>Clinic – Epic refresher course</a:t>
            </a:r>
          </a:p>
          <a:p>
            <a:r>
              <a:rPr lang="en-US" sz="3200" dirty="0">
                <a:latin typeface="+mn-lt"/>
              </a:rPr>
              <a:t>Also Wellness and Systems Themes</a:t>
            </a:r>
          </a:p>
        </p:txBody>
      </p:sp>
      <p:sp>
        <p:nvSpPr>
          <p:cNvPr id="10" name="TextBox 9">
            <a:extLst>
              <a:ext uri="{FF2B5EF4-FFF2-40B4-BE49-F238E27FC236}">
                <a16:creationId xmlns:a16="http://schemas.microsoft.com/office/drawing/2014/main" id="{A52419A0-30F2-4BF6-AB30-5572151C4111}"/>
              </a:ext>
            </a:extLst>
          </p:cNvPr>
          <p:cNvSpPr txBox="1"/>
          <p:nvPr/>
        </p:nvSpPr>
        <p:spPr>
          <a:xfrm>
            <a:off x="1186987" y="18025238"/>
            <a:ext cx="11022978" cy="10187404"/>
          </a:xfrm>
          <a:prstGeom prst="rect">
            <a:avLst/>
          </a:prstGeom>
          <a:noFill/>
        </p:spPr>
        <p:txBody>
          <a:bodyPr wrap="square" rtlCol="0">
            <a:spAutoFit/>
          </a:bodyPr>
          <a:lstStyle/>
          <a:p>
            <a:r>
              <a:rPr lang="en-US" sz="3200" b="1" dirty="0">
                <a:latin typeface="+mn-lt"/>
                <a:ea typeface="Calibri" panose="020F0502020204030204" pitchFamily="34" charset="0"/>
                <a:cs typeface="Times New Roman" panose="02020603050405020304" pitchFamily="18" charset="0"/>
              </a:rPr>
              <a:t>Retreat </a:t>
            </a:r>
            <a:r>
              <a:rPr lang="en-US" sz="3200" dirty="0">
                <a:latin typeface="+mn-lt"/>
                <a:ea typeface="Calibri" panose="020F0502020204030204" pitchFamily="34" charset="0"/>
                <a:cs typeface="Times New Roman" panose="02020603050405020304" pitchFamily="18" charset="0"/>
              </a:rPr>
              <a:t>= </a:t>
            </a:r>
            <a:r>
              <a:rPr lang="en-US" sz="3200" dirty="0">
                <a:effectLst/>
                <a:latin typeface="+mn-lt"/>
                <a:ea typeface="Calibri" panose="020F0502020204030204" pitchFamily="34" charset="0"/>
                <a:cs typeface="Times New Roman" panose="02020603050405020304" pitchFamily="18" charset="0"/>
              </a:rPr>
              <a:t>promote connections / collaboration</a:t>
            </a:r>
          </a:p>
          <a:p>
            <a:endParaRPr lang="en-US" sz="3200" dirty="0">
              <a:effectLst/>
              <a:latin typeface="+mn-lt"/>
              <a:ea typeface="Calibri" panose="020F0502020204030204" pitchFamily="34" charset="0"/>
              <a:cs typeface="Times New Roman" panose="02020603050405020304" pitchFamily="18" charset="0"/>
            </a:endParaRPr>
          </a:p>
          <a:p>
            <a:r>
              <a:rPr lang="en-US" sz="3200" b="1" u="sng" dirty="0">
                <a:effectLst/>
                <a:latin typeface="+mn-lt"/>
                <a:ea typeface="Calibri" panose="020F0502020204030204" pitchFamily="34" charset="0"/>
                <a:cs typeface="Times New Roman" panose="02020603050405020304" pitchFamily="18" charset="0"/>
              </a:rPr>
              <a:t>Before retreat:</a:t>
            </a:r>
          </a:p>
          <a:p>
            <a:r>
              <a:rPr lang="en-US" sz="3200" dirty="0">
                <a:effectLst/>
                <a:latin typeface="+mn-lt"/>
                <a:ea typeface="Calibri" panose="020F0502020204030204" pitchFamily="34" charset="0"/>
                <a:cs typeface="Times New Roman" panose="02020603050405020304" pitchFamily="18" charset="0"/>
              </a:rPr>
              <a:t>Each participant developed:</a:t>
            </a:r>
          </a:p>
          <a:p>
            <a:r>
              <a:rPr lang="en-US" sz="3200" dirty="0">
                <a:effectLst/>
                <a:latin typeface="+mn-lt"/>
                <a:ea typeface="Calibri" panose="020F0502020204030204" pitchFamily="34" charset="0"/>
                <a:cs typeface="Times New Roman" panose="02020603050405020304" pitchFamily="18" charset="0"/>
              </a:rPr>
              <a:t>10 </a:t>
            </a:r>
            <a:r>
              <a:rPr lang="en-US" sz="3200" dirty="0">
                <a:latin typeface="+mn-lt"/>
                <a:ea typeface="Calibri" panose="020F0502020204030204" pitchFamily="34" charset="0"/>
                <a:cs typeface="Times New Roman" panose="02020603050405020304" pitchFamily="18" charset="0"/>
              </a:rPr>
              <a:t>PERSONAL</a:t>
            </a:r>
            <a:r>
              <a:rPr lang="en-US" sz="3200" dirty="0">
                <a:effectLst/>
                <a:latin typeface="+mn-lt"/>
                <a:ea typeface="Calibri" panose="020F0502020204030204" pitchFamily="34" charset="0"/>
                <a:cs typeface="Times New Roman" panose="02020603050405020304" pitchFamily="18" charset="0"/>
              </a:rPr>
              <a:t> goals for the next three years</a:t>
            </a:r>
          </a:p>
          <a:p>
            <a:r>
              <a:rPr lang="en-US" sz="3200" dirty="0">
                <a:effectLst/>
                <a:latin typeface="+mn-lt"/>
                <a:ea typeface="Calibri" panose="020F0502020204030204" pitchFamily="34" charset="0"/>
                <a:cs typeface="Times New Roman" panose="02020603050405020304" pitchFamily="18" charset="0"/>
              </a:rPr>
              <a:t>20 </a:t>
            </a:r>
            <a:r>
              <a:rPr lang="en-US" sz="3200" dirty="0">
                <a:latin typeface="+mn-lt"/>
                <a:ea typeface="Calibri" panose="020F0502020204030204" pitchFamily="34" charset="0"/>
                <a:cs typeface="Times New Roman" panose="02020603050405020304" pitchFamily="18" charset="0"/>
              </a:rPr>
              <a:t>DEPARTMENTAL</a:t>
            </a:r>
            <a:r>
              <a:rPr lang="en-US" sz="3200" dirty="0">
                <a:effectLst/>
                <a:latin typeface="+mn-lt"/>
                <a:ea typeface="Calibri" panose="020F0502020204030204" pitchFamily="34" charset="0"/>
                <a:cs typeface="Times New Roman" panose="02020603050405020304" pitchFamily="18" charset="0"/>
              </a:rPr>
              <a:t> resources desired to attain goals</a:t>
            </a:r>
          </a:p>
          <a:p>
            <a:r>
              <a:rPr lang="en-US" sz="3200" dirty="0">
                <a:effectLst/>
                <a:latin typeface="+mn-lt"/>
                <a:ea typeface="Calibri" panose="020F0502020204030204" pitchFamily="34" charset="0"/>
                <a:cs typeface="Times New Roman" panose="02020603050405020304" pitchFamily="18" charset="0"/>
              </a:rPr>
              <a:t>20 </a:t>
            </a:r>
            <a:r>
              <a:rPr lang="en-US" sz="3200" dirty="0">
                <a:latin typeface="+mn-lt"/>
                <a:ea typeface="Calibri" panose="020F0502020204030204" pitchFamily="34" charset="0"/>
                <a:cs typeface="Times New Roman" panose="02020603050405020304" pitchFamily="18" charset="0"/>
              </a:rPr>
              <a:t>IDEAS</a:t>
            </a:r>
            <a:r>
              <a:rPr lang="en-US" sz="3200" dirty="0">
                <a:effectLst/>
                <a:latin typeface="+mn-lt"/>
                <a:ea typeface="Calibri" panose="020F0502020204030204" pitchFamily="34" charset="0"/>
                <a:cs typeface="Times New Roman" panose="02020603050405020304" pitchFamily="18" charset="0"/>
              </a:rPr>
              <a:t> for the department to increase retention and overall happiness</a:t>
            </a:r>
          </a:p>
          <a:p>
            <a:endParaRPr lang="en-US" sz="3200" dirty="0">
              <a:effectLst/>
              <a:latin typeface="+mn-lt"/>
              <a:ea typeface="Calibri" panose="020F0502020204030204" pitchFamily="34" charset="0"/>
              <a:cs typeface="Times New Roman" panose="02020603050405020304" pitchFamily="18" charset="0"/>
            </a:endParaRPr>
          </a:p>
          <a:p>
            <a:endParaRPr lang="en-US" sz="3200" dirty="0">
              <a:latin typeface="+mn-lt"/>
              <a:cs typeface="Times New Roman" panose="02020603050405020304" pitchFamily="18" charset="0"/>
            </a:endParaRPr>
          </a:p>
          <a:p>
            <a:r>
              <a:rPr lang="en-US" sz="3200" b="1" dirty="0">
                <a:latin typeface="+mn-lt"/>
                <a:cs typeface="Times New Roman" panose="02020603050405020304" pitchFamily="18" charset="0"/>
              </a:rPr>
              <a:t>S</a:t>
            </a:r>
            <a:r>
              <a:rPr lang="en-US" sz="3200" b="1" dirty="0">
                <a:effectLst/>
                <a:latin typeface="+mn-lt"/>
                <a:ea typeface="Calibri" panose="020F0502020204030204" pitchFamily="34" charset="0"/>
                <a:cs typeface="Times New Roman" panose="02020603050405020304" pitchFamily="18" charset="0"/>
              </a:rPr>
              <a:t>mall groups used a “3-2-1” approach </a:t>
            </a:r>
          </a:p>
          <a:p>
            <a:pPr>
              <a:lnSpc>
                <a:spcPct val="150000"/>
              </a:lnSpc>
            </a:pPr>
            <a:r>
              <a:rPr lang="en-US" sz="3200" dirty="0">
                <a:latin typeface="+mn-lt"/>
                <a:ea typeface="Calibri" panose="020F0502020204030204" pitchFamily="34" charset="0"/>
                <a:cs typeface="Times New Roman" panose="02020603050405020304" pitchFamily="18" charset="0"/>
              </a:rPr>
              <a:t>Collaborating to create</a:t>
            </a:r>
          </a:p>
          <a:p>
            <a:r>
              <a:rPr lang="en-US" sz="3200" dirty="0">
                <a:effectLst/>
                <a:latin typeface="+mn-lt"/>
                <a:ea typeface="Calibri" panose="020F0502020204030204" pitchFamily="34" charset="0"/>
                <a:cs typeface="Times New Roman" panose="02020603050405020304" pitchFamily="18" charset="0"/>
              </a:rPr>
              <a:t>    three personal goals</a:t>
            </a:r>
          </a:p>
          <a:p>
            <a:r>
              <a:rPr lang="en-US" sz="3200" dirty="0">
                <a:latin typeface="+mn-lt"/>
                <a:ea typeface="Calibri" panose="020F0502020204030204" pitchFamily="34" charset="0"/>
                <a:cs typeface="Times New Roman" panose="02020603050405020304" pitchFamily="18" charset="0"/>
              </a:rPr>
              <a:t>    </a:t>
            </a:r>
            <a:r>
              <a:rPr lang="en-US" sz="3200" dirty="0">
                <a:effectLst/>
                <a:latin typeface="+mn-lt"/>
                <a:ea typeface="Calibri" panose="020F0502020204030204" pitchFamily="34" charset="0"/>
                <a:cs typeface="Times New Roman" panose="02020603050405020304" pitchFamily="18" charset="0"/>
              </a:rPr>
              <a:t>two necessary departmental resources</a:t>
            </a:r>
          </a:p>
          <a:p>
            <a:r>
              <a:rPr lang="en-US" sz="3200" dirty="0">
                <a:effectLst/>
                <a:latin typeface="+mn-lt"/>
                <a:ea typeface="Calibri" panose="020F0502020204030204" pitchFamily="34" charset="0"/>
                <a:cs typeface="Times New Roman" panose="02020603050405020304" pitchFamily="18" charset="0"/>
              </a:rPr>
              <a:t>    one idea to increase happiness </a:t>
            </a:r>
          </a:p>
          <a:p>
            <a:endParaRPr lang="en-US" sz="3200" dirty="0">
              <a:effectLst/>
              <a:latin typeface="+mn-lt"/>
              <a:ea typeface="Calibri" panose="020F0502020204030204" pitchFamily="34" charset="0"/>
              <a:cs typeface="Times New Roman" panose="02020603050405020304" pitchFamily="18" charset="0"/>
            </a:endParaRPr>
          </a:p>
          <a:p>
            <a:endParaRPr lang="en-US" sz="3200" dirty="0">
              <a:effectLst/>
              <a:latin typeface="+mn-lt"/>
              <a:ea typeface="Calibri" panose="020F0502020204030204" pitchFamily="34" charset="0"/>
              <a:cs typeface="Times New Roman" panose="02020603050405020304" pitchFamily="18" charset="0"/>
            </a:endParaRPr>
          </a:p>
          <a:p>
            <a:r>
              <a:rPr lang="en-US" sz="3200" b="1" u="sng" dirty="0">
                <a:latin typeface="+mn-lt"/>
                <a:ea typeface="Calibri" panose="020F0502020204030204" pitchFamily="34" charset="0"/>
                <a:cs typeface="Times New Roman" panose="02020603050405020304" pitchFamily="18" charset="0"/>
              </a:rPr>
              <a:t>Post retreat</a:t>
            </a:r>
            <a:r>
              <a:rPr lang="en-US" sz="3200" b="1" dirty="0">
                <a:latin typeface="+mn-lt"/>
                <a:ea typeface="Calibri" panose="020F0502020204030204" pitchFamily="34" charset="0"/>
                <a:cs typeface="Times New Roman" panose="02020603050405020304" pitchFamily="18" charset="0"/>
              </a:rPr>
              <a:t>: </a:t>
            </a:r>
            <a:endParaRPr lang="en-US" sz="3200" dirty="0">
              <a:latin typeface="+mn-lt"/>
              <a:ea typeface="Calibri" panose="020F0502020204030204" pitchFamily="34" charset="0"/>
              <a:cs typeface="Times New Roman" panose="02020603050405020304" pitchFamily="18" charset="0"/>
            </a:endParaRPr>
          </a:p>
          <a:p>
            <a:r>
              <a:rPr lang="en-US" sz="3200" dirty="0">
                <a:effectLst/>
                <a:latin typeface="+mn-lt"/>
                <a:ea typeface="Calibri" panose="020F0502020204030204" pitchFamily="34" charset="0"/>
                <a:cs typeface="Times New Roman" panose="02020603050405020304" pitchFamily="18" charset="0"/>
              </a:rPr>
              <a:t>Goals were analyzed for common themes and integrated with comments from a post-evaluation survey. </a:t>
            </a:r>
            <a:endParaRPr lang="en-US" sz="3200" dirty="0">
              <a:latin typeface="+mn-lt"/>
            </a:endParaRPr>
          </a:p>
        </p:txBody>
      </p:sp>
      <p:sp>
        <p:nvSpPr>
          <p:cNvPr id="11" name="TextBox 10">
            <a:extLst>
              <a:ext uri="{FF2B5EF4-FFF2-40B4-BE49-F238E27FC236}">
                <a16:creationId xmlns:a16="http://schemas.microsoft.com/office/drawing/2014/main" id="{C7C17FB6-BED0-48C7-85E8-CA22A8A2EF22}"/>
              </a:ext>
            </a:extLst>
          </p:cNvPr>
          <p:cNvSpPr txBox="1"/>
          <p:nvPr/>
        </p:nvSpPr>
        <p:spPr>
          <a:xfrm>
            <a:off x="1156666" y="17230760"/>
            <a:ext cx="9671300" cy="830997"/>
          </a:xfrm>
          <a:prstGeom prst="rect">
            <a:avLst/>
          </a:prstGeom>
          <a:noFill/>
        </p:spPr>
        <p:txBody>
          <a:bodyPr wrap="square" rtlCol="0">
            <a:spAutoFit/>
          </a:bodyPr>
          <a:lstStyle/>
          <a:p>
            <a:r>
              <a:rPr lang="en-US" sz="4800" b="1" dirty="0">
                <a:solidFill>
                  <a:srgbClr val="FFC000"/>
                </a:solidFill>
              </a:rPr>
              <a:t>3 2 1 Faculty Retreat</a:t>
            </a:r>
          </a:p>
        </p:txBody>
      </p:sp>
      <p:sp>
        <p:nvSpPr>
          <p:cNvPr id="13" name="TextBox 12">
            <a:extLst>
              <a:ext uri="{FF2B5EF4-FFF2-40B4-BE49-F238E27FC236}">
                <a16:creationId xmlns:a16="http://schemas.microsoft.com/office/drawing/2014/main" id="{82918EEE-AC9F-4F96-8FAB-7CB61665D881}"/>
              </a:ext>
            </a:extLst>
          </p:cNvPr>
          <p:cNvSpPr txBox="1"/>
          <p:nvPr/>
        </p:nvSpPr>
        <p:spPr>
          <a:xfrm>
            <a:off x="1206037" y="23992715"/>
            <a:ext cx="807015" cy="1754326"/>
          </a:xfrm>
          <a:prstGeom prst="rect">
            <a:avLst/>
          </a:prstGeom>
          <a:noFill/>
        </p:spPr>
        <p:txBody>
          <a:bodyPr wrap="square" rtlCol="0">
            <a:spAutoFit/>
          </a:bodyPr>
          <a:lstStyle/>
          <a:p>
            <a:r>
              <a:rPr lang="en-US" sz="3600" b="1" dirty="0">
                <a:solidFill>
                  <a:srgbClr val="FFC000"/>
                </a:solidFill>
              </a:rPr>
              <a:t>3</a:t>
            </a:r>
          </a:p>
          <a:p>
            <a:r>
              <a:rPr lang="en-US" sz="3600" b="1" dirty="0">
                <a:solidFill>
                  <a:srgbClr val="FFC000"/>
                </a:solidFill>
              </a:rPr>
              <a:t>2</a:t>
            </a:r>
          </a:p>
          <a:p>
            <a:r>
              <a:rPr lang="en-US" sz="3600" b="1" dirty="0">
                <a:solidFill>
                  <a:srgbClr val="FFC000"/>
                </a:solidFill>
              </a:rPr>
              <a:t>1</a:t>
            </a:r>
          </a:p>
        </p:txBody>
      </p:sp>
      <p:pic>
        <p:nvPicPr>
          <p:cNvPr id="16" name="Picture 15">
            <a:extLst>
              <a:ext uri="{FF2B5EF4-FFF2-40B4-BE49-F238E27FC236}">
                <a16:creationId xmlns:a16="http://schemas.microsoft.com/office/drawing/2014/main" id="{3A723329-0B31-4FEE-852A-1B6E38C5663A}"/>
              </a:ext>
            </a:extLst>
          </p:cNvPr>
          <p:cNvPicPr>
            <a:picLocks noChangeAspect="1"/>
          </p:cNvPicPr>
          <p:nvPr/>
        </p:nvPicPr>
        <p:blipFill>
          <a:blip r:embed="rId3"/>
          <a:stretch>
            <a:fillRect/>
          </a:stretch>
        </p:blipFill>
        <p:spPr>
          <a:xfrm>
            <a:off x="12817633" y="7394587"/>
            <a:ext cx="7447031" cy="8536582"/>
          </a:xfrm>
          <a:prstGeom prst="rect">
            <a:avLst/>
          </a:prstGeom>
        </p:spPr>
      </p:pic>
      <p:pic>
        <p:nvPicPr>
          <p:cNvPr id="18" name="Picture 17">
            <a:extLst>
              <a:ext uri="{FF2B5EF4-FFF2-40B4-BE49-F238E27FC236}">
                <a16:creationId xmlns:a16="http://schemas.microsoft.com/office/drawing/2014/main" id="{D35F7C15-C29B-41EB-8BE6-3A9152A6CA4A}"/>
              </a:ext>
            </a:extLst>
          </p:cNvPr>
          <p:cNvPicPr>
            <a:picLocks noChangeAspect="1"/>
          </p:cNvPicPr>
          <p:nvPr/>
        </p:nvPicPr>
        <p:blipFill>
          <a:blip r:embed="rId4"/>
          <a:stretch>
            <a:fillRect/>
          </a:stretch>
        </p:blipFill>
        <p:spPr>
          <a:xfrm>
            <a:off x="12980430" y="16818518"/>
            <a:ext cx="7189091" cy="7922888"/>
          </a:xfrm>
          <a:prstGeom prst="rect">
            <a:avLst/>
          </a:prstGeom>
        </p:spPr>
      </p:pic>
      <p:cxnSp>
        <p:nvCxnSpPr>
          <p:cNvPr id="66" name="Straight Connector 65">
            <a:extLst>
              <a:ext uri="{FF2B5EF4-FFF2-40B4-BE49-F238E27FC236}">
                <a16:creationId xmlns:a16="http://schemas.microsoft.com/office/drawing/2014/main" id="{60BF64D1-86DA-47A1-BEB8-A377963CB0C9}"/>
              </a:ext>
            </a:extLst>
          </p:cNvPr>
          <p:cNvCxnSpPr/>
          <p:nvPr/>
        </p:nvCxnSpPr>
        <p:spPr bwMode="auto">
          <a:xfrm>
            <a:off x="12319711" y="6256616"/>
            <a:ext cx="0" cy="2416986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24" name="TextBox 23">
            <a:extLst>
              <a:ext uri="{FF2B5EF4-FFF2-40B4-BE49-F238E27FC236}">
                <a16:creationId xmlns:a16="http://schemas.microsoft.com/office/drawing/2014/main" id="{F509C388-AAEF-4AAC-8DC3-5DDBB6584A38}"/>
              </a:ext>
            </a:extLst>
          </p:cNvPr>
          <p:cNvSpPr txBox="1"/>
          <p:nvPr/>
        </p:nvSpPr>
        <p:spPr>
          <a:xfrm>
            <a:off x="13112162" y="26765734"/>
            <a:ext cx="7535890" cy="3785652"/>
          </a:xfrm>
          <a:prstGeom prst="rect">
            <a:avLst/>
          </a:prstGeom>
          <a:noFill/>
        </p:spPr>
        <p:txBody>
          <a:bodyPr wrap="square" rtlCol="0">
            <a:spAutoFit/>
          </a:bodyPr>
          <a:lstStyle/>
          <a:p>
            <a:r>
              <a:rPr lang="en-US" sz="4800" b="1" dirty="0">
                <a:solidFill>
                  <a:srgbClr val="FFC000"/>
                </a:solidFill>
                <a:latin typeface="+mn-lt"/>
              </a:rPr>
              <a:t>3 </a:t>
            </a:r>
            <a:r>
              <a:rPr lang="en-US" sz="4400" b="1" u="sng" dirty="0">
                <a:latin typeface="+mn-lt"/>
              </a:rPr>
              <a:t>Three personal goals</a:t>
            </a:r>
          </a:p>
          <a:p>
            <a:r>
              <a:rPr lang="en-US" sz="3200" b="1" dirty="0">
                <a:latin typeface="+mn-lt"/>
              </a:rPr>
              <a:t>Themes (examples)</a:t>
            </a:r>
          </a:p>
          <a:p>
            <a:r>
              <a:rPr lang="en-US" sz="3200" dirty="0">
                <a:latin typeface="+mn-lt"/>
              </a:rPr>
              <a:t>Department – Apply for promotion</a:t>
            </a:r>
          </a:p>
          <a:p>
            <a:r>
              <a:rPr lang="en-US" sz="3200" dirty="0">
                <a:latin typeface="+mn-lt"/>
              </a:rPr>
              <a:t>Education – Inc. research knowledge</a:t>
            </a:r>
          </a:p>
          <a:p>
            <a:r>
              <a:rPr lang="en-US" sz="3200" dirty="0">
                <a:latin typeface="+mn-lt"/>
              </a:rPr>
              <a:t>Research – Work w/ PharmD to publish</a:t>
            </a:r>
            <a:endParaRPr lang="en-US" sz="3200" strike="sngStrike" dirty="0">
              <a:latin typeface="+mn-lt"/>
            </a:endParaRPr>
          </a:p>
          <a:p>
            <a:r>
              <a:rPr lang="en-US" sz="3200" dirty="0">
                <a:latin typeface="+mn-lt"/>
              </a:rPr>
              <a:t>Wellness – Retirement transition</a:t>
            </a:r>
          </a:p>
          <a:p>
            <a:r>
              <a:rPr lang="en-US" sz="3200" dirty="0">
                <a:latin typeface="+mn-lt"/>
              </a:rPr>
              <a:t>Also Volunteer, Service &amp; Clinic Themes</a:t>
            </a:r>
          </a:p>
        </p:txBody>
      </p:sp>
      <p:sp>
        <p:nvSpPr>
          <p:cNvPr id="26" name="TextBox 25">
            <a:extLst>
              <a:ext uri="{FF2B5EF4-FFF2-40B4-BE49-F238E27FC236}">
                <a16:creationId xmlns:a16="http://schemas.microsoft.com/office/drawing/2014/main" id="{2B2673CA-CA99-4A4D-B09A-94A08D852E36}"/>
              </a:ext>
            </a:extLst>
          </p:cNvPr>
          <p:cNvSpPr txBox="1"/>
          <p:nvPr/>
        </p:nvSpPr>
        <p:spPr>
          <a:xfrm>
            <a:off x="21486089" y="7764408"/>
            <a:ext cx="15470911" cy="3785652"/>
          </a:xfrm>
          <a:prstGeom prst="rect">
            <a:avLst/>
          </a:prstGeom>
          <a:noFill/>
        </p:spPr>
        <p:txBody>
          <a:bodyPr wrap="square" rtlCol="0">
            <a:spAutoFit/>
          </a:bodyPr>
          <a:lstStyle/>
          <a:p>
            <a:r>
              <a:rPr lang="en-US" sz="4800" b="1" dirty="0">
                <a:solidFill>
                  <a:srgbClr val="FFC000"/>
                </a:solidFill>
                <a:latin typeface="+mn-lt"/>
              </a:rPr>
              <a:t>2</a:t>
            </a:r>
            <a:r>
              <a:rPr lang="en-US" sz="4800" b="1" dirty="0">
                <a:latin typeface="+mn-lt"/>
              </a:rPr>
              <a:t> </a:t>
            </a:r>
            <a:r>
              <a:rPr lang="en-US" sz="4400" b="1" u="sng" dirty="0">
                <a:latin typeface="+mn-lt"/>
              </a:rPr>
              <a:t>Two departmental resources needed</a:t>
            </a:r>
          </a:p>
          <a:p>
            <a:r>
              <a:rPr lang="en-US" sz="3200" b="1" dirty="0">
                <a:latin typeface="+mn-lt"/>
              </a:rPr>
              <a:t>Themes- examples</a:t>
            </a:r>
          </a:p>
          <a:p>
            <a:r>
              <a:rPr lang="en-US" sz="3200" dirty="0">
                <a:latin typeface="+mn-lt"/>
              </a:rPr>
              <a:t>Department – Improved mentorship and collaboration opportunities</a:t>
            </a:r>
          </a:p>
          <a:p>
            <a:r>
              <a:rPr lang="en-US" sz="3200" dirty="0">
                <a:latin typeface="+mn-lt"/>
              </a:rPr>
              <a:t>Technology / Wellness -  More IT support opportunities, Mental Health Day / month</a:t>
            </a:r>
          </a:p>
          <a:p>
            <a:r>
              <a:rPr lang="en-US" sz="3200" dirty="0">
                <a:latin typeface="+mn-lt"/>
              </a:rPr>
              <a:t>Research – Dedicated time, Research coordinator</a:t>
            </a:r>
          </a:p>
          <a:p>
            <a:r>
              <a:rPr lang="en-US" sz="3200" dirty="0">
                <a:latin typeface="+mn-lt"/>
              </a:rPr>
              <a:t>Systems – Foster exchange with other institutions</a:t>
            </a:r>
          </a:p>
          <a:p>
            <a:r>
              <a:rPr lang="en-US" sz="3200" dirty="0">
                <a:latin typeface="+mn-lt"/>
              </a:rPr>
              <a:t>Also Clinical Care and Service Themes</a:t>
            </a:r>
          </a:p>
        </p:txBody>
      </p:sp>
      <p:sp>
        <p:nvSpPr>
          <p:cNvPr id="67" name="Rectangle 66">
            <a:extLst>
              <a:ext uri="{FF2B5EF4-FFF2-40B4-BE49-F238E27FC236}">
                <a16:creationId xmlns:a16="http://schemas.microsoft.com/office/drawing/2014/main" id="{47A2D0E1-A018-43C6-AD6D-DD72EFBC4AEF}"/>
              </a:ext>
            </a:extLst>
          </p:cNvPr>
          <p:cNvSpPr/>
          <p:nvPr/>
        </p:nvSpPr>
        <p:spPr>
          <a:xfrm>
            <a:off x="15212012" y="25991740"/>
            <a:ext cx="2546466" cy="646331"/>
          </a:xfrm>
          <a:prstGeom prst="rect">
            <a:avLst/>
          </a:prstGeom>
        </p:spPr>
        <p:txBody>
          <a:bodyPr wrap="none">
            <a:spAutoFit/>
          </a:bodyPr>
          <a:lstStyle/>
          <a:p>
            <a:pPr algn="ctr"/>
            <a:r>
              <a:rPr lang="en-US" sz="3600" dirty="0">
                <a:latin typeface="Arial Black"/>
                <a:cs typeface="Arial Black"/>
              </a:rPr>
              <a:t>RESULTS</a:t>
            </a:r>
            <a:endParaRPr lang="en-US" sz="3600" dirty="0"/>
          </a:p>
        </p:txBody>
      </p:sp>
    </p:spTree>
    <p:extLst>
      <p:ext uri="{BB962C8B-B14F-4D97-AF65-F5344CB8AC3E}">
        <p14:creationId xmlns:p14="http://schemas.microsoft.com/office/powerpoint/2010/main" val="1820683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hart 3"/>
          <p:cNvGraphicFramePr>
            <a:graphicFrameLocks/>
          </p:cNvGraphicFramePr>
          <p:nvPr>
            <p:extLst>
              <p:ext uri="{D42A27DB-BD31-4B8C-83A1-F6EECF244321}">
                <p14:modId xmlns:p14="http://schemas.microsoft.com/office/powerpoint/2010/main" val="414261362"/>
              </p:ext>
            </p:extLst>
          </p:nvPr>
        </p:nvGraphicFramePr>
        <p:xfrm>
          <a:off x="4267200" y="8488680"/>
          <a:ext cx="7569200" cy="4541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420341967"/>
              </p:ext>
            </p:extLst>
          </p:nvPr>
        </p:nvGraphicFramePr>
        <p:xfrm>
          <a:off x="1600200" y="6248400"/>
          <a:ext cx="54102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2052511"/>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4991</TotalTime>
  <Words>902</Words>
  <Application>Microsoft Office PowerPoint</Application>
  <PresentationFormat>Custom</PresentationFormat>
  <Paragraphs>84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Calibri</vt:lpstr>
      <vt:lpstr>Calibri Light</vt:lpstr>
      <vt:lpstr>Wingdings</vt:lpstr>
      <vt:lpstr>Blank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Fischer, Jane C (UI Health Care)</cp:lastModifiedBy>
  <cp:revision>175</cp:revision>
  <cp:lastPrinted>2022-04-25T03:50:58Z</cp:lastPrinted>
  <dcterms:created xsi:type="dcterms:W3CDTF">2015-08-04T17:36:41Z</dcterms:created>
  <dcterms:modified xsi:type="dcterms:W3CDTF">2022-04-26T22:21:16Z</dcterms:modified>
</cp:coreProperties>
</file>