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8404800"/>
  <p:notesSz cx="6858000" cy="9144000"/>
  <p:defaultTextStyle>
    <a:defPPr>
      <a:defRPr lang="en-US"/>
    </a:defPPr>
    <a:lvl1pPr marL="0" algn="l" defTabSz="4389109" rtl="0" eaLnBrk="1" latinLnBrk="0" hangingPunct="1">
      <a:defRPr sz="8700" kern="1200">
        <a:solidFill>
          <a:schemeClr val="tx1"/>
        </a:solidFill>
        <a:latin typeface="+mn-lt"/>
        <a:ea typeface="+mn-ea"/>
        <a:cs typeface="+mn-cs"/>
      </a:defRPr>
    </a:lvl1pPr>
    <a:lvl2pPr marL="2194554" algn="l" defTabSz="4389109" rtl="0" eaLnBrk="1" latinLnBrk="0" hangingPunct="1">
      <a:defRPr sz="8700" kern="1200">
        <a:solidFill>
          <a:schemeClr val="tx1"/>
        </a:solidFill>
        <a:latin typeface="+mn-lt"/>
        <a:ea typeface="+mn-ea"/>
        <a:cs typeface="+mn-cs"/>
      </a:defRPr>
    </a:lvl2pPr>
    <a:lvl3pPr marL="4389109" algn="l" defTabSz="4389109" rtl="0" eaLnBrk="1" latinLnBrk="0" hangingPunct="1">
      <a:defRPr sz="8700" kern="1200">
        <a:solidFill>
          <a:schemeClr val="tx1"/>
        </a:solidFill>
        <a:latin typeface="+mn-lt"/>
        <a:ea typeface="+mn-ea"/>
        <a:cs typeface="+mn-cs"/>
      </a:defRPr>
    </a:lvl3pPr>
    <a:lvl4pPr marL="6583663" algn="l" defTabSz="4389109" rtl="0" eaLnBrk="1" latinLnBrk="0" hangingPunct="1">
      <a:defRPr sz="8700" kern="1200">
        <a:solidFill>
          <a:schemeClr val="tx1"/>
        </a:solidFill>
        <a:latin typeface="+mn-lt"/>
        <a:ea typeface="+mn-ea"/>
        <a:cs typeface="+mn-cs"/>
      </a:defRPr>
    </a:lvl4pPr>
    <a:lvl5pPr marL="8778217" algn="l" defTabSz="4389109" rtl="0" eaLnBrk="1" latinLnBrk="0" hangingPunct="1">
      <a:defRPr sz="8700" kern="1200">
        <a:solidFill>
          <a:schemeClr val="tx1"/>
        </a:solidFill>
        <a:latin typeface="+mn-lt"/>
        <a:ea typeface="+mn-ea"/>
        <a:cs typeface="+mn-cs"/>
      </a:defRPr>
    </a:lvl5pPr>
    <a:lvl6pPr marL="10972771" algn="l" defTabSz="4389109" rtl="0" eaLnBrk="1" latinLnBrk="0" hangingPunct="1">
      <a:defRPr sz="8700" kern="1200">
        <a:solidFill>
          <a:schemeClr val="tx1"/>
        </a:solidFill>
        <a:latin typeface="+mn-lt"/>
        <a:ea typeface="+mn-ea"/>
        <a:cs typeface="+mn-cs"/>
      </a:defRPr>
    </a:lvl6pPr>
    <a:lvl7pPr marL="13167326" algn="l" defTabSz="4389109" rtl="0" eaLnBrk="1" latinLnBrk="0" hangingPunct="1">
      <a:defRPr sz="8700" kern="1200">
        <a:solidFill>
          <a:schemeClr val="tx1"/>
        </a:solidFill>
        <a:latin typeface="+mn-lt"/>
        <a:ea typeface="+mn-ea"/>
        <a:cs typeface="+mn-cs"/>
      </a:defRPr>
    </a:lvl7pPr>
    <a:lvl8pPr marL="15361880" algn="l" defTabSz="4389109" rtl="0" eaLnBrk="1" latinLnBrk="0" hangingPunct="1">
      <a:defRPr sz="8700" kern="1200">
        <a:solidFill>
          <a:schemeClr val="tx1"/>
        </a:solidFill>
        <a:latin typeface="+mn-lt"/>
        <a:ea typeface="+mn-ea"/>
        <a:cs typeface="+mn-cs"/>
      </a:defRPr>
    </a:lvl8pPr>
    <a:lvl9pPr marL="17556434" algn="l" defTabSz="4389109"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varScale="1">
        <p:scale>
          <a:sx n="15" d="100"/>
          <a:sy n="15" d="100"/>
        </p:scale>
        <p:origin x="1812" y="72"/>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0383"/>
            <a:ext cx="32644080" cy="8232140"/>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solidFill>
                  <a:schemeClr val="tx1">
                    <a:tint val="75000"/>
                  </a:schemeClr>
                </a:solidFill>
              </a:defRPr>
            </a:lvl1pPr>
            <a:lvl2pPr marL="2194554" indent="0" algn="ctr">
              <a:buNone/>
              <a:defRPr>
                <a:solidFill>
                  <a:schemeClr val="tx1">
                    <a:tint val="75000"/>
                  </a:schemeClr>
                </a:solidFill>
              </a:defRPr>
            </a:lvl2pPr>
            <a:lvl3pPr marL="4389109" indent="0" algn="ctr">
              <a:buNone/>
              <a:defRPr>
                <a:solidFill>
                  <a:schemeClr val="tx1">
                    <a:tint val="75000"/>
                  </a:schemeClr>
                </a:solidFill>
              </a:defRPr>
            </a:lvl3pPr>
            <a:lvl4pPr marL="6583663" indent="0" algn="ctr">
              <a:buNone/>
              <a:defRPr>
                <a:solidFill>
                  <a:schemeClr val="tx1">
                    <a:tint val="75000"/>
                  </a:schemeClr>
                </a:solidFill>
              </a:defRPr>
            </a:lvl4pPr>
            <a:lvl5pPr marL="8778217" indent="0" algn="ctr">
              <a:buNone/>
              <a:defRPr>
                <a:solidFill>
                  <a:schemeClr val="tx1">
                    <a:tint val="75000"/>
                  </a:schemeClr>
                </a:solidFill>
              </a:defRPr>
            </a:lvl5pPr>
            <a:lvl6pPr marL="10972771" indent="0" algn="ctr">
              <a:buNone/>
              <a:defRPr>
                <a:solidFill>
                  <a:schemeClr val="tx1">
                    <a:tint val="75000"/>
                  </a:schemeClr>
                </a:solidFill>
              </a:defRPr>
            </a:lvl6pPr>
            <a:lvl7pPr marL="13167326" indent="0" algn="ctr">
              <a:buNone/>
              <a:defRPr>
                <a:solidFill>
                  <a:schemeClr val="tx1">
                    <a:tint val="75000"/>
                  </a:schemeClr>
                </a:solidFill>
              </a:defRPr>
            </a:lvl7pPr>
            <a:lvl8pPr marL="15361880" indent="0" algn="ctr">
              <a:buNone/>
              <a:defRPr>
                <a:solidFill>
                  <a:schemeClr val="tx1">
                    <a:tint val="75000"/>
                  </a:schemeClr>
                </a:solidFill>
              </a:defRPr>
            </a:lvl8pPr>
            <a:lvl9pPr marL="1755643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578EA8-FECC-4652-B2BD-E264A1CCB7F4}" type="datetimeFigureOut">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99801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408149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042" y="9841233"/>
            <a:ext cx="41478516" cy="209723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214488" y="9841233"/>
            <a:ext cx="123795474" cy="209723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3092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9559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4678643"/>
            <a:ext cx="32644080" cy="762762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033714" y="16277596"/>
            <a:ext cx="32644080" cy="8401047"/>
          </a:xfrm>
        </p:spPr>
        <p:txBody>
          <a:bodyPr anchor="b"/>
          <a:lstStyle>
            <a:lvl1pPr marL="0" indent="0">
              <a:buNone/>
              <a:defRPr sz="9600">
                <a:solidFill>
                  <a:schemeClr val="tx1">
                    <a:tint val="75000"/>
                  </a:schemeClr>
                </a:solidFill>
              </a:defRPr>
            </a:lvl1pPr>
            <a:lvl2pPr marL="2194554" indent="0">
              <a:buNone/>
              <a:defRPr sz="8700">
                <a:solidFill>
                  <a:schemeClr val="tx1">
                    <a:tint val="75000"/>
                  </a:schemeClr>
                </a:solidFill>
              </a:defRPr>
            </a:lvl2pPr>
            <a:lvl3pPr marL="4389109" indent="0">
              <a:buNone/>
              <a:defRPr sz="7700">
                <a:solidFill>
                  <a:schemeClr val="tx1">
                    <a:tint val="75000"/>
                  </a:schemeClr>
                </a:solidFill>
              </a:defRPr>
            </a:lvl3pPr>
            <a:lvl4pPr marL="6583663" indent="0">
              <a:buNone/>
              <a:defRPr sz="6700">
                <a:solidFill>
                  <a:schemeClr val="tx1">
                    <a:tint val="75000"/>
                  </a:schemeClr>
                </a:solidFill>
              </a:defRPr>
            </a:lvl4pPr>
            <a:lvl5pPr marL="8778217" indent="0">
              <a:buNone/>
              <a:defRPr sz="6700">
                <a:solidFill>
                  <a:schemeClr val="tx1">
                    <a:tint val="75000"/>
                  </a:schemeClr>
                </a:solidFill>
              </a:defRPr>
            </a:lvl5pPr>
            <a:lvl6pPr marL="10972771" indent="0">
              <a:buNone/>
              <a:defRPr sz="6700">
                <a:solidFill>
                  <a:schemeClr val="tx1">
                    <a:tint val="75000"/>
                  </a:schemeClr>
                </a:solidFill>
              </a:defRPr>
            </a:lvl6pPr>
            <a:lvl7pPr marL="13167326" indent="0">
              <a:buNone/>
              <a:defRPr sz="6700">
                <a:solidFill>
                  <a:schemeClr val="tx1">
                    <a:tint val="75000"/>
                  </a:schemeClr>
                </a:solidFill>
              </a:defRPr>
            </a:lvl7pPr>
            <a:lvl8pPr marL="15361880" indent="0">
              <a:buNone/>
              <a:defRPr sz="6700">
                <a:solidFill>
                  <a:schemeClr val="tx1">
                    <a:tint val="75000"/>
                  </a:schemeClr>
                </a:solidFill>
              </a:defRPr>
            </a:lvl8pPr>
            <a:lvl9pPr marL="1755643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78EA8-FECC-4652-B2BD-E264A1CCB7F4}" type="datetimeFigureOut">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6908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14487" y="57349393"/>
            <a:ext cx="82636995" cy="162215827"/>
          </a:xfrm>
        </p:spPr>
        <p:txBody>
          <a:bodyPr/>
          <a:lstStyle>
            <a:lvl1pPr>
              <a:defRPr sz="13500"/>
            </a:lvl1pPr>
            <a:lvl2pPr>
              <a:defRPr sz="11600"/>
            </a:lvl2pPr>
            <a:lvl3pPr>
              <a:defRPr sz="96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491562" y="57349393"/>
            <a:ext cx="82636995" cy="162215827"/>
          </a:xfrm>
        </p:spPr>
        <p:txBody>
          <a:bodyPr/>
          <a:lstStyle>
            <a:lvl1pPr>
              <a:defRPr sz="13500"/>
            </a:lvl1pPr>
            <a:lvl2pPr>
              <a:defRPr sz="11600"/>
            </a:lvl2pPr>
            <a:lvl3pPr>
              <a:defRPr sz="96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578EA8-FECC-4652-B2BD-E264A1CCB7F4}" type="datetimeFigureOut">
              <a:rPr lang="en-US" smtClean="0"/>
              <a:pPr/>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65210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973"/>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8596633"/>
            <a:ext cx="16968789" cy="3582667"/>
          </a:xfrm>
        </p:spPr>
        <p:txBody>
          <a:bodyPr anchor="b"/>
          <a:lstStyle>
            <a:lvl1pPr marL="0" indent="0">
              <a:buNone/>
              <a:defRPr sz="11600" b="1"/>
            </a:lvl1pPr>
            <a:lvl2pPr marL="2194554" indent="0">
              <a:buNone/>
              <a:defRPr sz="9600" b="1"/>
            </a:lvl2pPr>
            <a:lvl3pPr marL="4389109" indent="0">
              <a:buNone/>
              <a:defRPr sz="8700" b="1"/>
            </a:lvl3pPr>
            <a:lvl4pPr marL="6583663" indent="0">
              <a:buNone/>
              <a:defRPr sz="7700" b="1"/>
            </a:lvl4pPr>
            <a:lvl5pPr marL="8778217" indent="0">
              <a:buNone/>
              <a:defRPr sz="7700" b="1"/>
            </a:lvl5pPr>
            <a:lvl6pPr marL="10972771" indent="0">
              <a:buNone/>
              <a:defRPr sz="7700" b="1"/>
            </a:lvl6pPr>
            <a:lvl7pPr marL="13167326" indent="0">
              <a:buNone/>
              <a:defRPr sz="7700" b="1"/>
            </a:lvl7pPr>
            <a:lvl8pPr marL="15361880" indent="0">
              <a:buNone/>
              <a:defRPr sz="7700" b="1"/>
            </a:lvl8pPr>
            <a:lvl9pPr marL="17556434" indent="0">
              <a:buNone/>
              <a:defRPr sz="7700" b="1"/>
            </a:lvl9pPr>
          </a:lstStyle>
          <a:p>
            <a:pPr lvl="0"/>
            <a:r>
              <a:rPr lang="en-US"/>
              <a:t>Click to edit Master text styles</a:t>
            </a:r>
          </a:p>
        </p:txBody>
      </p:sp>
      <p:sp>
        <p:nvSpPr>
          <p:cNvPr id="4" name="Content Placeholder 3"/>
          <p:cNvSpPr>
            <a:spLocks noGrp="1"/>
          </p:cNvSpPr>
          <p:nvPr>
            <p:ph sz="half" idx="2"/>
          </p:nvPr>
        </p:nvSpPr>
        <p:spPr>
          <a:xfrm>
            <a:off x="1920240" y="12179300"/>
            <a:ext cx="16968789" cy="22127213"/>
          </a:xfrm>
        </p:spPr>
        <p:txBody>
          <a:bodyPr/>
          <a:lstStyle>
            <a:lvl1pPr>
              <a:defRPr sz="11600"/>
            </a:lvl1pPr>
            <a:lvl2pPr>
              <a:defRPr sz="96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7" y="8596633"/>
            <a:ext cx="16975455" cy="3582667"/>
          </a:xfrm>
        </p:spPr>
        <p:txBody>
          <a:bodyPr anchor="b"/>
          <a:lstStyle>
            <a:lvl1pPr marL="0" indent="0">
              <a:buNone/>
              <a:defRPr sz="11600" b="1"/>
            </a:lvl1pPr>
            <a:lvl2pPr marL="2194554" indent="0">
              <a:buNone/>
              <a:defRPr sz="9600" b="1"/>
            </a:lvl2pPr>
            <a:lvl3pPr marL="4389109" indent="0">
              <a:buNone/>
              <a:defRPr sz="8700" b="1"/>
            </a:lvl3pPr>
            <a:lvl4pPr marL="6583663" indent="0">
              <a:buNone/>
              <a:defRPr sz="7700" b="1"/>
            </a:lvl4pPr>
            <a:lvl5pPr marL="8778217" indent="0">
              <a:buNone/>
              <a:defRPr sz="7700" b="1"/>
            </a:lvl5pPr>
            <a:lvl6pPr marL="10972771" indent="0">
              <a:buNone/>
              <a:defRPr sz="7700" b="1"/>
            </a:lvl6pPr>
            <a:lvl7pPr marL="13167326" indent="0">
              <a:buNone/>
              <a:defRPr sz="7700" b="1"/>
            </a:lvl7pPr>
            <a:lvl8pPr marL="15361880" indent="0">
              <a:buNone/>
              <a:defRPr sz="7700" b="1"/>
            </a:lvl8pPr>
            <a:lvl9pPr marL="1755643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9509107" y="12179300"/>
            <a:ext cx="16975455" cy="22127213"/>
          </a:xfrm>
        </p:spPr>
        <p:txBody>
          <a:bodyPr/>
          <a:lstStyle>
            <a:lvl1pPr>
              <a:defRPr sz="11600"/>
            </a:lvl1pPr>
            <a:lvl2pPr>
              <a:defRPr sz="96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78EA8-FECC-4652-B2BD-E264A1CCB7F4}" type="datetimeFigureOut">
              <a:rPr lang="en-US" smtClean="0"/>
              <a:pPr/>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7314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78EA8-FECC-4652-B2BD-E264A1CCB7F4}" type="datetimeFigureOut">
              <a:rPr lang="en-US" smtClean="0"/>
              <a:pPr/>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96531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8EA8-FECC-4652-B2BD-E264A1CCB7F4}" type="datetimeFigureOut">
              <a:rPr lang="en-US" smtClean="0"/>
              <a:pPr/>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71680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3" y="1529080"/>
            <a:ext cx="12634914" cy="650748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5015210" y="1529083"/>
            <a:ext cx="21469350" cy="32777433"/>
          </a:xfrm>
        </p:spPr>
        <p:txBody>
          <a:bodyPr/>
          <a:lstStyle>
            <a:lvl1pPr>
              <a:defRPr sz="15400"/>
            </a:lvl1pPr>
            <a:lvl2pPr>
              <a:defRPr sz="13500"/>
            </a:lvl2pPr>
            <a:lvl3pPr>
              <a:defRPr sz="116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3" y="8036563"/>
            <a:ext cx="12634914" cy="26269953"/>
          </a:xfrm>
        </p:spPr>
        <p:txBody>
          <a:bodyPr/>
          <a:lstStyle>
            <a:lvl1pPr marL="0" indent="0">
              <a:buNone/>
              <a:defRPr sz="6700"/>
            </a:lvl1pPr>
            <a:lvl2pPr marL="2194554" indent="0">
              <a:buNone/>
              <a:defRPr sz="5800"/>
            </a:lvl2pPr>
            <a:lvl3pPr marL="4389109" indent="0">
              <a:buNone/>
              <a:defRPr sz="4800"/>
            </a:lvl3pPr>
            <a:lvl4pPr marL="6583663" indent="0">
              <a:buNone/>
              <a:defRPr sz="4300"/>
            </a:lvl4pPr>
            <a:lvl5pPr marL="8778217" indent="0">
              <a:buNone/>
              <a:defRPr sz="4300"/>
            </a:lvl5pPr>
            <a:lvl6pPr marL="10972771" indent="0">
              <a:buNone/>
              <a:defRPr sz="4300"/>
            </a:lvl6pPr>
            <a:lvl7pPr marL="13167326" indent="0">
              <a:buNone/>
              <a:defRPr sz="4300"/>
            </a:lvl7pPr>
            <a:lvl8pPr marL="15361880" indent="0">
              <a:buNone/>
              <a:defRPr sz="4300"/>
            </a:lvl8pPr>
            <a:lvl9pPr marL="1755643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F578EA8-FECC-4652-B2BD-E264A1CCB7F4}" type="datetimeFigureOut">
              <a:rPr lang="en-US" smtClean="0"/>
              <a:pPr/>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34002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6883360"/>
            <a:ext cx="23042880" cy="3173733"/>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7527609" y="3431540"/>
            <a:ext cx="23042880" cy="23042880"/>
          </a:xfrm>
        </p:spPr>
        <p:txBody>
          <a:bodyPr/>
          <a:lstStyle>
            <a:lvl1pPr marL="0" indent="0">
              <a:buNone/>
              <a:defRPr sz="15400"/>
            </a:lvl1pPr>
            <a:lvl2pPr marL="2194554" indent="0">
              <a:buNone/>
              <a:defRPr sz="13500"/>
            </a:lvl2pPr>
            <a:lvl3pPr marL="4389109" indent="0">
              <a:buNone/>
              <a:defRPr sz="11600"/>
            </a:lvl3pPr>
            <a:lvl4pPr marL="6583663" indent="0">
              <a:buNone/>
              <a:defRPr sz="9600"/>
            </a:lvl4pPr>
            <a:lvl5pPr marL="8778217" indent="0">
              <a:buNone/>
              <a:defRPr sz="9600"/>
            </a:lvl5pPr>
            <a:lvl6pPr marL="10972771" indent="0">
              <a:buNone/>
              <a:defRPr sz="9600"/>
            </a:lvl6pPr>
            <a:lvl7pPr marL="13167326" indent="0">
              <a:buNone/>
              <a:defRPr sz="9600"/>
            </a:lvl7pPr>
            <a:lvl8pPr marL="15361880" indent="0">
              <a:buNone/>
              <a:defRPr sz="9600"/>
            </a:lvl8pPr>
            <a:lvl9pPr marL="17556434" indent="0">
              <a:buNone/>
              <a:defRPr sz="9600"/>
            </a:lvl9pPr>
          </a:lstStyle>
          <a:p>
            <a:endParaRPr lang="en-US"/>
          </a:p>
        </p:txBody>
      </p:sp>
      <p:sp>
        <p:nvSpPr>
          <p:cNvPr id="4" name="Text Placeholder 3"/>
          <p:cNvSpPr>
            <a:spLocks noGrp="1"/>
          </p:cNvSpPr>
          <p:nvPr>
            <p:ph type="body" sz="half" idx="2"/>
          </p:nvPr>
        </p:nvSpPr>
        <p:spPr>
          <a:xfrm>
            <a:off x="7527609" y="30057093"/>
            <a:ext cx="23042880" cy="4507227"/>
          </a:xfrm>
        </p:spPr>
        <p:txBody>
          <a:bodyPr/>
          <a:lstStyle>
            <a:lvl1pPr marL="0" indent="0">
              <a:buNone/>
              <a:defRPr sz="6700"/>
            </a:lvl1pPr>
            <a:lvl2pPr marL="2194554" indent="0">
              <a:buNone/>
              <a:defRPr sz="5800"/>
            </a:lvl2pPr>
            <a:lvl3pPr marL="4389109" indent="0">
              <a:buNone/>
              <a:defRPr sz="4800"/>
            </a:lvl3pPr>
            <a:lvl4pPr marL="6583663" indent="0">
              <a:buNone/>
              <a:defRPr sz="4300"/>
            </a:lvl4pPr>
            <a:lvl5pPr marL="8778217" indent="0">
              <a:buNone/>
              <a:defRPr sz="4300"/>
            </a:lvl5pPr>
            <a:lvl6pPr marL="10972771" indent="0">
              <a:buNone/>
              <a:defRPr sz="4300"/>
            </a:lvl6pPr>
            <a:lvl7pPr marL="13167326" indent="0">
              <a:buNone/>
              <a:defRPr sz="4300"/>
            </a:lvl7pPr>
            <a:lvl8pPr marL="15361880" indent="0">
              <a:buNone/>
              <a:defRPr sz="4300"/>
            </a:lvl8pPr>
            <a:lvl9pPr marL="1755643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F578EA8-FECC-4652-B2BD-E264A1CCB7F4}" type="datetimeFigureOut">
              <a:rPr lang="en-US" smtClean="0"/>
              <a:pPr/>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41364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3"/>
            <a:ext cx="34564320" cy="6400800"/>
          </a:xfrm>
          <a:prstGeom prst="rect">
            <a:avLst/>
          </a:prstGeom>
        </p:spPr>
        <p:txBody>
          <a:bodyPr vert="horz" lIns="438911" tIns="219455" rIns="438911" bIns="219455" rtlCol="0" anchor="ctr">
            <a:normAutofit/>
          </a:bodyPr>
          <a:lstStyle/>
          <a:p>
            <a:r>
              <a:rPr lang="en-US"/>
              <a:t>Click to edit Master title style</a:t>
            </a:r>
          </a:p>
        </p:txBody>
      </p:sp>
      <p:sp>
        <p:nvSpPr>
          <p:cNvPr id="3" name="Text Placeholder 2"/>
          <p:cNvSpPr>
            <a:spLocks noGrp="1"/>
          </p:cNvSpPr>
          <p:nvPr>
            <p:ph type="body" idx="1"/>
          </p:nvPr>
        </p:nvSpPr>
        <p:spPr>
          <a:xfrm>
            <a:off x="1920240" y="8961123"/>
            <a:ext cx="34564320" cy="25345393"/>
          </a:xfrm>
          <a:prstGeom prst="rect">
            <a:avLst/>
          </a:prstGeom>
        </p:spPr>
        <p:txBody>
          <a:bodyPr vert="horz" lIns="438911" tIns="219455" rIns="438911" bIns="2194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35595563"/>
            <a:ext cx="8961120" cy="2044700"/>
          </a:xfrm>
          <a:prstGeom prst="rect">
            <a:avLst/>
          </a:prstGeom>
        </p:spPr>
        <p:txBody>
          <a:bodyPr vert="horz" lIns="438911" tIns="219455" rIns="438911" bIns="219455" rtlCol="0" anchor="ctr"/>
          <a:lstStyle>
            <a:lvl1pPr algn="l">
              <a:defRPr sz="5800">
                <a:solidFill>
                  <a:schemeClr val="tx1">
                    <a:tint val="75000"/>
                  </a:schemeClr>
                </a:solidFill>
              </a:defRPr>
            </a:lvl1pPr>
          </a:lstStyle>
          <a:p>
            <a:fld id="{6F578EA8-FECC-4652-B2BD-E264A1CCB7F4}" type="datetimeFigureOut">
              <a:rPr lang="en-US" smtClean="0"/>
              <a:pPr/>
              <a:t>5/12/2022</a:t>
            </a:fld>
            <a:endParaRPr lang="en-US"/>
          </a:p>
        </p:txBody>
      </p:sp>
      <p:sp>
        <p:nvSpPr>
          <p:cNvPr id="5" name="Footer Placeholder 4"/>
          <p:cNvSpPr>
            <a:spLocks noGrp="1"/>
          </p:cNvSpPr>
          <p:nvPr>
            <p:ph type="ftr" sz="quarter" idx="3"/>
          </p:nvPr>
        </p:nvSpPr>
        <p:spPr>
          <a:xfrm>
            <a:off x="13121640" y="35595563"/>
            <a:ext cx="12161520" cy="2044700"/>
          </a:xfrm>
          <a:prstGeom prst="rect">
            <a:avLst/>
          </a:prstGeom>
        </p:spPr>
        <p:txBody>
          <a:bodyPr vert="horz" lIns="438911" tIns="219455" rIns="438911" bIns="219455"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5595563"/>
            <a:ext cx="8961120" cy="2044700"/>
          </a:xfrm>
          <a:prstGeom prst="rect">
            <a:avLst/>
          </a:prstGeom>
        </p:spPr>
        <p:txBody>
          <a:bodyPr vert="horz" lIns="438911" tIns="219455" rIns="438911" bIns="219455" rtlCol="0" anchor="ctr"/>
          <a:lstStyle>
            <a:lvl1pPr algn="r">
              <a:defRPr sz="5800">
                <a:solidFill>
                  <a:schemeClr val="tx1">
                    <a:tint val="75000"/>
                  </a:schemeClr>
                </a:solidFill>
              </a:defRPr>
            </a:lvl1pPr>
          </a:lstStyle>
          <a:p>
            <a:fld id="{33FA8A21-9C6B-42F7-B300-092E2A54C1D8}" type="slidenum">
              <a:rPr lang="en-US" smtClean="0"/>
              <a:pPr/>
              <a:t>‹#›</a:t>
            </a:fld>
            <a:endParaRPr lang="en-US"/>
          </a:p>
        </p:txBody>
      </p:sp>
    </p:spTree>
    <p:extLst>
      <p:ext uri="{BB962C8B-B14F-4D97-AF65-F5344CB8AC3E}">
        <p14:creationId xmlns:p14="http://schemas.microsoft.com/office/powerpoint/2010/main" val="34981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09" rtl="0" eaLnBrk="1" latinLnBrk="0" hangingPunct="1">
        <a:spcBef>
          <a:spcPct val="0"/>
        </a:spcBef>
        <a:buNone/>
        <a:defRPr sz="21100" kern="1200">
          <a:solidFill>
            <a:schemeClr val="tx1"/>
          </a:solidFill>
          <a:latin typeface="+mj-lt"/>
          <a:ea typeface="+mj-ea"/>
          <a:cs typeface="+mj-cs"/>
        </a:defRPr>
      </a:lvl1pPr>
    </p:titleStyle>
    <p:bodyStyle>
      <a:lvl1pPr marL="1645916" indent="-1645916" algn="l" defTabSz="4389109"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51" indent="-1371597" algn="l" defTabSz="4389109" rtl="0" eaLnBrk="1" latinLnBrk="0" hangingPunct="1">
        <a:spcBef>
          <a:spcPct val="20000"/>
        </a:spcBef>
        <a:buFont typeface="Arial" panose="020B0604020202020204" pitchFamily="34" charset="0"/>
        <a:buChar char="–"/>
        <a:defRPr sz="13500" kern="1200">
          <a:solidFill>
            <a:schemeClr val="tx1"/>
          </a:solidFill>
          <a:latin typeface="+mn-lt"/>
          <a:ea typeface="+mn-ea"/>
          <a:cs typeface="+mn-cs"/>
        </a:defRPr>
      </a:lvl2pPr>
      <a:lvl3pPr marL="5486386" indent="-1097277" algn="l" defTabSz="4389109" rtl="0" eaLnBrk="1" latinLnBrk="0" hangingPunct="1">
        <a:spcBef>
          <a:spcPct val="20000"/>
        </a:spcBef>
        <a:buFont typeface="Arial" panose="020B0604020202020204" pitchFamily="34" charset="0"/>
        <a:buChar char="•"/>
        <a:defRPr sz="11600" kern="1200">
          <a:solidFill>
            <a:schemeClr val="tx1"/>
          </a:solidFill>
          <a:latin typeface="+mn-lt"/>
          <a:ea typeface="+mn-ea"/>
          <a:cs typeface="+mn-cs"/>
        </a:defRPr>
      </a:lvl3pPr>
      <a:lvl4pPr marL="7680940"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494"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48"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03"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157"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11"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09" rtl="0" eaLnBrk="1" latinLnBrk="0" hangingPunct="1">
        <a:defRPr sz="8700" kern="1200">
          <a:solidFill>
            <a:schemeClr val="tx1"/>
          </a:solidFill>
          <a:latin typeface="+mn-lt"/>
          <a:ea typeface="+mn-ea"/>
          <a:cs typeface="+mn-cs"/>
        </a:defRPr>
      </a:lvl1pPr>
      <a:lvl2pPr marL="2194554" algn="l" defTabSz="4389109" rtl="0" eaLnBrk="1" latinLnBrk="0" hangingPunct="1">
        <a:defRPr sz="8700" kern="1200">
          <a:solidFill>
            <a:schemeClr val="tx1"/>
          </a:solidFill>
          <a:latin typeface="+mn-lt"/>
          <a:ea typeface="+mn-ea"/>
          <a:cs typeface="+mn-cs"/>
        </a:defRPr>
      </a:lvl2pPr>
      <a:lvl3pPr marL="4389109" algn="l" defTabSz="4389109" rtl="0" eaLnBrk="1" latinLnBrk="0" hangingPunct="1">
        <a:defRPr sz="8700" kern="1200">
          <a:solidFill>
            <a:schemeClr val="tx1"/>
          </a:solidFill>
          <a:latin typeface="+mn-lt"/>
          <a:ea typeface="+mn-ea"/>
          <a:cs typeface="+mn-cs"/>
        </a:defRPr>
      </a:lvl3pPr>
      <a:lvl4pPr marL="6583663" algn="l" defTabSz="4389109" rtl="0" eaLnBrk="1" latinLnBrk="0" hangingPunct="1">
        <a:defRPr sz="8700" kern="1200">
          <a:solidFill>
            <a:schemeClr val="tx1"/>
          </a:solidFill>
          <a:latin typeface="+mn-lt"/>
          <a:ea typeface="+mn-ea"/>
          <a:cs typeface="+mn-cs"/>
        </a:defRPr>
      </a:lvl4pPr>
      <a:lvl5pPr marL="8778217" algn="l" defTabSz="4389109" rtl="0" eaLnBrk="1" latinLnBrk="0" hangingPunct="1">
        <a:defRPr sz="8700" kern="1200">
          <a:solidFill>
            <a:schemeClr val="tx1"/>
          </a:solidFill>
          <a:latin typeface="+mn-lt"/>
          <a:ea typeface="+mn-ea"/>
          <a:cs typeface="+mn-cs"/>
        </a:defRPr>
      </a:lvl5pPr>
      <a:lvl6pPr marL="10972771" algn="l" defTabSz="4389109" rtl="0" eaLnBrk="1" latinLnBrk="0" hangingPunct="1">
        <a:defRPr sz="8700" kern="1200">
          <a:solidFill>
            <a:schemeClr val="tx1"/>
          </a:solidFill>
          <a:latin typeface="+mn-lt"/>
          <a:ea typeface="+mn-ea"/>
          <a:cs typeface="+mn-cs"/>
        </a:defRPr>
      </a:lvl6pPr>
      <a:lvl7pPr marL="13167326" algn="l" defTabSz="4389109" rtl="0" eaLnBrk="1" latinLnBrk="0" hangingPunct="1">
        <a:defRPr sz="8700" kern="1200">
          <a:solidFill>
            <a:schemeClr val="tx1"/>
          </a:solidFill>
          <a:latin typeface="+mn-lt"/>
          <a:ea typeface="+mn-ea"/>
          <a:cs typeface="+mn-cs"/>
        </a:defRPr>
      </a:lvl7pPr>
      <a:lvl8pPr marL="15361880" algn="l" defTabSz="4389109" rtl="0" eaLnBrk="1" latinLnBrk="0" hangingPunct="1">
        <a:defRPr sz="8700" kern="1200">
          <a:solidFill>
            <a:schemeClr val="tx1"/>
          </a:solidFill>
          <a:latin typeface="+mn-lt"/>
          <a:ea typeface="+mn-ea"/>
          <a:cs typeface="+mn-cs"/>
        </a:defRPr>
      </a:lvl8pPr>
      <a:lvl9pPr marL="17556434" algn="l" defTabSz="4389109"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tx1"/>
            </a:gs>
            <a:gs pos="85000">
              <a:srgbClr val="FFE437"/>
            </a:gs>
            <a:gs pos="100000">
              <a:schemeClr val="tx1"/>
            </a:gs>
          </a:gsLst>
          <a:lin ang="5400000" scaled="0"/>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6000749" y="15575883"/>
            <a:ext cx="25545423" cy="6141116"/>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endParaRPr lang="en-US" altLang="en-US" sz="2500" dirty="0"/>
          </a:p>
          <a:p>
            <a:endParaRPr lang="en-US" sz="2500" dirty="0"/>
          </a:p>
          <a:p>
            <a:endParaRPr lang="en-US" altLang="en-US" sz="1600" dirty="0"/>
          </a:p>
        </p:txBody>
      </p:sp>
      <p:sp>
        <p:nvSpPr>
          <p:cNvPr id="4" name="Rectangle 4"/>
          <p:cNvSpPr>
            <a:spLocks noChangeArrowheads="1"/>
          </p:cNvSpPr>
          <p:nvPr/>
        </p:nvSpPr>
        <p:spPr bwMode="auto">
          <a:xfrm>
            <a:off x="705644" y="609602"/>
            <a:ext cx="37032406" cy="3169009"/>
          </a:xfrm>
          <a:prstGeom prst="rect">
            <a:avLst/>
          </a:prstGeom>
          <a:noFill/>
          <a:ln w="9525">
            <a:noFill/>
            <a:miter lim="800000"/>
            <a:headEnd/>
            <a:tailEnd/>
          </a:ln>
          <a:effectLst/>
        </p:spPr>
        <p:txBody>
          <a:bodyPr lIns="160020" tIns="80010" rIns="160020" bIns="80010">
            <a:spAutoFit/>
          </a:bodyP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defTabSz="1600200" fontAlgn="base">
              <a:spcBef>
                <a:spcPct val="0"/>
              </a:spcBef>
              <a:spcAft>
                <a:spcPct val="0"/>
              </a:spcAft>
              <a:defRPr/>
            </a:pPr>
            <a:r>
              <a:rPr lang="en-US" altLang="en-US" sz="5800" b="0" kern="0" dirty="0">
                <a:solidFill>
                  <a:srgbClr val="FFE437"/>
                </a:solidFill>
                <a:effectLst>
                  <a:outerShdw blurRad="38100" dist="38100" dir="2700000" algn="tl">
                    <a:srgbClr val="000000"/>
                  </a:outerShdw>
                </a:effectLst>
                <a:latin typeface="Arial Black" charset="0"/>
              </a:rPr>
              <a:t>A Distance Runner- Sequelae of Exercising During Active COVID Infection</a:t>
            </a:r>
            <a:endParaRPr lang="en-US" sz="1800" dirty="0">
              <a:solidFill>
                <a:schemeClr val="bg1"/>
              </a:solidFill>
              <a:effectLst/>
              <a:latin typeface="Times New Roman" panose="02020603050405020304" pitchFamily="18" charset="0"/>
              <a:ea typeface="Times New Roman" panose="02020603050405020304" pitchFamily="18" charset="0"/>
            </a:endParaRPr>
          </a:p>
          <a:p>
            <a:pPr algn="ctr" defTabSz="1600200" fontAlgn="base">
              <a:spcBef>
                <a:spcPct val="35000"/>
              </a:spcBef>
              <a:spcAft>
                <a:spcPct val="0"/>
              </a:spcAft>
              <a:defRPr/>
            </a:pPr>
            <a:r>
              <a:rPr lang="en-US" altLang="en-US" sz="6000" i="1" kern="0" dirty="0">
                <a:solidFill>
                  <a:srgbClr val="FFFFFF"/>
                </a:solidFill>
                <a:effectLst>
                  <a:outerShdw blurRad="38100" dist="38100" dir="2700000" algn="tl">
                    <a:srgbClr val="000000"/>
                  </a:outerShdw>
                </a:effectLst>
              </a:rPr>
              <a:t>Jack Chen, MD, Tyler Slayman, MD</a:t>
            </a:r>
          </a:p>
          <a:p>
            <a:pPr algn="ctr" defTabSz="1600200" fontAlgn="base">
              <a:lnSpc>
                <a:spcPct val="70000"/>
              </a:lnSpc>
              <a:spcBef>
                <a:spcPct val="35000"/>
              </a:spcBef>
              <a:spcAft>
                <a:spcPct val="0"/>
              </a:spcAft>
              <a:defRPr/>
            </a:pPr>
            <a:r>
              <a:rPr lang="en-US" altLang="en-US" sz="5300" i="1" kern="0" dirty="0">
                <a:solidFill>
                  <a:srgbClr val="FFFFFF"/>
                </a:solidFill>
                <a:effectLst>
                  <a:outerShdw blurRad="38100" dist="38100" dir="2700000" algn="tl">
                    <a:srgbClr val="000000"/>
                  </a:outerShdw>
                </a:effectLst>
              </a:rPr>
              <a:t>UI Sports Medicine – University of Iowa, Iowa City, Iowa</a:t>
            </a:r>
            <a:endParaRPr lang="en-US" altLang="en-US" sz="6300" i="1" kern="0" dirty="0">
              <a:solidFill>
                <a:srgbClr val="FFFFFF"/>
              </a:solidFill>
              <a:effectLst>
                <a:outerShdw blurRad="38100" dist="38100" dir="2700000" algn="tl">
                  <a:srgbClr val="000000"/>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25" y="2333625"/>
            <a:ext cx="3975753" cy="2464214"/>
          </a:xfrm>
          <a:prstGeom prst="rect">
            <a:avLst/>
          </a:prstGeom>
        </p:spPr>
      </p:pic>
      <p:pic>
        <p:nvPicPr>
          <p:cNvPr id="6" name="Picture 98" descr="UI_logo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71100" y="1951942"/>
            <a:ext cx="2582267"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066799" y="6667501"/>
            <a:ext cx="9906001" cy="6534149"/>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marL="0" marR="0"/>
            <a:r>
              <a:rPr lang="en-US" sz="2800" dirty="0">
                <a:solidFill>
                  <a:schemeClr val="bg1"/>
                </a:solidFill>
                <a:effectLst/>
                <a:latin typeface="Times New Roman" panose="02020603050405020304" pitchFamily="18" charset="0"/>
                <a:ea typeface="Times New Roman" panose="02020603050405020304" pitchFamily="18" charset="0"/>
              </a:rPr>
              <a:t>15-year-old female runner presents with 6 months of exertional chest pain. She was diagnosed with COVID in November 2020 and had mild symptoms. Despite difficulty, she ran during active COVID infection. She initially presented to her PCP in December 2020 for exertional chest pain and dyspnea with running. EKG, TTE and CXR obtained were normal. She was cleared to gradually return to running. Prior to diagnosis of COVID, she ran 30 miles per week at 8-minute per mile pace. Eight months post COVID infection, she was only able to run 10 to 20 miles per week at 11-minute per mile pace. She was limited by exertional chest pain, dyspnea and chest tightness on deep inspiration that persisted for hours after running. She runs year-round with one week off after her competition season. No other sports participation. No history of asthma. Past medical history of anxiety and tibial stress fracture.</a:t>
            </a:r>
          </a:p>
          <a:p>
            <a:pPr algn="ctr" eaLnBrk="1" hangingPunct="1"/>
            <a:endParaRPr lang="en-US" altLang="en-US" sz="1600" dirty="0">
              <a:solidFill>
                <a:schemeClr val="bg1"/>
              </a:solidFill>
            </a:endParaRPr>
          </a:p>
        </p:txBody>
      </p:sp>
      <p:sp>
        <p:nvSpPr>
          <p:cNvPr id="9" name="Rectangle 5"/>
          <p:cNvSpPr>
            <a:spLocks noChangeArrowheads="1"/>
          </p:cNvSpPr>
          <p:nvPr/>
        </p:nvSpPr>
        <p:spPr bwMode="auto">
          <a:xfrm>
            <a:off x="11868150" y="6600824"/>
            <a:ext cx="14601825" cy="6743701"/>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r>
              <a:rPr lang="en-US" dirty="0">
                <a:solidFill>
                  <a:schemeClr val="bg1"/>
                </a:solidFill>
                <a:effectLst/>
                <a:latin typeface="Times New Roman" panose="02020603050405020304" pitchFamily="18" charset="0"/>
                <a:ea typeface="Times New Roman" panose="02020603050405020304" pitchFamily="18" charset="0"/>
              </a:rPr>
              <a:t>BP 127/60 | Pulse 73 | </a:t>
            </a:r>
            <a:r>
              <a:rPr lang="en-US" dirty="0" err="1">
                <a:solidFill>
                  <a:schemeClr val="bg1"/>
                </a:solidFill>
                <a:effectLst/>
                <a:latin typeface="Times New Roman" panose="02020603050405020304" pitchFamily="18" charset="0"/>
                <a:ea typeface="Times New Roman" panose="02020603050405020304" pitchFamily="18" charset="0"/>
              </a:rPr>
              <a:t>Ht</a:t>
            </a:r>
            <a:r>
              <a:rPr lang="en-US" dirty="0">
                <a:solidFill>
                  <a:schemeClr val="bg1"/>
                </a:solidFill>
                <a:effectLst/>
                <a:latin typeface="Times New Roman" panose="02020603050405020304" pitchFamily="18" charset="0"/>
                <a:ea typeface="Times New Roman" panose="02020603050405020304" pitchFamily="18" charset="0"/>
              </a:rPr>
              <a:t> 157.5cm (5 feet 2 inches) | </a:t>
            </a:r>
            <a:r>
              <a:rPr lang="en-US" dirty="0" err="1">
                <a:solidFill>
                  <a:schemeClr val="bg1"/>
                </a:solidFill>
                <a:effectLst/>
                <a:latin typeface="Times New Roman" panose="02020603050405020304" pitchFamily="18" charset="0"/>
                <a:ea typeface="Times New Roman" panose="02020603050405020304" pitchFamily="18" charset="0"/>
              </a:rPr>
              <a:t>Wt</a:t>
            </a:r>
            <a:r>
              <a:rPr lang="en-US" dirty="0">
                <a:solidFill>
                  <a:schemeClr val="bg1"/>
                </a:solidFill>
                <a:effectLst/>
                <a:latin typeface="Times New Roman" panose="02020603050405020304" pitchFamily="18" charset="0"/>
                <a:ea typeface="Times New Roman" panose="02020603050405020304" pitchFamily="18" charset="0"/>
              </a:rPr>
              <a:t> 49.9kg (110 </a:t>
            </a:r>
            <a:r>
              <a:rPr lang="en-US" dirty="0" err="1">
                <a:solidFill>
                  <a:schemeClr val="bg1"/>
                </a:solidFill>
                <a:effectLst/>
                <a:latin typeface="Times New Roman" panose="02020603050405020304" pitchFamily="18" charset="0"/>
                <a:ea typeface="Times New Roman" panose="02020603050405020304" pitchFamily="18" charset="0"/>
              </a:rPr>
              <a:t>lb</a:t>
            </a:r>
            <a:r>
              <a:rPr lang="en-US" dirty="0">
                <a:solidFill>
                  <a:schemeClr val="bg1"/>
                </a:solidFill>
                <a:effectLst/>
                <a:latin typeface="Times New Roman" panose="02020603050405020304" pitchFamily="18" charset="0"/>
                <a:ea typeface="Times New Roman" panose="02020603050405020304" pitchFamily="18" charset="0"/>
              </a:rPr>
              <a:t>) | BMI 20.12 kg/m </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General: Well appearing and well developed. No acute distress.</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Cardiovascular: Regular rate and rhythm. No murmurs, rubs or gallops. Normal S1 and S2.</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Pulmonary: Clear to auscultation bilaterally without wheezes, </a:t>
            </a:r>
            <a:r>
              <a:rPr lang="en-US" dirty="0" err="1">
                <a:solidFill>
                  <a:schemeClr val="bg1"/>
                </a:solidFill>
                <a:effectLst/>
                <a:latin typeface="Times New Roman" panose="02020603050405020304" pitchFamily="18" charset="0"/>
                <a:ea typeface="Times New Roman" panose="02020603050405020304" pitchFamily="18" charset="0"/>
              </a:rPr>
              <a:t>ronchi</a:t>
            </a:r>
            <a:r>
              <a:rPr lang="en-US" dirty="0">
                <a:solidFill>
                  <a:schemeClr val="bg1"/>
                </a:solidFill>
                <a:effectLst/>
                <a:latin typeface="Times New Roman" panose="02020603050405020304" pitchFamily="18" charset="0"/>
                <a:ea typeface="Times New Roman" panose="02020603050405020304" pitchFamily="18" charset="0"/>
              </a:rPr>
              <a:t> or rales. Pulmonary effort is normal. No respiratory distress. No accessory muscle use. </a:t>
            </a:r>
            <a:endParaRPr lang="en-US" dirty="0">
              <a:solidFill>
                <a:schemeClr val="bg1"/>
              </a:solidFill>
              <a:latin typeface="Times New Roman" panose="02020603050405020304" pitchFamily="18" charset="0"/>
              <a:ea typeface="Times New Roman" panose="02020603050405020304" pitchFamily="18" charset="0"/>
            </a:endParaRPr>
          </a:p>
          <a:p>
            <a:endParaRPr lang="en-US" dirty="0">
              <a:solidFill>
                <a:schemeClr val="bg1"/>
              </a:solidFill>
              <a:effectLst/>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Abdomen: soft, nontender, BS+, no organomegaly </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Extremities: Pink and well perfused. No cyanosis or clubbing</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Pulses: 2+ radial and equal bilaterally </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Musculoskeletal: No erythematous or swollen joints. No tenderness or edema of lower extremities.</a:t>
            </a:r>
          </a:p>
          <a:p>
            <a:endParaRPr lang="en-US" dirty="0">
              <a:solidFill>
                <a:schemeClr val="bg1"/>
              </a:solidFill>
              <a:latin typeface="Times New Roman" panose="02020603050405020304" pitchFamily="18" charset="0"/>
              <a:ea typeface="Times New Roman" panose="02020603050405020304" pitchFamily="18" charset="0"/>
            </a:endParaRPr>
          </a:p>
          <a:p>
            <a:r>
              <a:rPr lang="en-US" dirty="0">
                <a:solidFill>
                  <a:schemeClr val="bg1"/>
                </a:solidFill>
                <a:effectLst/>
                <a:latin typeface="Times New Roman" panose="02020603050405020304" pitchFamily="18" charset="0"/>
                <a:ea typeface="Times New Roman" panose="02020603050405020304" pitchFamily="18" charset="0"/>
              </a:rPr>
              <a:t> Neuro: Normal gait</a:t>
            </a:r>
          </a:p>
          <a:p>
            <a:endParaRPr lang="en-US" dirty="0">
              <a:solidFill>
                <a:schemeClr val="bg1"/>
              </a:solidFill>
            </a:endParaRPr>
          </a:p>
        </p:txBody>
      </p:sp>
      <p:sp>
        <p:nvSpPr>
          <p:cNvPr id="10" name="Rectangle 5"/>
          <p:cNvSpPr>
            <a:spLocks noChangeArrowheads="1"/>
          </p:cNvSpPr>
          <p:nvPr/>
        </p:nvSpPr>
        <p:spPr bwMode="auto">
          <a:xfrm>
            <a:off x="27736801" y="6534150"/>
            <a:ext cx="9358808" cy="6600825"/>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marL="342900" marR="0" lvl="0" indent="-342900">
              <a:spcBef>
                <a:spcPts val="0"/>
              </a:spcBef>
              <a:spcAft>
                <a:spcPts val="0"/>
              </a:spcAft>
              <a:buFont typeface="+mj-lt"/>
              <a:buAutoNum type="arabicPeriod"/>
              <a:tabLst>
                <a:tab pos="457200" algn="l"/>
              </a:tabLst>
            </a:pPr>
            <a:r>
              <a:rPr lang="en-US" sz="4400" dirty="0">
                <a:solidFill>
                  <a:schemeClr val="bg1"/>
                </a:solidFill>
                <a:effectLst/>
                <a:latin typeface="Times New Roman" panose="02020603050405020304" pitchFamily="18" charset="0"/>
                <a:ea typeface="Times New Roman" panose="02020603050405020304" pitchFamily="18" charset="0"/>
              </a:rPr>
              <a:t>Post COVID Lung Injury</a:t>
            </a:r>
          </a:p>
          <a:p>
            <a:pPr marL="342900" marR="0" lvl="0" indent="-342900">
              <a:spcBef>
                <a:spcPts val="0"/>
              </a:spcBef>
              <a:spcAft>
                <a:spcPts val="0"/>
              </a:spcAft>
              <a:buFont typeface="+mj-lt"/>
              <a:buAutoNum type="arabicPeriod"/>
              <a:tabLst>
                <a:tab pos="457200" algn="l"/>
              </a:tabLst>
            </a:pPr>
            <a:r>
              <a:rPr lang="en-US" sz="4400" dirty="0">
                <a:solidFill>
                  <a:schemeClr val="bg1"/>
                </a:solidFill>
                <a:effectLst/>
                <a:latin typeface="Times New Roman" panose="02020603050405020304" pitchFamily="18" charset="0"/>
                <a:ea typeface="Times New Roman" panose="02020603050405020304" pitchFamily="18" charset="0"/>
              </a:rPr>
              <a:t>Post COVID Myocarditis</a:t>
            </a:r>
          </a:p>
          <a:p>
            <a:pPr marL="342900" marR="0" lvl="0" indent="-342900">
              <a:spcBef>
                <a:spcPts val="0"/>
              </a:spcBef>
              <a:spcAft>
                <a:spcPts val="0"/>
              </a:spcAft>
              <a:buFont typeface="+mj-lt"/>
              <a:buAutoNum type="arabicPeriod"/>
              <a:tabLst>
                <a:tab pos="457200" algn="l"/>
              </a:tabLst>
            </a:pPr>
            <a:r>
              <a:rPr lang="en-US" sz="4400" dirty="0">
                <a:solidFill>
                  <a:schemeClr val="bg1"/>
                </a:solidFill>
                <a:effectLst/>
                <a:latin typeface="Times New Roman" panose="02020603050405020304" pitchFamily="18" charset="0"/>
                <a:ea typeface="Times New Roman" panose="02020603050405020304" pitchFamily="18" charset="0"/>
              </a:rPr>
              <a:t>Pericarditis</a:t>
            </a:r>
          </a:p>
          <a:p>
            <a:pPr marL="342900" marR="0" lvl="0" indent="-342900">
              <a:spcBef>
                <a:spcPts val="0"/>
              </a:spcBef>
              <a:spcAft>
                <a:spcPts val="0"/>
              </a:spcAft>
              <a:buFont typeface="+mj-lt"/>
              <a:buAutoNum type="arabicPeriod"/>
              <a:tabLst>
                <a:tab pos="457200" algn="l"/>
              </a:tabLst>
            </a:pPr>
            <a:r>
              <a:rPr lang="en-US" sz="4400" dirty="0">
                <a:solidFill>
                  <a:schemeClr val="bg1"/>
                </a:solidFill>
                <a:effectLst/>
                <a:latin typeface="Times New Roman" panose="02020603050405020304" pitchFamily="18" charset="0"/>
                <a:ea typeface="Times New Roman" panose="02020603050405020304" pitchFamily="18" charset="0"/>
              </a:rPr>
              <a:t>Asthma</a:t>
            </a:r>
          </a:p>
          <a:p>
            <a:pPr marL="342900" marR="0" lvl="0" indent="-342900">
              <a:spcBef>
                <a:spcPts val="0"/>
              </a:spcBef>
              <a:spcAft>
                <a:spcPts val="0"/>
              </a:spcAft>
              <a:buFont typeface="+mj-lt"/>
              <a:buAutoNum type="arabicPeriod"/>
              <a:tabLst>
                <a:tab pos="457200" algn="l"/>
              </a:tabLst>
            </a:pPr>
            <a:r>
              <a:rPr lang="en-US" sz="4400" dirty="0">
                <a:solidFill>
                  <a:schemeClr val="bg1"/>
                </a:solidFill>
                <a:effectLst/>
                <a:latin typeface="Times New Roman" panose="02020603050405020304" pitchFamily="18" charset="0"/>
                <a:ea typeface="Times New Roman" panose="02020603050405020304" pitchFamily="18" charset="0"/>
              </a:rPr>
              <a:t>Overtraining syndrome</a:t>
            </a:r>
          </a:p>
        </p:txBody>
      </p:sp>
      <p:sp>
        <p:nvSpPr>
          <p:cNvPr id="13" name="Rectangle 5"/>
          <p:cNvSpPr>
            <a:spLocks noChangeArrowheads="1"/>
          </p:cNvSpPr>
          <p:nvPr/>
        </p:nvSpPr>
        <p:spPr bwMode="auto">
          <a:xfrm>
            <a:off x="15068550" y="23545800"/>
            <a:ext cx="8401050" cy="2057399"/>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solidFill>
                  <a:srgbClr val="FFE437"/>
                </a:solidFill>
                <a:latin typeface="Arial Black" charset="0"/>
              </a:rPr>
              <a:t>Final Diagnosis</a:t>
            </a:r>
          </a:p>
          <a:p>
            <a:pPr algn="ctr"/>
            <a:r>
              <a:rPr lang="en-US" sz="4000" dirty="0">
                <a:solidFill>
                  <a:schemeClr val="bg1"/>
                </a:solidFill>
                <a:effectLst/>
                <a:latin typeface="Times New Roman" panose="02020603050405020304" pitchFamily="18" charset="0"/>
                <a:ea typeface="Times New Roman" panose="02020603050405020304" pitchFamily="18" charset="0"/>
              </a:rPr>
              <a:t>Post-COVID Lung Injury</a:t>
            </a:r>
            <a:endParaRPr lang="en-US" altLang="en-US" i="1" dirty="0">
              <a:solidFill>
                <a:schemeClr val="bg1"/>
              </a:solidFill>
            </a:endParaRPr>
          </a:p>
        </p:txBody>
      </p:sp>
      <p:sp>
        <p:nvSpPr>
          <p:cNvPr id="18" name="Rectangle 5"/>
          <p:cNvSpPr>
            <a:spLocks noChangeArrowheads="1"/>
          </p:cNvSpPr>
          <p:nvPr/>
        </p:nvSpPr>
        <p:spPr bwMode="auto">
          <a:xfrm>
            <a:off x="1900237" y="28803599"/>
            <a:ext cx="34704338" cy="6141116"/>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r>
              <a:rPr lang="en-US" sz="3400" dirty="0">
                <a:solidFill>
                  <a:schemeClr val="bg1"/>
                </a:solidFill>
                <a:effectLst/>
                <a:latin typeface="Times New Roman" panose="02020603050405020304" pitchFamily="18" charset="0"/>
                <a:ea typeface="Times New Roman" panose="02020603050405020304" pitchFamily="18" charset="0"/>
              </a:rPr>
              <a:t>Mild air trapping likely consequence of post COVID lung injury.  The decline in lung function is stable and not progressing over time. Plan to reevaluate in six months. Patient was cleared to gradually return to running as tolerated.</a:t>
            </a:r>
          </a:p>
          <a:p>
            <a:endParaRPr lang="en-US" sz="3400" dirty="0">
              <a:solidFill>
                <a:schemeClr val="bg1"/>
              </a:solidFill>
              <a:effectLst/>
              <a:latin typeface="Times New Roman" panose="02020603050405020304" pitchFamily="18" charset="0"/>
              <a:ea typeface="Times New Roman" panose="02020603050405020304" pitchFamily="18" charset="0"/>
            </a:endParaRPr>
          </a:p>
          <a:p>
            <a:r>
              <a:rPr lang="en-US" sz="3400" dirty="0">
                <a:solidFill>
                  <a:schemeClr val="bg1"/>
                </a:solidFill>
                <a:effectLst/>
                <a:latin typeface="Times New Roman" panose="02020603050405020304" pitchFamily="18" charset="0"/>
                <a:ea typeface="Times New Roman" panose="02020603050405020304" pitchFamily="18" charset="0"/>
              </a:rPr>
              <a:t>Patient gradually returned to competitive running and just completed her cross country season with no further concerns. She was about eleven months out from her COVID infection. For the season, her average times and personal best for the 5,000m race were one minute slower when compare to her pre-COVID season.</a:t>
            </a:r>
          </a:p>
          <a:p>
            <a:endParaRPr lang="en-US" sz="3400" dirty="0">
              <a:solidFill>
                <a:schemeClr val="bg1"/>
              </a:solidFill>
            </a:endParaRPr>
          </a:p>
          <a:p>
            <a:r>
              <a:rPr lang="en-US" sz="3400" dirty="0">
                <a:solidFill>
                  <a:schemeClr val="bg1"/>
                </a:solidFill>
                <a:effectLst/>
                <a:latin typeface="Times New Roman" panose="02020603050405020304" pitchFamily="18" charset="0"/>
                <a:ea typeface="Times New Roman" panose="02020603050405020304" pitchFamily="18" charset="0"/>
              </a:rPr>
              <a:t>This case illustrates a single sport athlete who did not take time off running despite active COVID infection. Return to play after COVID infection requires patient to quarantine for ten days with at least seven of the days without symptoms and patient is able to perform activities of daily living without cardiorespiratory symptoms. Return to sport should progress gradually over at least seven days but may take longer depending on the severity of illness. If the athlete has symptoms of myocarditis or continues to experience activity-limiting dyspnea post COVID infection, stop exercising immediately and conduct a cardiovascular and pulmonary workup. The incidence of myocarditis is 0.5% to 3%.</a:t>
            </a:r>
          </a:p>
          <a:p>
            <a:endParaRPr lang="en-US" altLang="en-US" sz="1600" dirty="0"/>
          </a:p>
        </p:txBody>
      </p:sp>
      <p:sp>
        <p:nvSpPr>
          <p:cNvPr id="20" name="Rectangle 5"/>
          <p:cNvSpPr>
            <a:spLocks noChangeArrowheads="1"/>
          </p:cNvSpPr>
          <p:nvPr/>
        </p:nvSpPr>
        <p:spPr bwMode="auto">
          <a:xfrm>
            <a:off x="1800225"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History</a:t>
            </a:r>
          </a:p>
        </p:txBody>
      </p:sp>
      <p:sp>
        <p:nvSpPr>
          <p:cNvPr id="21" name="Rectangle 5"/>
          <p:cNvSpPr>
            <a:spLocks noChangeArrowheads="1"/>
          </p:cNvSpPr>
          <p:nvPr/>
        </p:nvSpPr>
        <p:spPr bwMode="auto">
          <a:xfrm>
            <a:off x="15068550"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Physical Examination</a:t>
            </a:r>
          </a:p>
        </p:txBody>
      </p:sp>
      <p:sp>
        <p:nvSpPr>
          <p:cNvPr id="22" name="Rectangle 5"/>
          <p:cNvSpPr>
            <a:spLocks noChangeArrowheads="1"/>
          </p:cNvSpPr>
          <p:nvPr/>
        </p:nvSpPr>
        <p:spPr bwMode="auto">
          <a:xfrm>
            <a:off x="28203525"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Differential Diagnosis</a:t>
            </a:r>
          </a:p>
        </p:txBody>
      </p:sp>
      <p:sp>
        <p:nvSpPr>
          <p:cNvPr id="77" name="Rectangle 5"/>
          <p:cNvSpPr>
            <a:spLocks noChangeArrowheads="1"/>
          </p:cNvSpPr>
          <p:nvPr/>
        </p:nvSpPr>
        <p:spPr bwMode="auto">
          <a:xfrm>
            <a:off x="15078075" y="14325601"/>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Tests and Results</a:t>
            </a:r>
          </a:p>
        </p:txBody>
      </p:sp>
      <p:sp>
        <p:nvSpPr>
          <p:cNvPr id="78" name="TextBox 77"/>
          <p:cNvSpPr txBox="1"/>
          <p:nvPr/>
        </p:nvSpPr>
        <p:spPr>
          <a:xfrm>
            <a:off x="6083216" y="15618766"/>
            <a:ext cx="25380488" cy="6174767"/>
          </a:xfrm>
          <a:prstGeom prst="rect">
            <a:avLst/>
          </a:prstGeom>
          <a:noFill/>
        </p:spPr>
        <p:txBody>
          <a:bodyPr wrap="square" lIns="80010" tIns="40005" rIns="80010" bIns="40005" rtlCol="0">
            <a:spAutoFit/>
          </a:bodyPr>
          <a:lstStyle/>
          <a:p>
            <a:r>
              <a:rPr lang="en-US" sz="3600" b="1" dirty="0">
                <a:solidFill>
                  <a:schemeClr val="bg1"/>
                </a:solidFill>
                <a:effectLst/>
                <a:latin typeface="Times New Roman" panose="02020603050405020304" pitchFamily="18" charset="0"/>
                <a:ea typeface="Times New Roman" panose="02020603050405020304" pitchFamily="18" charset="0"/>
              </a:rPr>
              <a:t>TTE: Normal intracardiac anatomy, chamber sizes and function; no pericardial effusion</a:t>
            </a:r>
          </a:p>
          <a:p>
            <a:endParaRPr lang="en-US" sz="3600" b="1" dirty="0">
              <a:solidFill>
                <a:schemeClr val="bg1"/>
              </a:solidFill>
              <a:effectLst/>
              <a:latin typeface="Times New Roman" panose="02020603050405020304" pitchFamily="18" charset="0"/>
              <a:ea typeface="Times New Roman" panose="02020603050405020304" pitchFamily="18" charset="0"/>
            </a:endParaRPr>
          </a:p>
          <a:p>
            <a:r>
              <a:rPr lang="en-US" sz="3600" b="1" dirty="0">
                <a:solidFill>
                  <a:schemeClr val="bg1"/>
                </a:solidFill>
                <a:effectLst/>
                <a:latin typeface="Times New Roman" panose="02020603050405020304" pitchFamily="18" charset="0"/>
                <a:ea typeface="Times New Roman" panose="02020603050405020304" pitchFamily="18" charset="0"/>
              </a:rPr>
              <a:t>Exercise treadmill: Appropriate HR and BP response</a:t>
            </a:r>
          </a:p>
          <a:p>
            <a:endParaRPr lang="en-US" sz="3600" b="1" dirty="0">
              <a:solidFill>
                <a:schemeClr val="bg1"/>
              </a:solidFill>
              <a:effectLst/>
              <a:latin typeface="Times New Roman" panose="02020603050405020304" pitchFamily="18" charset="0"/>
              <a:ea typeface="Times New Roman" panose="02020603050405020304" pitchFamily="18" charset="0"/>
            </a:endParaRPr>
          </a:p>
          <a:p>
            <a:r>
              <a:rPr lang="en-US" sz="3600" b="1" dirty="0">
                <a:solidFill>
                  <a:schemeClr val="bg1"/>
                </a:solidFill>
                <a:effectLst/>
                <a:latin typeface="Times New Roman" panose="02020603050405020304" pitchFamily="18" charset="0"/>
                <a:ea typeface="Times New Roman" panose="02020603050405020304" pitchFamily="18" charset="0"/>
              </a:rPr>
              <a:t>Chest CT: No evidence of scarring, interstitial disease or bronchiectasis. Mild focal air trapping-superior segment of left lower lobe</a:t>
            </a:r>
          </a:p>
          <a:p>
            <a:endParaRPr lang="en-US" sz="3600" b="1" dirty="0">
              <a:solidFill>
                <a:schemeClr val="bg1"/>
              </a:solidFill>
              <a:effectLst/>
              <a:latin typeface="Times New Roman" panose="02020603050405020304" pitchFamily="18" charset="0"/>
              <a:ea typeface="Times New Roman" panose="02020603050405020304" pitchFamily="18" charset="0"/>
            </a:endParaRPr>
          </a:p>
          <a:p>
            <a:r>
              <a:rPr lang="en-US" sz="3600" b="1" dirty="0">
                <a:solidFill>
                  <a:schemeClr val="bg1"/>
                </a:solidFill>
                <a:effectLst/>
                <a:latin typeface="Times New Roman" panose="02020603050405020304" pitchFamily="18" charset="0"/>
                <a:ea typeface="Times New Roman" panose="02020603050405020304" pitchFamily="18" charset="0"/>
              </a:rPr>
              <a:t>PFT: Low vital capacity. No bronchodilator response. Partly restrictive (low total lung capacity) and partly obstructive (elevated RV/TLC). Normal diffusion and oximetry</a:t>
            </a:r>
          </a:p>
          <a:p>
            <a:endParaRPr lang="en-US" sz="3600" b="1" dirty="0">
              <a:solidFill>
                <a:schemeClr val="bg1"/>
              </a:solidFill>
              <a:effectLst/>
              <a:latin typeface="Times New Roman" panose="02020603050405020304" pitchFamily="18" charset="0"/>
              <a:ea typeface="Times New Roman" panose="02020603050405020304" pitchFamily="18" charset="0"/>
            </a:endParaRPr>
          </a:p>
          <a:p>
            <a:r>
              <a:rPr lang="en-US" sz="3600" b="1" dirty="0">
                <a:solidFill>
                  <a:schemeClr val="bg1"/>
                </a:solidFill>
                <a:effectLst/>
                <a:latin typeface="Times New Roman" panose="02020603050405020304" pitchFamily="18" charset="0"/>
                <a:ea typeface="Times New Roman" panose="02020603050405020304" pitchFamily="18" charset="0"/>
              </a:rPr>
              <a:t>PFT s/p 1 week 80mg daily prednisone: Pulmonary function unchanged</a:t>
            </a:r>
            <a:endParaRPr lang="en-US" sz="4800" b="1" dirty="0">
              <a:solidFill>
                <a:schemeClr val="bg1"/>
              </a:solidFill>
            </a:endParaRPr>
          </a:p>
        </p:txBody>
      </p:sp>
      <p:sp>
        <p:nvSpPr>
          <p:cNvPr id="88" name="Rectangle 5"/>
          <p:cNvSpPr>
            <a:spLocks noChangeArrowheads="1"/>
          </p:cNvSpPr>
          <p:nvPr/>
        </p:nvSpPr>
        <p:spPr bwMode="auto">
          <a:xfrm>
            <a:off x="14630400" y="27432000"/>
            <a:ext cx="929640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Treatment and Return to Play</a:t>
            </a:r>
          </a:p>
        </p:txBody>
      </p:sp>
      <p:pic>
        <p:nvPicPr>
          <p:cNvPr id="89" name="Picture 88" descr="Tiger Hawk.gif"/>
          <p:cNvPicPr>
            <a:picLocks noChangeAspect="1"/>
          </p:cNvPicPr>
          <p:nvPr/>
        </p:nvPicPr>
        <p:blipFill>
          <a:blip r:embed="rId4" cstate="print"/>
          <a:stretch>
            <a:fillRect/>
          </a:stretch>
        </p:blipFill>
        <p:spPr>
          <a:xfrm>
            <a:off x="36316444" y="36937950"/>
            <a:ext cx="1821656" cy="1200150"/>
          </a:xfrm>
          <a:prstGeom prst="rect">
            <a:avLst/>
          </a:prstGeom>
        </p:spPr>
      </p:pic>
      <p:sp>
        <p:nvSpPr>
          <p:cNvPr id="2" name="Rectangle 1">
            <a:extLst>
              <a:ext uri="{FF2B5EF4-FFF2-40B4-BE49-F238E27FC236}">
                <a16:creationId xmlns:a16="http://schemas.microsoft.com/office/drawing/2014/main" id="{D99499AC-8806-44BD-ADDB-EAB257D832ED}"/>
              </a:ext>
            </a:extLst>
          </p:cNvPr>
          <p:cNvSpPr>
            <a:spLocks noChangeArrowheads="1"/>
          </p:cNvSpPr>
          <p:nvPr/>
        </p:nvSpPr>
        <p:spPr bwMode="auto">
          <a:xfrm>
            <a:off x="0" y="0"/>
            <a:ext cx="384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Outcome: </a:t>
            </a: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Mild air trapping likely consequence of post COVID lung injury. The decline in lung function is stable and not progressing over time. Plan to reevaluate in six months. Patient was cleared to gradually return to running as tolerated.</a:t>
            </a:r>
            <a:endPar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Return to Activity and Follow-Up: </a:t>
            </a: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Patient gradually returned to competitive running and just completed her cross country season with no further concerns. She was about eleven months out from her COVID infection. For the season, her average times and personal best for the 5,000m race were one minute slower when compare to her pre-COVID season.</a:t>
            </a:r>
            <a:endParaRPr kumimoji="0" lang="en-US" altLang="en-US" sz="2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FAD4E5AF-7220-4F44-826E-BD46DE812151}"/>
              </a:ext>
            </a:extLst>
          </p:cNvPr>
          <p:cNvSpPr>
            <a:spLocks noChangeArrowheads="1"/>
          </p:cNvSpPr>
          <p:nvPr/>
        </p:nvSpPr>
        <p:spPr bwMode="auto">
          <a:xfrm>
            <a:off x="0" y="457200"/>
            <a:ext cx="38404800" cy="6350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92075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9656</TotalTime>
  <Words>765</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Times New Roman</vt:lpstr>
      <vt:lpstr>Office Theme</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Mathiasen</dc:creator>
  <cp:lastModifiedBy>Klosterboer, Rhonda J</cp:lastModifiedBy>
  <cp:revision>43</cp:revision>
  <dcterms:created xsi:type="dcterms:W3CDTF">2014-02-15T20:37:22Z</dcterms:created>
  <dcterms:modified xsi:type="dcterms:W3CDTF">2022-05-12T12:51:45Z</dcterms:modified>
</cp:coreProperties>
</file>