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627" rtl="0" eaLnBrk="1" latinLnBrk="0" hangingPunct="1">
      <a:defRPr sz="7258" kern="1200">
        <a:solidFill>
          <a:schemeClr val="tx1"/>
        </a:solidFill>
        <a:latin typeface="+mn-lt"/>
        <a:ea typeface="+mn-ea"/>
        <a:cs typeface="+mn-cs"/>
      </a:defRPr>
    </a:lvl1pPr>
    <a:lvl2pPr marL="1843313" algn="l" defTabSz="3686627" rtl="0" eaLnBrk="1" latinLnBrk="0" hangingPunct="1">
      <a:defRPr sz="7258" kern="1200">
        <a:solidFill>
          <a:schemeClr val="tx1"/>
        </a:solidFill>
        <a:latin typeface="+mn-lt"/>
        <a:ea typeface="+mn-ea"/>
        <a:cs typeface="+mn-cs"/>
      </a:defRPr>
    </a:lvl2pPr>
    <a:lvl3pPr marL="3686627" algn="l" defTabSz="3686627" rtl="0" eaLnBrk="1" latinLnBrk="0" hangingPunct="1">
      <a:defRPr sz="7258" kern="1200">
        <a:solidFill>
          <a:schemeClr val="tx1"/>
        </a:solidFill>
        <a:latin typeface="+mn-lt"/>
        <a:ea typeface="+mn-ea"/>
        <a:cs typeface="+mn-cs"/>
      </a:defRPr>
    </a:lvl3pPr>
    <a:lvl4pPr marL="5529936" algn="l" defTabSz="3686627" rtl="0" eaLnBrk="1" latinLnBrk="0" hangingPunct="1">
      <a:defRPr sz="7258" kern="1200">
        <a:solidFill>
          <a:schemeClr val="tx1"/>
        </a:solidFill>
        <a:latin typeface="+mn-lt"/>
        <a:ea typeface="+mn-ea"/>
        <a:cs typeface="+mn-cs"/>
      </a:defRPr>
    </a:lvl4pPr>
    <a:lvl5pPr marL="7373250" algn="l" defTabSz="3686627" rtl="0" eaLnBrk="1" latinLnBrk="0" hangingPunct="1">
      <a:defRPr sz="7258" kern="1200">
        <a:solidFill>
          <a:schemeClr val="tx1"/>
        </a:solidFill>
        <a:latin typeface="+mn-lt"/>
        <a:ea typeface="+mn-ea"/>
        <a:cs typeface="+mn-cs"/>
      </a:defRPr>
    </a:lvl5pPr>
    <a:lvl6pPr marL="9216563" algn="l" defTabSz="3686627" rtl="0" eaLnBrk="1" latinLnBrk="0" hangingPunct="1">
      <a:defRPr sz="7258" kern="1200">
        <a:solidFill>
          <a:schemeClr val="tx1"/>
        </a:solidFill>
        <a:latin typeface="+mn-lt"/>
        <a:ea typeface="+mn-ea"/>
        <a:cs typeface="+mn-cs"/>
      </a:defRPr>
    </a:lvl6pPr>
    <a:lvl7pPr marL="11059873" algn="l" defTabSz="3686627" rtl="0" eaLnBrk="1" latinLnBrk="0" hangingPunct="1">
      <a:defRPr sz="7258" kern="1200">
        <a:solidFill>
          <a:schemeClr val="tx1"/>
        </a:solidFill>
        <a:latin typeface="+mn-lt"/>
        <a:ea typeface="+mn-ea"/>
        <a:cs typeface="+mn-cs"/>
      </a:defRPr>
    </a:lvl7pPr>
    <a:lvl8pPr marL="12903186" algn="l" defTabSz="3686627" rtl="0" eaLnBrk="1" latinLnBrk="0" hangingPunct="1">
      <a:defRPr sz="7258" kern="1200">
        <a:solidFill>
          <a:schemeClr val="tx1"/>
        </a:solidFill>
        <a:latin typeface="+mn-lt"/>
        <a:ea typeface="+mn-ea"/>
        <a:cs typeface="+mn-cs"/>
      </a:defRPr>
    </a:lvl8pPr>
    <a:lvl9pPr marL="14746500" algn="l" defTabSz="3686627"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ndal, Monika R" initials="JMR" lastIdx="6" clrIdx="0">
    <p:extLst>
      <p:ext uri="{19B8F6BF-5375-455C-9EA6-DF929625EA0E}">
        <p15:presenceInfo xmlns:p15="http://schemas.microsoft.com/office/powerpoint/2012/main" userId="Jindal, Monika 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4" autoAdjust="0"/>
    <p:restoredTop sz="96366" autoAdjust="0"/>
  </p:normalViewPr>
  <p:slideViewPr>
    <p:cSldViewPr snapToGrid="0" snapToObjects="1">
      <p:cViewPr>
        <p:scale>
          <a:sx n="18" d="100"/>
          <a:sy n="18" d="100"/>
        </p:scale>
        <p:origin x="1590" y="-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02" d="100"/>
          <a:sy n="102" d="100"/>
        </p:scale>
        <p:origin x="15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77051E-B811-D949-830F-55D35BA79CE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72EC375-152E-3F4A-8C1A-308E3DFABC4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830E4C-56B7-2443-B370-610F8D1BCD9C}" type="datetimeFigureOut">
              <a:rPr lang="en-US" smtClean="0"/>
              <a:t>3/22/2022</a:t>
            </a:fld>
            <a:endParaRPr lang="en-US" dirty="0"/>
          </a:p>
        </p:txBody>
      </p:sp>
      <p:sp>
        <p:nvSpPr>
          <p:cNvPr id="4" name="Footer Placeholder 3">
            <a:extLst>
              <a:ext uri="{FF2B5EF4-FFF2-40B4-BE49-F238E27FC236}">
                <a16:creationId xmlns:a16="http://schemas.microsoft.com/office/drawing/2014/main" id="{3DAD90D4-C48B-C647-BA8A-B43CFA99A4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B40E78B-91EF-F148-8F7B-2AEC532510C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7D0152-5968-C24B-9EC0-2DFF74304A89}" type="slidenum">
              <a:rPr lang="en-US" smtClean="0"/>
              <a:t>‹#›</a:t>
            </a:fld>
            <a:endParaRPr lang="en-US" dirty="0"/>
          </a:p>
        </p:txBody>
      </p:sp>
    </p:spTree>
    <p:extLst>
      <p:ext uri="{BB962C8B-B14F-4D97-AF65-F5344CB8AC3E}">
        <p14:creationId xmlns:p14="http://schemas.microsoft.com/office/powerpoint/2010/main" val="1580248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D2FD1-B169-9B41-A890-0ECD81C3476C}" type="datetimeFigureOut">
              <a:rPr lang="en-US" smtClean="0"/>
              <a:t>3/22/2022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9943EA-69D9-7E49-97CD-A49926F617C9}" type="slidenum">
              <a:rPr lang="en-US" smtClean="0"/>
              <a:t>‹#›</a:t>
            </a:fld>
            <a:endParaRPr lang="en-US" dirty="0"/>
          </a:p>
        </p:txBody>
      </p:sp>
    </p:spTree>
    <p:extLst>
      <p:ext uri="{BB962C8B-B14F-4D97-AF65-F5344CB8AC3E}">
        <p14:creationId xmlns:p14="http://schemas.microsoft.com/office/powerpoint/2010/main" val="1735127631"/>
      </p:ext>
    </p:extLst>
  </p:cSld>
  <p:clrMap bg1="lt1" tx1="dk1" bg2="lt2" tx2="dk2" accent1="accent1" accent2="accent2" accent3="accent3" accent4="accent4" accent5="accent5" accent6="accent6" hlink="hlink" folHlink="folHlink"/>
  <p:notesStyle>
    <a:lvl1pPr marL="0" algn="l" defTabSz="3686627" rtl="0" eaLnBrk="1" latinLnBrk="0" hangingPunct="1">
      <a:defRPr sz="4838" kern="1200">
        <a:solidFill>
          <a:schemeClr val="tx1"/>
        </a:solidFill>
        <a:latin typeface="+mn-lt"/>
        <a:ea typeface="+mn-ea"/>
        <a:cs typeface="+mn-cs"/>
      </a:defRPr>
    </a:lvl1pPr>
    <a:lvl2pPr marL="1843313" algn="l" defTabSz="3686627" rtl="0" eaLnBrk="1" latinLnBrk="0" hangingPunct="1">
      <a:defRPr sz="4838" kern="1200">
        <a:solidFill>
          <a:schemeClr val="tx1"/>
        </a:solidFill>
        <a:latin typeface="+mn-lt"/>
        <a:ea typeface="+mn-ea"/>
        <a:cs typeface="+mn-cs"/>
      </a:defRPr>
    </a:lvl2pPr>
    <a:lvl3pPr marL="3686627" algn="l" defTabSz="3686627" rtl="0" eaLnBrk="1" latinLnBrk="0" hangingPunct="1">
      <a:defRPr sz="4838" kern="1200">
        <a:solidFill>
          <a:schemeClr val="tx1"/>
        </a:solidFill>
        <a:latin typeface="+mn-lt"/>
        <a:ea typeface="+mn-ea"/>
        <a:cs typeface="+mn-cs"/>
      </a:defRPr>
    </a:lvl3pPr>
    <a:lvl4pPr marL="5529936" algn="l" defTabSz="3686627" rtl="0" eaLnBrk="1" latinLnBrk="0" hangingPunct="1">
      <a:defRPr sz="4838" kern="1200">
        <a:solidFill>
          <a:schemeClr val="tx1"/>
        </a:solidFill>
        <a:latin typeface="+mn-lt"/>
        <a:ea typeface="+mn-ea"/>
        <a:cs typeface="+mn-cs"/>
      </a:defRPr>
    </a:lvl4pPr>
    <a:lvl5pPr marL="7373250" algn="l" defTabSz="3686627" rtl="0" eaLnBrk="1" latinLnBrk="0" hangingPunct="1">
      <a:defRPr sz="4838" kern="1200">
        <a:solidFill>
          <a:schemeClr val="tx1"/>
        </a:solidFill>
        <a:latin typeface="+mn-lt"/>
        <a:ea typeface="+mn-ea"/>
        <a:cs typeface="+mn-cs"/>
      </a:defRPr>
    </a:lvl5pPr>
    <a:lvl6pPr marL="9216563" algn="l" defTabSz="3686627" rtl="0" eaLnBrk="1" latinLnBrk="0" hangingPunct="1">
      <a:defRPr sz="4838" kern="1200">
        <a:solidFill>
          <a:schemeClr val="tx1"/>
        </a:solidFill>
        <a:latin typeface="+mn-lt"/>
        <a:ea typeface="+mn-ea"/>
        <a:cs typeface="+mn-cs"/>
      </a:defRPr>
    </a:lvl6pPr>
    <a:lvl7pPr marL="11059873" algn="l" defTabSz="3686627" rtl="0" eaLnBrk="1" latinLnBrk="0" hangingPunct="1">
      <a:defRPr sz="4838" kern="1200">
        <a:solidFill>
          <a:schemeClr val="tx1"/>
        </a:solidFill>
        <a:latin typeface="+mn-lt"/>
        <a:ea typeface="+mn-ea"/>
        <a:cs typeface="+mn-cs"/>
      </a:defRPr>
    </a:lvl7pPr>
    <a:lvl8pPr marL="12903186" algn="l" defTabSz="3686627" rtl="0" eaLnBrk="1" latinLnBrk="0" hangingPunct="1">
      <a:defRPr sz="4838" kern="1200">
        <a:solidFill>
          <a:schemeClr val="tx1"/>
        </a:solidFill>
        <a:latin typeface="+mn-lt"/>
        <a:ea typeface="+mn-ea"/>
        <a:cs typeface="+mn-cs"/>
      </a:defRPr>
    </a:lvl8pPr>
    <a:lvl9pPr marL="14746500" algn="l" defTabSz="3686627" rtl="0" eaLnBrk="1" latinLnBrk="0" hangingPunct="1">
      <a:defRPr sz="48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1</a:t>
            </a:fld>
            <a:endParaRPr lang="en-US" dirty="0"/>
          </a:p>
        </p:txBody>
      </p:sp>
    </p:spTree>
    <p:extLst>
      <p:ext uri="{BB962C8B-B14F-4D97-AF65-F5344CB8AC3E}">
        <p14:creationId xmlns:p14="http://schemas.microsoft.com/office/powerpoint/2010/main" val="4009367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search Poster Template 1">
    <p:spTree>
      <p:nvGrpSpPr>
        <p:cNvPr id="1" name=""/>
        <p:cNvGrpSpPr/>
        <p:nvPr/>
      </p:nvGrpSpPr>
      <p:grpSpPr>
        <a:xfrm>
          <a:off x="0" y="0"/>
          <a:ext cx="0" cy="0"/>
          <a:chOff x="0" y="0"/>
          <a:chExt cx="0" cy="0"/>
        </a:xfrm>
      </p:grpSpPr>
      <p:sp>
        <p:nvSpPr>
          <p:cNvPr id="25" name="Text Placeholder 23">
            <a:extLst>
              <a:ext uri="{FF2B5EF4-FFF2-40B4-BE49-F238E27FC236}">
                <a16:creationId xmlns:a16="http://schemas.microsoft.com/office/drawing/2014/main" id="{EF9FD4DC-6D1E-6F4D-BCB4-7D5D013189BD}"/>
              </a:ext>
            </a:extLst>
          </p:cNvPr>
          <p:cNvSpPr>
            <a:spLocks noGrp="1"/>
          </p:cNvSpPr>
          <p:nvPr>
            <p:ph type="body" sz="quarter" idx="25" hasCustomPrompt="1"/>
          </p:nvPr>
        </p:nvSpPr>
        <p:spPr>
          <a:xfrm>
            <a:off x="1693332" y="2847985"/>
            <a:ext cx="38727020" cy="1050925"/>
          </a:xfrm>
          <a:prstGeom prst="rect">
            <a:avLst/>
          </a:prstGeom>
        </p:spPr>
        <p:txBody>
          <a:bodyPr>
            <a:noAutofit/>
          </a:bodyPr>
          <a:lstStyle>
            <a:lvl1pPr marL="0" indent="0">
              <a:spcBef>
                <a:spcPts val="0"/>
              </a:spcBef>
              <a:spcAft>
                <a:spcPts val="600"/>
              </a:spcAft>
              <a:buNone/>
              <a:defRPr sz="6000" b="0"/>
            </a:lvl1pPr>
          </a:lstStyle>
          <a:p>
            <a:pPr lvl="0"/>
            <a:r>
              <a:rPr lang="en-US" dirty="0"/>
              <a:t>Academic Research Poster Template (48 x 36 inches)</a:t>
            </a:r>
          </a:p>
        </p:txBody>
      </p:sp>
      <p:sp>
        <p:nvSpPr>
          <p:cNvPr id="26" name="Text Placeholder 23">
            <a:extLst>
              <a:ext uri="{FF2B5EF4-FFF2-40B4-BE49-F238E27FC236}">
                <a16:creationId xmlns:a16="http://schemas.microsoft.com/office/drawing/2014/main" id="{01D15369-934C-AA47-8A68-44FE1D41EBFB}"/>
              </a:ext>
            </a:extLst>
          </p:cNvPr>
          <p:cNvSpPr>
            <a:spLocks noGrp="1"/>
          </p:cNvSpPr>
          <p:nvPr>
            <p:ph type="body" sz="quarter" idx="26" hasCustomPrompt="1"/>
          </p:nvPr>
        </p:nvSpPr>
        <p:spPr>
          <a:xfrm>
            <a:off x="1693331" y="4217250"/>
            <a:ext cx="38727019" cy="720509"/>
          </a:xfrm>
          <a:prstGeom prst="rect">
            <a:avLst/>
          </a:prstGeom>
        </p:spPr>
        <p:txBody>
          <a:bodyPr>
            <a:noAutofit/>
          </a:bodyPr>
          <a:lstStyle>
            <a:lvl1pPr marL="0" indent="0">
              <a:spcBef>
                <a:spcPts val="0"/>
              </a:spcBef>
              <a:spcAft>
                <a:spcPts val="600"/>
              </a:spcAft>
              <a:buNone/>
              <a:defRPr sz="4000" b="0"/>
            </a:lvl1pPr>
          </a:lstStyle>
          <a:p>
            <a:pPr lvl="0"/>
            <a:r>
              <a:rPr lang="en-US" dirty="0"/>
              <a:t>Your name and the name of the people who contributed to this presentation</a:t>
            </a:r>
          </a:p>
        </p:txBody>
      </p:sp>
      <p:sp>
        <p:nvSpPr>
          <p:cNvPr id="28" name="Text Placeholder 27">
            <a:extLst>
              <a:ext uri="{FF2B5EF4-FFF2-40B4-BE49-F238E27FC236}">
                <a16:creationId xmlns:a16="http://schemas.microsoft.com/office/drawing/2014/main" id="{7D9161BB-E4C1-BC4C-9123-ECF004982503}"/>
              </a:ext>
            </a:extLst>
          </p:cNvPr>
          <p:cNvSpPr>
            <a:spLocks noGrp="1"/>
          </p:cNvSpPr>
          <p:nvPr>
            <p:ph type="body" sz="quarter" idx="27" hasCustomPrompt="1"/>
          </p:nvPr>
        </p:nvSpPr>
        <p:spPr>
          <a:xfrm>
            <a:off x="12870170" y="31426150"/>
            <a:ext cx="22098000" cy="1050925"/>
          </a:xfrm>
          <a:prstGeom prst="rect">
            <a:avLst/>
          </a:prstGeom>
        </p:spPr>
        <p:txBody>
          <a:bodyPr/>
          <a:lstStyle>
            <a:lvl1pPr marL="0" indent="0" algn="r">
              <a:buNone/>
              <a:defRPr sz="5400" b="1">
                <a:solidFill>
                  <a:schemeClr val="bg1"/>
                </a:solidFill>
              </a:defRPr>
            </a:lvl1pPr>
          </a:lstStyle>
          <a:p>
            <a:pPr lvl="0"/>
            <a:r>
              <a:rPr lang="en-US" dirty="0"/>
              <a:t>Placeholder for the unit name here</a:t>
            </a:r>
          </a:p>
        </p:txBody>
      </p:sp>
      <p:sp>
        <p:nvSpPr>
          <p:cNvPr id="9" name="Title 8">
            <a:extLst>
              <a:ext uri="{FF2B5EF4-FFF2-40B4-BE49-F238E27FC236}">
                <a16:creationId xmlns:a16="http://schemas.microsoft.com/office/drawing/2014/main" id="{8BAE5435-96FF-144D-925A-41F517E7189A}"/>
              </a:ext>
            </a:extLst>
          </p:cNvPr>
          <p:cNvSpPr>
            <a:spLocks noGrp="1"/>
          </p:cNvSpPr>
          <p:nvPr>
            <p:ph type="title" hasCustomPrompt="1"/>
          </p:nvPr>
        </p:nvSpPr>
        <p:spPr>
          <a:xfrm>
            <a:off x="1693331" y="1437368"/>
            <a:ext cx="38727019" cy="1410618"/>
          </a:xfrm>
          <a:prstGeom prst="rect">
            <a:avLst/>
          </a:prstGeom>
        </p:spPr>
        <p:txBody>
          <a:bodyPr/>
          <a:lstStyle>
            <a:lvl1pPr>
              <a:defRPr sz="9600">
                <a:latin typeface="+mj-lt"/>
              </a:defRPr>
            </a:lvl1pPr>
          </a:lstStyle>
          <a:p>
            <a:pPr lvl="0"/>
            <a:r>
              <a:rPr lang="en-US" dirty="0"/>
              <a:t>ACADEMIC RESEARCH POSTER TEMPLATE</a:t>
            </a:r>
          </a:p>
        </p:txBody>
      </p:sp>
      <p:sp>
        <p:nvSpPr>
          <p:cNvPr id="32" name="Picture Placeholder 297">
            <a:extLst>
              <a:ext uri="{FF2B5EF4-FFF2-40B4-BE49-F238E27FC236}">
                <a16:creationId xmlns:a16="http://schemas.microsoft.com/office/drawing/2014/main" id="{24905A2D-18D8-5445-982D-34141A3D9663}"/>
              </a:ext>
            </a:extLst>
          </p:cNvPr>
          <p:cNvSpPr>
            <a:spLocks noGrp="1"/>
          </p:cNvSpPr>
          <p:nvPr>
            <p:ph type="pic" sz="quarter" idx="28" hasCustomPrompt="1"/>
          </p:nvPr>
        </p:nvSpPr>
        <p:spPr>
          <a:xfrm>
            <a:off x="1658419" y="23142121"/>
            <a:ext cx="10872248" cy="5129696"/>
          </a:xfrm>
          <a:prstGeom prst="rect">
            <a:avLst/>
          </a:prstGeom>
          <a:solidFill>
            <a:schemeClr val="bg2">
              <a:lumMod val="40000"/>
              <a:lumOff val="60000"/>
            </a:schemeClr>
          </a:solidFill>
        </p:spPr>
        <p:txBody>
          <a:bodyPr anchor="ctr" anchorCtr="0"/>
          <a:lstStyle>
            <a:lvl1pPr algn="ctr">
              <a:buNone/>
              <a:defRPr sz="3600"/>
            </a:lvl1pPr>
          </a:lstStyle>
          <a:p>
            <a:r>
              <a:rPr lang="en-US" dirty="0"/>
              <a:t>Photo placeholder</a:t>
            </a:r>
          </a:p>
        </p:txBody>
      </p:sp>
      <p:pic>
        <p:nvPicPr>
          <p:cNvPr id="33" name="Picture 32" descr="The University of Iowa">
            <a:extLst>
              <a:ext uri="{FF2B5EF4-FFF2-40B4-BE49-F238E27FC236}">
                <a16:creationId xmlns:a16="http://schemas.microsoft.com/office/drawing/2014/main" id="{DC426F20-9C0F-134F-B583-108409320528}"/>
              </a:ext>
            </a:extLst>
          </p:cNvPr>
          <p:cNvPicPr>
            <a:picLocks noChangeAspect="1"/>
          </p:cNvPicPr>
          <p:nvPr userDrawn="1"/>
        </p:nvPicPr>
        <p:blipFill>
          <a:blip r:embed="rId2"/>
          <a:stretch>
            <a:fillRect/>
          </a:stretch>
        </p:blipFill>
        <p:spPr>
          <a:xfrm>
            <a:off x="36072618" y="30276414"/>
            <a:ext cx="5562075" cy="2641986"/>
          </a:xfrm>
          <a:prstGeom prst="rect">
            <a:avLst/>
          </a:prstGeom>
        </p:spPr>
      </p:pic>
    </p:spTree>
    <p:extLst>
      <p:ext uri="{BB962C8B-B14F-4D97-AF65-F5344CB8AC3E}">
        <p14:creationId xmlns:p14="http://schemas.microsoft.com/office/powerpoint/2010/main" val="374089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28337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36">
            <a:extLst>
              <a:ext uri="{FF2B5EF4-FFF2-40B4-BE49-F238E27FC236}">
                <a16:creationId xmlns:a16="http://schemas.microsoft.com/office/drawing/2014/main" id="{56301810-3BAC-024F-9AA5-6C873855D227}"/>
              </a:ext>
              <a:ext uri="{C183D7F6-B498-43B3-948B-1728B52AA6E4}">
                <adec:decorative xmlns:adec="http://schemas.microsoft.com/office/drawing/2017/decorative" val="1"/>
              </a:ext>
            </a:extLst>
          </p:cNvPr>
          <p:cNvSpPr>
            <a:spLocks noChangeArrowheads="1"/>
          </p:cNvSpPr>
          <p:nvPr userDrawn="1"/>
        </p:nvSpPr>
        <p:spPr bwMode="auto">
          <a:xfrm>
            <a:off x="0" y="0"/>
            <a:ext cx="43891200" cy="5537200"/>
          </a:xfrm>
          <a:prstGeom prst="rect">
            <a:avLst/>
          </a:prstGeom>
          <a:solidFill>
            <a:schemeClr val="accent1"/>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b="0" i="0" baseline="0" dirty="0">
              <a:solidFill>
                <a:schemeClr val="tx1"/>
              </a:solidFill>
              <a:latin typeface="Arial" charset="0"/>
              <a:ea typeface="Arial" charset="0"/>
            </a:endParaRPr>
          </a:p>
        </p:txBody>
      </p:sp>
      <p:sp>
        <p:nvSpPr>
          <p:cNvPr id="9" name="Rectangle 36">
            <a:extLst>
              <a:ext uri="{FF2B5EF4-FFF2-40B4-BE49-F238E27FC236}">
                <a16:creationId xmlns:a16="http://schemas.microsoft.com/office/drawing/2014/main" id="{C8B539FA-8886-6E44-8F11-70815B6AF6FD}"/>
              </a:ext>
              <a:ext uri="{C183D7F6-B498-43B3-948B-1728B52AA6E4}">
                <adec:decorative xmlns:adec="http://schemas.microsoft.com/office/drawing/2017/decorative" val="1"/>
              </a:ext>
            </a:extLst>
          </p:cNvPr>
          <p:cNvSpPr>
            <a:spLocks noChangeArrowheads="1"/>
          </p:cNvSpPr>
          <p:nvPr userDrawn="1"/>
        </p:nvSpPr>
        <p:spPr bwMode="auto">
          <a:xfrm>
            <a:off x="0" y="30932772"/>
            <a:ext cx="43891200" cy="1985628"/>
          </a:xfrm>
          <a:prstGeom prst="rect">
            <a:avLst/>
          </a:prstGeom>
          <a:solidFill>
            <a:schemeClr val="tx1"/>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b="0" i="0" baseline="0" dirty="0">
              <a:solidFill>
                <a:schemeClr val="tx1"/>
              </a:solidFill>
              <a:latin typeface="Arial" charset="0"/>
              <a:ea typeface="Arial" charset="0"/>
            </a:endParaRPr>
          </a:p>
        </p:txBody>
      </p:sp>
    </p:spTree>
    <p:extLst>
      <p:ext uri="{BB962C8B-B14F-4D97-AF65-F5344CB8AC3E}">
        <p14:creationId xmlns:p14="http://schemas.microsoft.com/office/powerpoint/2010/main" val="2970061491"/>
      </p:ext>
    </p:extLst>
  </p:cSld>
  <p:clrMap bg1="lt1" tx1="dk1" bg2="lt2" tx2="dk2" accent1="accent1" accent2="accent2" accent3="accent3" accent4="accent4" accent5="accent5" accent6="accent6" hlink="hlink" folHlink="folHlink"/>
  <p:sldLayoutIdLst>
    <p:sldLayoutId id="2147483649" r:id="rId1"/>
    <p:sldLayoutId id="2147483650" r:id="rId2"/>
  </p:sldLayoutIdLst>
  <p:hf sldNum="0" hdr="0" dt="0"/>
  <p:txStyles>
    <p:titleStyle>
      <a:lvl1pPr algn="l" defTabSz="3291840" rtl="0" eaLnBrk="1" latinLnBrk="0" hangingPunct="1">
        <a:lnSpc>
          <a:spcPct val="90000"/>
        </a:lnSpc>
        <a:spcBef>
          <a:spcPct val="0"/>
        </a:spcBef>
        <a:buNone/>
        <a:defRPr sz="14400" b="1" kern="1200">
          <a:solidFill>
            <a:schemeClr val="tx1"/>
          </a:solidFill>
          <a:latin typeface="Roboto" panose="02000000000000000000" pitchFamily="2" charset="0"/>
          <a:ea typeface="Roboto" panose="02000000000000000000" pitchFamily="2" charset="0"/>
          <a:cs typeface="Arial" panose="020B0604020202020204" pitchFamily="34" charset="0"/>
        </a:defRPr>
      </a:lvl1pPr>
    </p:titleStyle>
    <p:bodyStyle>
      <a:lvl1pPr marL="822960" indent="-822960" algn="l" defTabSz="3291840" rtl="0" eaLnBrk="1" latinLnBrk="0" hangingPunct="1">
        <a:lnSpc>
          <a:spcPct val="100000"/>
        </a:lnSpc>
        <a:spcBef>
          <a:spcPts val="3600"/>
        </a:spcBef>
        <a:buFont typeface="Arial" panose="020B0604020202020204" pitchFamily="34" charset="0"/>
        <a:buChar char="•"/>
        <a:defRPr sz="2800" kern="1200">
          <a:solidFill>
            <a:schemeClr val="tx1"/>
          </a:solidFill>
          <a:latin typeface="+mn-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28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Title 291">
            <a:extLst>
              <a:ext uri="{FF2B5EF4-FFF2-40B4-BE49-F238E27FC236}">
                <a16:creationId xmlns:a16="http://schemas.microsoft.com/office/drawing/2014/main" id="{88570F26-AB79-504A-8858-4501DCE10923}"/>
              </a:ext>
            </a:extLst>
          </p:cNvPr>
          <p:cNvSpPr>
            <a:spLocks noGrp="1"/>
          </p:cNvSpPr>
          <p:nvPr>
            <p:ph type="title"/>
          </p:nvPr>
        </p:nvSpPr>
        <p:spPr>
          <a:xfrm>
            <a:off x="777240" y="759734"/>
            <a:ext cx="43022519" cy="1833503"/>
          </a:xfrm>
        </p:spPr>
        <p:txBody>
          <a:bodyPr/>
          <a:lstStyle/>
          <a:p>
            <a:r>
              <a:rPr lang="en-US" dirty="0"/>
              <a:t>Addiction Screening, Diagnosis and Treatment in the Primary Care Clinic</a:t>
            </a:r>
            <a:br>
              <a:rPr lang="en-US" b="0" dirty="0"/>
            </a:br>
            <a:br>
              <a:rPr lang="en-US" dirty="0"/>
            </a:br>
            <a:endParaRPr lang="en-US" dirty="0"/>
          </a:p>
        </p:txBody>
      </p:sp>
      <p:sp>
        <p:nvSpPr>
          <p:cNvPr id="120" name="Text Placeholder 119">
            <a:extLst>
              <a:ext uri="{FF2B5EF4-FFF2-40B4-BE49-F238E27FC236}">
                <a16:creationId xmlns:a16="http://schemas.microsoft.com/office/drawing/2014/main" id="{EB393EAD-E503-3D4B-B618-811F2BC14D16}"/>
              </a:ext>
            </a:extLst>
          </p:cNvPr>
          <p:cNvSpPr>
            <a:spLocks noGrp="1"/>
          </p:cNvSpPr>
          <p:nvPr>
            <p:ph type="body" sz="quarter" idx="25"/>
          </p:nvPr>
        </p:nvSpPr>
        <p:spPr>
          <a:xfrm>
            <a:off x="777240" y="2204346"/>
            <a:ext cx="42336720" cy="1685706"/>
          </a:xfrm>
        </p:spPr>
        <p:txBody>
          <a:bodyPr/>
          <a:lstStyle/>
          <a:p>
            <a:pPr algn="ctr"/>
            <a:r>
              <a:rPr lang="en-US" sz="8000" b="1" dirty="0"/>
              <a:t>Incorporation of the Brief Negotiated Interview</a:t>
            </a:r>
          </a:p>
        </p:txBody>
      </p:sp>
      <p:sp>
        <p:nvSpPr>
          <p:cNvPr id="155" name="Text Placeholder 154">
            <a:extLst>
              <a:ext uri="{FF2B5EF4-FFF2-40B4-BE49-F238E27FC236}">
                <a16:creationId xmlns:a16="http://schemas.microsoft.com/office/drawing/2014/main" id="{13B9D7AA-93F5-CA4B-9D34-40D48C8F5B7A}"/>
              </a:ext>
            </a:extLst>
          </p:cNvPr>
          <p:cNvSpPr>
            <a:spLocks noGrp="1"/>
          </p:cNvSpPr>
          <p:nvPr>
            <p:ph type="body" sz="quarter" idx="26"/>
          </p:nvPr>
        </p:nvSpPr>
        <p:spPr>
          <a:xfrm>
            <a:off x="1628550" y="3694418"/>
            <a:ext cx="41485410" cy="1026852"/>
          </a:xfrm>
        </p:spPr>
        <p:txBody>
          <a:bodyPr/>
          <a:lstStyle/>
          <a:p>
            <a:pPr algn="ctr"/>
            <a:r>
              <a:rPr lang="en-US" sz="5400" dirty="0"/>
              <a:t>Nader Shakir, DO</a:t>
            </a:r>
          </a:p>
          <a:p>
            <a:pPr algn="ctr"/>
            <a:r>
              <a:rPr lang="en-US" sz="5400" dirty="0"/>
              <a:t>Nicole Woodson-</a:t>
            </a:r>
            <a:r>
              <a:rPr lang="en-US" sz="5400" dirty="0" err="1"/>
              <a:t>DeFauw</a:t>
            </a:r>
            <a:r>
              <a:rPr lang="en-US" sz="5400" dirty="0"/>
              <a:t>, MD</a:t>
            </a:r>
          </a:p>
        </p:txBody>
      </p:sp>
      <p:sp>
        <p:nvSpPr>
          <p:cNvPr id="119" name="Text Placeholder 14">
            <a:extLst>
              <a:ext uri="{FF2B5EF4-FFF2-40B4-BE49-F238E27FC236}">
                <a16:creationId xmlns:a16="http://schemas.microsoft.com/office/drawing/2014/main" id="{BDBDE9B8-0C6F-CC41-99FF-80ED5251E095}"/>
              </a:ext>
            </a:extLst>
          </p:cNvPr>
          <p:cNvSpPr txBox="1">
            <a:spLocks/>
          </p:cNvSpPr>
          <p:nvPr/>
        </p:nvSpPr>
        <p:spPr>
          <a:xfrm>
            <a:off x="1001201" y="6111396"/>
            <a:ext cx="12356991" cy="8361716"/>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spcAft>
                <a:spcPts val="1800"/>
              </a:spcAft>
            </a:pPr>
            <a:r>
              <a:rPr lang="en-US" b="1" dirty="0"/>
              <a:t>Introduction</a:t>
            </a:r>
          </a:p>
          <a:p>
            <a:pPr>
              <a:lnSpc>
                <a:spcPct val="130000"/>
              </a:lnSpc>
              <a:spcBef>
                <a:spcPts val="0"/>
              </a:spcBef>
              <a:spcAft>
                <a:spcPts val="1200"/>
              </a:spcAft>
            </a:pPr>
            <a:r>
              <a:rPr lang="en-US" altLang="en-US" sz="2800" dirty="0">
                <a:latin typeface="+mn-lt"/>
                <a:ea typeface="+mn-ea"/>
              </a:rPr>
              <a:t>Substance use disorders (SUDs) are pervasive and have a large economic, social, and public health impact. As a result, screening, diagnosis and treatment of substance use disorders is vital aspect of public health, and primary care physicians, with their close patient relationships. The AAFP has recommended and recently updated Addiction Medicine curriculum for Family Medicine residencies. Brief Negotiated Interviews (BNI) have been demonstrated to be efficient ways to broach substance use in primary care.  </a:t>
            </a:r>
          </a:p>
          <a:p>
            <a:pPr>
              <a:lnSpc>
                <a:spcPct val="130000"/>
              </a:lnSpc>
              <a:spcBef>
                <a:spcPts val="0"/>
              </a:spcBef>
              <a:spcAft>
                <a:spcPts val="1000"/>
              </a:spcAft>
            </a:pPr>
            <a:r>
              <a:rPr lang="en-US" sz="2800" b="1" dirty="0">
                <a:ea typeface="Arial" charset="0"/>
                <a:cs typeface="Arial" charset="0"/>
              </a:rPr>
              <a:t>IMPACT OF SUDs:</a:t>
            </a:r>
          </a:p>
          <a:p>
            <a:pPr marL="914400" lvl="1" indent="-457200">
              <a:lnSpc>
                <a:spcPct val="130000"/>
              </a:lnSpc>
              <a:spcBef>
                <a:spcPts val="0"/>
              </a:spcBef>
              <a:spcAft>
                <a:spcPts val="1200"/>
              </a:spcAft>
              <a:buClr>
                <a:schemeClr val="tx2"/>
              </a:buClr>
              <a:buSzPct val="125000"/>
              <a:buFont typeface="Arial" charset="0"/>
              <a:buChar char="•"/>
              <a:defRPr/>
            </a:pPr>
            <a:r>
              <a:rPr lang="en-US" sz="2800" dirty="0">
                <a:latin typeface="+mn-lt"/>
                <a:ea typeface="Arial" charset="0"/>
                <a:cs typeface="Arial" charset="0"/>
              </a:rPr>
              <a:t>&gt;85,000 deaths a year in the US are directly attributed to alcohol use</a:t>
            </a:r>
          </a:p>
          <a:p>
            <a:pPr marL="914400" lvl="1" indent="-457200">
              <a:lnSpc>
                <a:spcPct val="130000"/>
              </a:lnSpc>
              <a:spcBef>
                <a:spcPts val="0"/>
              </a:spcBef>
              <a:spcAft>
                <a:spcPts val="1200"/>
              </a:spcAft>
              <a:buClr>
                <a:schemeClr val="tx2"/>
              </a:buClr>
              <a:buSzPct val="125000"/>
              <a:buFont typeface="Arial" charset="0"/>
              <a:buChar char="•"/>
              <a:defRPr/>
            </a:pPr>
            <a:r>
              <a:rPr lang="en-US" sz="2800" dirty="0"/>
              <a:t>The total "economic burden" of prescription opioid misuse alone in the US is $78.5 billion a year</a:t>
            </a:r>
          </a:p>
          <a:p>
            <a:pPr marL="914400" lvl="1" indent="-457200">
              <a:lnSpc>
                <a:spcPct val="130000"/>
              </a:lnSpc>
              <a:spcBef>
                <a:spcPts val="0"/>
              </a:spcBef>
              <a:spcAft>
                <a:spcPts val="1200"/>
              </a:spcAft>
              <a:buClr>
                <a:schemeClr val="tx2"/>
              </a:buClr>
              <a:buSzPct val="125000"/>
              <a:buFont typeface="Arial" charset="0"/>
              <a:buChar char="•"/>
              <a:defRPr/>
            </a:pPr>
            <a:r>
              <a:rPr lang="en-US" sz="2800" dirty="0"/>
              <a:t>Methamphetamine use increased by 43% and overdose deaths due to psychostimulants other than cocaine (largely methamphetamines) increased by 180% in a five-year period ending in 2019</a:t>
            </a:r>
            <a:endParaRPr lang="en-US" sz="2800" dirty="0">
              <a:latin typeface="+mn-lt"/>
              <a:ea typeface="Arial" charset="0"/>
              <a:cs typeface="Arial" charset="0"/>
            </a:endParaRPr>
          </a:p>
        </p:txBody>
      </p:sp>
      <p:cxnSp>
        <p:nvCxnSpPr>
          <p:cNvPr id="127" name="Straight Connector 126">
            <a:extLst>
              <a:ext uri="{FF2B5EF4-FFF2-40B4-BE49-F238E27FC236}">
                <a16:creationId xmlns:a16="http://schemas.microsoft.com/office/drawing/2014/main" id="{91B45F0A-3FB7-E64D-8AD9-EC1DF4C7C84D}"/>
              </a:ext>
              <a:ext uri="{C183D7F6-B498-43B3-948B-1728B52AA6E4}">
                <adec:decorative xmlns:adec="http://schemas.microsoft.com/office/drawing/2017/decorative" val="1"/>
              </a:ext>
            </a:extLst>
          </p:cNvPr>
          <p:cNvCxnSpPr>
            <a:cxnSpLocks/>
          </p:cNvCxnSpPr>
          <p:nvPr/>
        </p:nvCxnSpPr>
        <p:spPr>
          <a:xfrm>
            <a:off x="915555" y="16247156"/>
            <a:ext cx="2268273" cy="0"/>
          </a:xfrm>
          <a:prstGeom prst="line">
            <a:avLst/>
          </a:prstGeom>
          <a:ln w="254000"/>
        </p:spPr>
        <p:style>
          <a:lnRef idx="1">
            <a:schemeClr val="accent1"/>
          </a:lnRef>
          <a:fillRef idx="0">
            <a:schemeClr val="accent1"/>
          </a:fillRef>
          <a:effectRef idx="0">
            <a:schemeClr val="accent1"/>
          </a:effectRef>
          <a:fontRef idx="minor">
            <a:schemeClr val="tx1"/>
          </a:fontRef>
        </p:style>
      </p:cxnSp>
      <p:sp>
        <p:nvSpPr>
          <p:cNvPr id="173" name="Graphic Elements">
            <a:extLst>
              <a:ext uri="{FF2B5EF4-FFF2-40B4-BE49-F238E27FC236}">
                <a16:creationId xmlns:a16="http://schemas.microsoft.com/office/drawing/2014/main" id="{264C95D4-EC7F-274B-BA48-1FD9D6284868}"/>
              </a:ext>
            </a:extLst>
          </p:cNvPr>
          <p:cNvSpPr txBox="1">
            <a:spLocks/>
          </p:cNvSpPr>
          <p:nvPr/>
        </p:nvSpPr>
        <p:spPr>
          <a:xfrm>
            <a:off x="938414" y="16597841"/>
            <a:ext cx="12356991" cy="6284124"/>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spcAft>
                <a:spcPts val="1800"/>
              </a:spcAft>
            </a:pPr>
            <a:r>
              <a:rPr lang="en-US" b="1" dirty="0"/>
              <a:t>Methods and Materials</a:t>
            </a:r>
          </a:p>
          <a:p>
            <a:pPr>
              <a:lnSpc>
                <a:spcPct val="120000"/>
              </a:lnSpc>
              <a:spcBef>
                <a:spcPts val="0"/>
              </a:spcBef>
            </a:pPr>
            <a:r>
              <a:rPr lang="en-US" sz="2800" dirty="0">
                <a:latin typeface="+mn-lt"/>
                <a:ea typeface="Arial" charset="0"/>
                <a:cs typeface="Arial" charset="0"/>
              </a:rPr>
              <a:t>We set out to assess UIHC Family Medicine resident interest in addiction medicine, evaluate their current comfort level in the diagnosis and treatment of common SUDs (alcohol, opioid, and amphetamine), and the frequency of diagnosis and treatment of patients over the last 3 months. We identified these with the use of a preliminary survey of residents. </a:t>
            </a:r>
          </a:p>
          <a:p>
            <a:pPr>
              <a:lnSpc>
                <a:spcPct val="120000"/>
              </a:lnSpc>
              <a:spcBef>
                <a:spcPts val="0"/>
              </a:spcBef>
            </a:pPr>
            <a:endParaRPr lang="en-US" sz="2800" dirty="0">
              <a:latin typeface="+mn-lt"/>
              <a:ea typeface="Arial" charset="0"/>
              <a:cs typeface="Arial" charset="0"/>
            </a:endParaRPr>
          </a:p>
          <a:p>
            <a:pPr>
              <a:lnSpc>
                <a:spcPct val="120000"/>
              </a:lnSpc>
              <a:spcBef>
                <a:spcPts val="0"/>
              </a:spcBef>
            </a:pPr>
            <a:r>
              <a:rPr lang="en-US" sz="2800" dirty="0">
                <a:latin typeface="+mn-lt"/>
                <a:ea typeface="Arial" charset="0"/>
                <a:cs typeface="Arial" charset="0"/>
              </a:rPr>
              <a:t>Our intervention included a workshop with PGY2s during the Chronic Diseases month, during which we reviewed common screening methods for SUDs, presented the DSM-V diagnostic criteria, and practiced use of BNI in the primary care setting. We then assessed impact of the workshop by comparing pre and post surveys for the PGY2s and utilized other classes as non-matched controls. </a:t>
            </a:r>
          </a:p>
        </p:txBody>
      </p:sp>
      <p:sp>
        <p:nvSpPr>
          <p:cNvPr id="118" name="Content Placeholder 9">
            <a:extLst>
              <a:ext uri="{FF2B5EF4-FFF2-40B4-BE49-F238E27FC236}">
                <a16:creationId xmlns:a16="http://schemas.microsoft.com/office/drawing/2014/main" id="{09F2AED5-6F98-BE49-BB47-854F1E2A5064}"/>
              </a:ext>
            </a:extLst>
          </p:cNvPr>
          <p:cNvSpPr txBox="1">
            <a:spLocks/>
          </p:cNvSpPr>
          <p:nvPr/>
        </p:nvSpPr>
        <p:spPr>
          <a:xfrm>
            <a:off x="14304025" y="6111396"/>
            <a:ext cx="15415858" cy="3772290"/>
          </a:xfrm>
          <a:prstGeom prst="rect">
            <a:avLst/>
          </a:prstGeom>
        </p:spPr>
        <p:txBody>
          <a:bodyPr/>
          <a:lstStyle>
            <a:lvl1pPr marL="0" indent="-457200" algn="l" defTabSz="3291840" rtl="0" eaLnBrk="1" latinLnBrk="0" hangingPunct="1">
              <a:lnSpc>
                <a:spcPts val="4600"/>
              </a:lnSpc>
              <a:spcBef>
                <a:spcPts val="0"/>
              </a:spcBef>
              <a:buFontTx/>
              <a:buNone/>
              <a:defRPr sz="2800" kern="1200" baseline="0">
                <a:solidFill>
                  <a:schemeClr val="tx1"/>
                </a:solidFill>
                <a:latin typeface="Arial" charset="0"/>
                <a:ea typeface="Roboto" panose="02000000000000000000" pitchFamily="2" charset="0"/>
                <a:cs typeface="Arial" panose="020B0604020202020204" pitchFamily="34" charset="0"/>
              </a:defRPr>
            </a:lvl1pPr>
            <a:lvl2pPr marL="914400" indent="-457200" algn="l" defTabSz="3291840" rtl="0" eaLnBrk="1" latinLnBrk="0" hangingPunct="1">
              <a:lnSpc>
                <a:spcPts val="4600"/>
              </a:lnSpc>
              <a:spcBef>
                <a:spcPts val="0"/>
              </a:spcBef>
              <a:buClr>
                <a:schemeClr val="tx2"/>
              </a:buClr>
              <a:buSzPct val="100000"/>
              <a:buFont typeface="Roboto" panose="02000000000000000000" pitchFamily="2" charset="0"/>
              <a:buChar char="–"/>
              <a:defRPr sz="2800" kern="1200" baseline="0">
                <a:solidFill>
                  <a:schemeClr val="tx1"/>
                </a:solidFill>
                <a:latin typeface=""/>
                <a:ea typeface="Roboto" panose="02000000000000000000" pitchFamily="2" charset="0"/>
                <a:cs typeface="Arial" panose="020B0604020202020204" pitchFamily="34" charset="0"/>
              </a:defRPr>
            </a:lvl2pPr>
            <a:lvl3pPr marL="1371600" indent="-274320" algn="l" defTabSz="3291840" rtl="0" eaLnBrk="1" latinLnBrk="0" hangingPunct="1">
              <a:lnSpc>
                <a:spcPts val="4600"/>
              </a:lnSpc>
              <a:spcBef>
                <a:spcPts val="0"/>
              </a:spcBef>
              <a:buClr>
                <a:schemeClr val="tx1"/>
              </a:buClr>
              <a:buSzPct val="120000"/>
              <a:buFont typeface="System Font Regular"/>
              <a:buChar char="-"/>
              <a:defRPr sz="2800" kern="1200" baseline="0">
                <a:solidFill>
                  <a:schemeClr val="tx1"/>
                </a:solidFill>
                <a:latin typeface=""/>
                <a:ea typeface="Roboto" panose="02000000000000000000" pitchFamily="2" charset="0"/>
                <a:cs typeface="Arial" panose="020B0604020202020204" pitchFamily="34" charset="0"/>
              </a:defRPr>
            </a:lvl3pPr>
            <a:lvl4pPr marL="1645920" indent="-274320" algn="l" defTabSz="3291840" rtl="0" eaLnBrk="1" latinLnBrk="0" hangingPunct="1">
              <a:lnSpc>
                <a:spcPts val="4600"/>
              </a:lnSpc>
              <a:spcBef>
                <a:spcPts val="0"/>
              </a:spcBef>
              <a:buClr>
                <a:schemeClr val="tx1"/>
              </a:buClr>
              <a:buSzPct val="120000"/>
              <a:buFont typeface="System Font Regular"/>
              <a:buChar char="-"/>
              <a:defRPr sz="2800" kern="1200" baseline="0">
                <a:solidFill>
                  <a:schemeClr val="tx1"/>
                </a:solidFill>
                <a:latin typeface=""/>
                <a:ea typeface="Roboto" panose="02000000000000000000" pitchFamily="2" charset="0"/>
                <a:cs typeface="Arial" panose="020B0604020202020204" pitchFamily="34" charset="0"/>
              </a:defRPr>
            </a:lvl4pPr>
            <a:lvl5pPr marL="1920240" indent="-274320" algn="l" defTabSz="3291840" rtl="0" eaLnBrk="1" latinLnBrk="0" hangingPunct="1">
              <a:lnSpc>
                <a:spcPts val="4600"/>
              </a:lnSpc>
              <a:spcBef>
                <a:spcPts val="0"/>
              </a:spcBef>
              <a:buClr>
                <a:schemeClr val="tx1"/>
              </a:buClr>
              <a:buSzPct val="120000"/>
              <a:buFont typeface="System Font Regular"/>
              <a:buChar char="-"/>
              <a:tabLst/>
              <a:defRPr sz="2800" kern="1200" baseline="0">
                <a:solidFill>
                  <a:schemeClr val="tx1"/>
                </a:solidFill>
                <a:latin typeface=""/>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lnSpc>
                <a:spcPct val="100000"/>
              </a:lnSpc>
              <a:spcAft>
                <a:spcPts val="1800"/>
              </a:spcAft>
            </a:pPr>
            <a:r>
              <a:rPr lang="en-US" sz="5400" b="1" dirty="0">
                <a:latin typeface="+mj-lt"/>
              </a:rPr>
              <a:t>Results</a:t>
            </a:r>
          </a:p>
          <a:p>
            <a:pPr>
              <a:lnSpc>
                <a:spcPct val="100000"/>
              </a:lnSpc>
              <a:spcAft>
                <a:spcPts val="1200"/>
              </a:spcAft>
              <a:buFont typeface="Arial" panose="020B0604020202020204" pitchFamily="34" charset="0"/>
              <a:buChar char="•"/>
              <a:defRPr/>
            </a:pPr>
            <a:r>
              <a:rPr lang="en-US" dirty="0">
                <a:latin typeface="+mn-lt"/>
              </a:rPr>
              <a:t>Of 26 FM/FMP residents, 19 completed the pre survey and 12 completed the post survey</a:t>
            </a:r>
          </a:p>
          <a:p>
            <a:pPr>
              <a:lnSpc>
                <a:spcPct val="100000"/>
              </a:lnSpc>
              <a:spcAft>
                <a:spcPts val="1200"/>
              </a:spcAft>
              <a:buFont typeface="Arial" panose="020B0604020202020204" pitchFamily="34" charset="0"/>
              <a:buChar char="•"/>
              <a:defRPr/>
            </a:pPr>
            <a:r>
              <a:rPr lang="en-US" dirty="0">
                <a:latin typeface="+mn-lt"/>
              </a:rPr>
              <a:t>95% stated that they wanted to learn more about SUD diagnosis &amp; treatment</a:t>
            </a:r>
          </a:p>
          <a:p>
            <a:pPr>
              <a:lnSpc>
                <a:spcPct val="120000"/>
              </a:lnSpc>
            </a:pPr>
            <a:endParaRPr lang="en-US" b="1" dirty="0"/>
          </a:p>
        </p:txBody>
      </p:sp>
      <p:pic>
        <p:nvPicPr>
          <p:cNvPr id="122" name="B" descr="B">
            <a:extLst>
              <a:ext uri="{FF2B5EF4-FFF2-40B4-BE49-F238E27FC236}">
                <a16:creationId xmlns:a16="http://schemas.microsoft.com/office/drawing/2014/main" id="{AA56D87C-432A-F045-99DD-D9B12E6B451E}"/>
              </a:ext>
            </a:extLst>
          </p:cNvPr>
          <p:cNvPicPr>
            <a:picLocks noChangeAspect="1"/>
          </p:cNvPicPr>
          <p:nvPr/>
        </p:nvPicPr>
        <p:blipFill>
          <a:blip r:embed="rId3"/>
          <a:srcRect/>
          <a:stretch/>
        </p:blipFill>
        <p:spPr>
          <a:xfrm>
            <a:off x="14257802" y="15921279"/>
            <a:ext cx="707508" cy="707508"/>
          </a:xfrm>
          <a:prstGeom prst="rect">
            <a:avLst/>
          </a:prstGeom>
        </p:spPr>
      </p:pic>
      <p:sp>
        <p:nvSpPr>
          <p:cNvPr id="75" name="Text Placeholder 14">
            <a:extLst>
              <a:ext uri="{FF2B5EF4-FFF2-40B4-BE49-F238E27FC236}">
                <a16:creationId xmlns:a16="http://schemas.microsoft.com/office/drawing/2014/main" id="{F49A4787-9719-414C-BC45-15D43839F319}"/>
              </a:ext>
            </a:extLst>
          </p:cNvPr>
          <p:cNvSpPr txBox="1">
            <a:spLocks/>
          </p:cNvSpPr>
          <p:nvPr/>
        </p:nvSpPr>
        <p:spPr>
          <a:xfrm>
            <a:off x="14418945" y="25616626"/>
            <a:ext cx="16790613" cy="5961634"/>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spcAft>
                <a:spcPts val="1800"/>
              </a:spcAft>
            </a:pPr>
            <a:r>
              <a:rPr lang="en-US" b="1" dirty="0"/>
              <a:t>Post-Workshop</a:t>
            </a:r>
          </a:p>
          <a:p>
            <a:pPr>
              <a:lnSpc>
                <a:spcPct val="130000"/>
              </a:lnSpc>
              <a:spcBef>
                <a:spcPts val="0"/>
              </a:spcBef>
              <a:spcAft>
                <a:spcPts val="1200"/>
              </a:spcAft>
            </a:pPr>
            <a:r>
              <a:rPr lang="en-US" sz="2800" dirty="0">
                <a:latin typeface="+mn-lt"/>
              </a:rPr>
              <a:t>The post-workshop survey did demonstrate increase in resident comfort levels for diagnosis (90% down to 83%) &amp; treatment (60% up to 83%) of AUD, diagnosis </a:t>
            </a:r>
            <a:r>
              <a:rPr lang="en-US" sz="2800" dirty="0"/>
              <a:t>(40% up to 67%)</a:t>
            </a:r>
            <a:r>
              <a:rPr lang="en-US" sz="2800" dirty="0">
                <a:latin typeface="+mn-lt"/>
              </a:rPr>
              <a:t> &amp; treatment </a:t>
            </a:r>
            <a:r>
              <a:rPr lang="en-US" sz="2800" dirty="0"/>
              <a:t>(0% up to 50%)</a:t>
            </a:r>
            <a:r>
              <a:rPr lang="en-US" sz="2800" dirty="0">
                <a:latin typeface="+mn-lt"/>
              </a:rPr>
              <a:t> of OUD, and diagnosis </a:t>
            </a:r>
            <a:r>
              <a:rPr lang="en-US" sz="2800" dirty="0"/>
              <a:t>(40% up to 50%) </a:t>
            </a:r>
            <a:r>
              <a:rPr lang="en-US" sz="2800" dirty="0">
                <a:latin typeface="+mn-lt"/>
              </a:rPr>
              <a:t>&amp; treatment </a:t>
            </a:r>
            <a:r>
              <a:rPr lang="en-US" sz="2800" dirty="0"/>
              <a:t>(10% up to 50%)</a:t>
            </a:r>
            <a:r>
              <a:rPr lang="en-US" sz="2800" dirty="0">
                <a:latin typeface="+mn-lt"/>
              </a:rPr>
              <a:t> of amphetamine use disorder for the PGY2 class as compared to the pre-workshop survey. Self-reported comfort levels remained relatively stable for these for the other residency classes that did not participate in the workshop. </a:t>
            </a:r>
          </a:p>
          <a:p>
            <a:pPr>
              <a:lnSpc>
                <a:spcPct val="130000"/>
              </a:lnSpc>
              <a:spcBef>
                <a:spcPts val="0"/>
              </a:spcBef>
              <a:spcAft>
                <a:spcPts val="1200"/>
              </a:spcAft>
            </a:pPr>
            <a:r>
              <a:rPr lang="en-US" sz="2800" dirty="0">
                <a:latin typeface="+mn-lt"/>
              </a:rPr>
              <a:t>There was also an increase in the PGY2 reported number of patients diagnosed in clinic with SUDs in the last 3 months, but little change was noted in number treated. </a:t>
            </a:r>
          </a:p>
        </p:txBody>
      </p:sp>
      <p:sp>
        <p:nvSpPr>
          <p:cNvPr id="180" name="Text Placeholder 14">
            <a:extLst>
              <a:ext uri="{FF2B5EF4-FFF2-40B4-BE49-F238E27FC236}">
                <a16:creationId xmlns:a16="http://schemas.microsoft.com/office/drawing/2014/main" id="{10387719-89D9-594C-B5D8-C267A31CEC83}"/>
              </a:ext>
            </a:extLst>
          </p:cNvPr>
          <p:cNvSpPr txBox="1">
            <a:spLocks/>
          </p:cNvSpPr>
          <p:nvPr/>
        </p:nvSpPr>
        <p:spPr>
          <a:xfrm>
            <a:off x="31782583" y="6111396"/>
            <a:ext cx="11258376" cy="14649633"/>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spcAft>
                <a:spcPts val="1800"/>
              </a:spcAft>
            </a:pPr>
            <a:r>
              <a:rPr lang="en-US" b="1" dirty="0"/>
              <a:t>Next Steps</a:t>
            </a:r>
          </a:p>
          <a:p>
            <a:pPr>
              <a:lnSpc>
                <a:spcPct val="130000"/>
              </a:lnSpc>
              <a:spcBef>
                <a:spcPts val="0"/>
              </a:spcBef>
              <a:spcAft>
                <a:spcPts val="1200"/>
              </a:spcAft>
              <a:defRPr/>
            </a:pPr>
            <a:r>
              <a:rPr lang="en-US" sz="2800" dirty="0">
                <a:latin typeface="+mn-lt"/>
                <a:ea typeface="Arial" charset="0"/>
                <a:cs typeface="Arial" charset="0"/>
              </a:rPr>
              <a:t>This project was helpful for developing a curriculum/workshop that can easily be incorporated into Chronic Diseases block or an Academic half-day. The data overall was insufficient to demonstrate truly significant changes in practice and further longitudinal assessment will be needed to assess long-term practice change, however, preliminarily the results suggest overall increase in comfort level with the diagnosis and treatment of SUDs with better access to training materials and workshops. </a:t>
            </a:r>
          </a:p>
          <a:p>
            <a:pPr>
              <a:lnSpc>
                <a:spcPct val="130000"/>
              </a:lnSpc>
              <a:spcBef>
                <a:spcPts val="0"/>
              </a:spcBef>
              <a:spcAft>
                <a:spcPts val="1200"/>
              </a:spcAft>
              <a:defRPr/>
            </a:pPr>
            <a:r>
              <a:rPr lang="en-US" sz="2800" dirty="0">
                <a:latin typeface="+mn-lt"/>
                <a:ea typeface="Arial" charset="0"/>
                <a:cs typeface="Arial" charset="0"/>
              </a:rPr>
              <a:t>A few additional thoughts given the post survey results:</a:t>
            </a:r>
          </a:p>
          <a:p>
            <a:pPr marL="457200" indent="-457200">
              <a:lnSpc>
                <a:spcPct val="130000"/>
              </a:lnSpc>
              <a:spcBef>
                <a:spcPts val="0"/>
              </a:spcBef>
              <a:spcAft>
                <a:spcPts val="1200"/>
              </a:spcAft>
              <a:buFont typeface="Arial" panose="020B0604020202020204" pitchFamily="34" charset="0"/>
              <a:buChar char="•"/>
              <a:defRPr/>
            </a:pPr>
            <a:r>
              <a:rPr lang="en-US" sz="2800" b="1" dirty="0">
                <a:latin typeface="+mn-lt"/>
                <a:ea typeface="Arial" charset="0"/>
                <a:cs typeface="Arial" charset="0"/>
              </a:rPr>
              <a:t>&gt;90% expressed interest in Suboxone waiver training</a:t>
            </a:r>
            <a:r>
              <a:rPr lang="en-US" sz="2800" dirty="0">
                <a:latin typeface="+mn-lt"/>
                <a:ea typeface="Arial" charset="0"/>
                <a:cs typeface="Arial" charset="0"/>
              </a:rPr>
              <a:t> and for it to be incorporated into the behavioral health curriculum</a:t>
            </a:r>
          </a:p>
          <a:p>
            <a:pPr marL="457200" indent="-457200">
              <a:lnSpc>
                <a:spcPct val="130000"/>
              </a:lnSpc>
              <a:spcBef>
                <a:spcPts val="0"/>
              </a:spcBef>
              <a:spcAft>
                <a:spcPts val="1200"/>
              </a:spcAft>
              <a:buFont typeface="Arial" panose="020B0604020202020204" pitchFamily="34" charset="0"/>
              <a:buChar char="•"/>
              <a:defRPr/>
            </a:pPr>
            <a:r>
              <a:rPr lang="en-US" sz="2800" b="1" dirty="0">
                <a:latin typeface="+mn-lt"/>
                <a:ea typeface="Arial" charset="0"/>
                <a:cs typeface="Arial" charset="0"/>
              </a:rPr>
              <a:t>&gt;50% expressed interest in an Addiction Medicine track </a:t>
            </a:r>
            <a:endParaRPr lang="en-US" sz="2800" dirty="0">
              <a:latin typeface="+mn-lt"/>
              <a:ea typeface="Arial" charset="0"/>
              <a:cs typeface="Arial" charset="0"/>
            </a:endParaRPr>
          </a:p>
          <a:p>
            <a:pPr marL="457200" indent="-457200">
              <a:lnSpc>
                <a:spcPct val="130000"/>
              </a:lnSpc>
              <a:spcBef>
                <a:spcPts val="0"/>
              </a:spcBef>
              <a:spcAft>
                <a:spcPts val="1200"/>
              </a:spcAft>
              <a:buFont typeface="Arial" panose="020B0604020202020204" pitchFamily="34" charset="0"/>
              <a:buChar char="•"/>
              <a:defRPr/>
            </a:pPr>
            <a:r>
              <a:rPr lang="en-US" sz="2800" b="1" dirty="0">
                <a:latin typeface="+mn-lt"/>
                <a:ea typeface="Arial" charset="0"/>
                <a:cs typeface="Arial" charset="0"/>
              </a:rPr>
              <a:t>100% expressed interest in a quick sheet/handout outlining SUD diagnostic criteria, treatments, and BNI </a:t>
            </a:r>
            <a:r>
              <a:rPr lang="en-US" sz="2800" dirty="0">
                <a:latin typeface="+mn-lt"/>
                <a:ea typeface="Arial" charset="0"/>
                <a:cs typeface="Arial" charset="0"/>
              </a:rPr>
              <a:t>for reference (we are creating and distributing this based off of the workshop)</a:t>
            </a:r>
          </a:p>
          <a:p>
            <a:pPr marL="457200" indent="-457200">
              <a:lnSpc>
                <a:spcPct val="130000"/>
              </a:lnSpc>
              <a:spcBef>
                <a:spcPts val="0"/>
              </a:spcBef>
              <a:spcAft>
                <a:spcPts val="1200"/>
              </a:spcAft>
              <a:buFont typeface="Arial" panose="020B0604020202020204" pitchFamily="34" charset="0"/>
              <a:buChar char="•"/>
              <a:defRPr/>
            </a:pPr>
            <a:r>
              <a:rPr lang="en-US" sz="2800" b="1" dirty="0">
                <a:latin typeface="+mn-lt"/>
                <a:ea typeface="Arial" charset="0"/>
                <a:cs typeface="Arial" charset="0"/>
              </a:rPr>
              <a:t>&gt;90% expressed interest in a longitudinal addiction medicine didactic series</a:t>
            </a:r>
            <a:r>
              <a:rPr lang="en-US" sz="2800" dirty="0">
                <a:latin typeface="+mn-lt"/>
                <a:ea typeface="Arial" charset="0"/>
                <a:cs typeface="Arial" charset="0"/>
              </a:rPr>
              <a:t> (~1 lecture per month) relating to the theme of didactic topics that month</a:t>
            </a:r>
          </a:p>
          <a:p>
            <a:pPr marL="457200" indent="-457200">
              <a:lnSpc>
                <a:spcPct val="130000"/>
              </a:lnSpc>
              <a:spcBef>
                <a:spcPts val="0"/>
              </a:spcBef>
              <a:spcAft>
                <a:spcPts val="1200"/>
              </a:spcAft>
              <a:buFont typeface="Arial" panose="020B0604020202020204" pitchFamily="34" charset="0"/>
              <a:buChar char="•"/>
              <a:defRPr/>
            </a:pPr>
            <a:r>
              <a:rPr lang="en-US" sz="2800" dirty="0">
                <a:latin typeface="+mn-lt"/>
                <a:ea typeface="Arial" charset="0"/>
                <a:cs typeface="Arial" charset="0"/>
              </a:rPr>
              <a:t>Lack of change in number treated is concerning, and points to greater </a:t>
            </a:r>
            <a:r>
              <a:rPr lang="en-US" sz="2800" b="1" dirty="0">
                <a:latin typeface="+mn-lt"/>
                <a:ea typeface="Arial" charset="0"/>
                <a:cs typeface="Arial" charset="0"/>
              </a:rPr>
              <a:t>importance of identifying ways to encourage SUD treatment implementation in FM clinic</a:t>
            </a:r>
            <a:r>
              <a:rPr lang="en-US" sz="2800" dirty="0">
                <a:latin typeface="+mn-lt"/>
                <a:ea typeface="Arial" charset="0"/>
                <a:cs typeface="Arial" charset="0"/>
              </a:rPr>
              <a:t>. </a:t>
            </a:r>
          </a:p>
        </p:txBody>
      </p:sp>
      <p:cxnSp>
        <p:nvCxnSpPr>
          <p:cNvPr id="126" name="Straight Connector 125">
            <a:extLst>
              <a:ext uri="{FF2B5EF4-FFF2-40B4-BE49-F238E27FC236}">
                <a16:creationId xmlns:a16="http://schemas.microsoft.com/office/drawing/2014/main" id="{E2E05EAF-30A4-8A46-A8CF-724C487A36A6}"/>
              </a:ext>
              <a:ext uri="{C183D7F6-B498-43B3-948B-1728B52AA6E4}">
                <adec:decorative xmlns:adec="http://schemas.microsoft.com/office/drawing/2017/decorative" val="1"/>
              </a:ext>
            </a:extLst>
          </p:cNvPr>
          <p:cNvCxnSpPr>
            <a:cxnSpLocks/>
          </p:cNvCxnSpPr>
          <p:nvPr/>
        </p:nvCxnSpPr>
        <p:spPr>
          <a:xfrm>
            <a:off x="31782583" y="20058704"/>
            <a:ext cx="2268273" cy="0"/>
          </a:xfrm>
          <a:prstGeom prst="line">
            <a:avLst/>
          </a:prstGeom>
          <a:ln w="254000"/>
        </p:spPr>
        <p:style>
          <a:lnRef idx="1">
            <a:schemeClr val="accent1"/>
          </a:lnRef>
          <a:fillRef idx="0">
            <a:schemeClr val="accent1"/>
          </a:fillRef>
          <a:effectRef idx="0">
            <a:schemeClr val="accent1"/>
          </a:effectRef>
          <a:fontRef idx="minor">
            <a:schemeClr val="tx1"/>
          </a:fontRef>
        </p:style>
      </p:cxnSp>
      <p:sp>
        <p:nvSpPr>
          <p:cNvPr id="181" name="Acknowledgments">
            <a:extLst>
              <a:ext uri="{FF2B5EF4-FFF2-40B4-BE49-F238E27FC236}">
                <a16:creationId xmlns:a16="http://schemas.microsoft.com/office/drawing/2014/main" id="{3CC28FEA-FD1D-744B-A9E2-B8480D75F0CF}"/>
              </a:ext>
            </a:extLst>
          </p:cNvPr>
          <p:cNvSpPr txBox="1">
            <a:spLocks/>
          </p:cNvSpPr>
          <p:nvPr/>
        </p:nvSpPr>
        <p:spPr>
          <a:xfrm>
            <a:off x="31782583" y="20257953"/>
            <a:ext cx="11054738" cy="4806252"/>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spcAft>
                <a:spcPts val="1800"/>
              </a:spcAft>
            </a:pPr>
            <a:r>
              <a:rPr lang="en-US" b="1" dirty="0"/>
              <a:t>Acknowledgments </a:t>
            </a:r>
          </a:p>
          <a:p>
            <a:pPr>
              <a:lnSpc>
                <a:spcPct val="130000"/>
              </a:lnSpc>
              <a:spcBef>
                <a:spcPts val="0"/>
              </a:spcBef>
              <a:spcAft>
                <a:spcPts val="1200"/>
              </a:spcAft>
              <a:buClr>
                <a:schemeClr val="tx2"/>
              </a:buClr>
              <a:defRPr/>
            </a:pPr>
            <a:r>
              <a:rPr lang="en-US" sz="2800" dirty="0">
                <a:ea typeface="Arial" charset="0"/>
                <a:cs typeface="Arial" charset="0"/>
              </a:rPr>
              <a:t>A special thank you goes to </a:t>
            </a:r>
            <a:r>
              <a:rPr lang="en-US" sz="2800" b="1" dirty="0">
                <a:ea typeface="Arial" charset="0"/>
                <a:cs typeface="Arial" charset="0"/>
              </a:rPr>
              <a:t>Monika Jindal, MD </a:t>
            </a:r>
            <a:r>
              <a:rPr lang="en-US" sz="2800" dirty="0">
                <a:ea typeface="Arial" charset="0"/>
                <a:cs typeface="Arial" charset="0"/>
              </a:rPr>
              <a:t>for assisting and guiding us in the development and implementation of the project, as well as </a:t>
            </a:r>
            <a:r>
              <a:rPr lang="en-US" sz="2800" b="1" dirty="0">
                <a:ea typeface="Arial" charset="0"/>
                <a:cs typeface="Arial" charset="0"/>
              </a:rPr>
              <a:t>Alison Lynch, MD, MS </a:t>
            </a:r>
            <a:r>
              <a:rPr lang="en-US" sz="2800" dirty="0">
                <a:ea typeface="Arial" charset="0"/>
                <a:cs typeface="Arial" charset="0"/>
              </a:rPr>
              <a:t>for advising regarding areas of evaluation and developing ideas for assessment.</a:t>
            </a:r>
          </a:p>
          <a:p>
            <a:pPr>
              <a:lnSpc>
                <a:spcPct val="130000"/>
              </a:lnSpc>
              <a:spcBef>
                <a:spcPts val="0"/>
              </a:spcBef>
              <a:spcAft>
                <a:spcPts val="1200"/>
              </a:spcAft>
              <a:buClr>
                <a:schemeClr val="tx2"/>
              </a:buClr>
              <a:defRPr/>
            </a:pPr>
            <a:r>
              <a:rPr lang="en-US" altLang="en-US" sz="2800" dirty="0">
                <a:ea typeface="Arial" charset="0"/>
                <a:cs typeface="Arial" charset="0"/>
              </a:rPr>
              <a:t>So much thanks also goes to the </a:t>
            </a:r>
            <a:r>
              <a:rPr lang="en-US" altLang="en-US" sz="2800" b="1" dirty="0">
                <a:ea typeface="Arial" charset="0"/>
                <a:cs typeface="Arial" charset="0"/>
              </a:rPr>
              <a:t>FM/FMP residents </a:t>
            </a:r>
            <a:r>
              <a:rPr lang="en-US" altLang="en-US" sz="2800" dirty="0">
                <a:ea typeface="Arial" charset="0"/>
                <a:cs typeface="Arial" charset="0"/>
              </a:rPr>
              <a:t>who participated in the workshop and completed the surveys for making this possible.</a:t>
            </a:r>
            <a:endParaRPr lang="en-US" altLang="en-US" sz="2800" dirty="0">
              <a:ea typeface="Arial" charset="0"/>
            </a:endParaRPr>
          </a:p>
          <a:p>
            <a:pPr>
              <a:lnSpc>
                <a:spcPct val="130000"/>
              </a:lnSpc>
              <a:spcBef>
                <a:spcPts val="0"/>
              </a:spcBef>
              <a:spcAft>
                <a:spcPts val="1200"/>
              </a:spcAft>
              <a:buClr>
                <a:schemeClr val="tx2"/>
              </a:buClr>
              <a:defRPr/>
            </a:pPr>
            <a:endParaRPr lang="en-US" sz="2800" dirty="0">
              <a:ea typeface="Arial" charset="0"/>
              <a:cs typeface="Arial" charset="0"/>
            </a:endParaRPr>
          </a:p>
        </p:txBody>
      </p:sp>
      <p:cxnSp>
        <p:nvCxnSpPr>
          <p:cNvPr id="67" name="Straight Connector 66">
            <a:extLst>
              <a:ext uri="{FF2B5EF4-FFF2-40B4-BE49-F238E27FC236}">
                <a16:creationId xmlns:a16="http://schemas.microsoft.com/office/drawing/2014/main" id="{4FDE7F48-986B-1046-8667-6DF78CC6B7AE}"/>
              </a:ext>
              <a:ext uri="{C183D7F6-B498-43B3-948B-1728B52AA6E4}">
                <adec:decorative xmlns:adec="http://schemas.microsoft.com/office/drawing/2017/decorative" val="1"/>
              </a:ext>
            </a:extLst>
          </p:cNvPr>
          <p:cNvCxnSpPr>
            <a:cxnSpLocks/>
          </p:cNvCxnSpPr>
          <p:nvPr/>
        </p:nvCxnSpPr>
        <p:spPr>
          <a:xfrm>
            <a:off x="31782583" y="25763944"/>
            <a:ext cx="2268273" cy="0"/>
          </a:xfrm>
          <a:prstGeom prst="line">
            <a:avLst/>
          </a:prstGeom>
          <a:ln w="254000"/>
        </p:spPr>
        <p:style>
          <a:lnRef idx="1">
            <a:schemeClr val="accent1"/>
          </a:lnRef>
          <a:fillRef idx="0">
            <a:schemeClr val="accent1"/>
          </a:fillRef>
          <a:effectRef idx="0">
            <a:schemeClr val="accent1"/>
          </a:effectRef>
          <a:fontRef idx="minor">
            <a:schemeClr val="tx1"/>
          </a:fontRef>
        </p:style>
      </p:cxnSp>
      <p:sp>
        <p:nvSpPr>
          <p:cNvPr id="68" name="References">
            <a:extLst>
              <a:ext uri="{FF2B5EF4-FFF2-40B4-BE49-F238E27FC236}">
                <a16:creationId xmlns:a16="http://schemas.microsoft.com/office/drawing/2014/main" id="{9394BCED-FB23-0444-A4D0-6FBF2B4652DA}"/>
              </a:ext>
            </a:extLst>
          </p:cNvPr>
          <p:cNvSpPr txBox="1">
            <a:spLocks/>
          </p:cNvSpPr>
          <p:nvPr/>
        </p:nvSpPr>
        <p:spPr>
          <a:xfrm>
            <a:off x="31782583" y="25907456"/>
            <a:ext cx="11054738" cy="3643541"/>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spcAft>
                <a:spcPts val="1800"/>
              </a:spcAft>
            </a:pPr>
            <a:r>
              <a:rPr lang="en-US" b="1" dirty="0"/>
              <a:t>References</a:t>
            </a:r>
          </a:p>
          <a:p>
            <a:pPr marL="514350" indent="-514350">
              <a:lnSpc>
                <a:spcPct val="130000"/>
              </a:lnSpc>
              <a:spcBef>
                <a:spcPts val="0"/>
              </a:spcBef>
              <a:buClr>
                <a:schemeClr val="tx2"/>
              </a:buClr>
              <a:buFont typeface="+mj-lt"/>
              <a:buAutoNum type="arabicPeriod"/>
              <a:defRPr/>
            </a:pPr>
            <a:r>
              <a:rPr lang="en-US" sz="2800" dirty="0">
                <a:latin typeface="+mn-lt"/>
                <a:ea typeface="Arial" charset="0"/>
                <a:cs typeface="Arial" charset="0"/>
              </a:rPr>
              <a:t>AAFP </a:t>
            </a:r>
            <a:r>
              <a:rPr lang="en-US" sz="2800" dirty="0"/>
              <a:t>Recommended Curriculum Guidelines for Family Medicine Residents - Substance Use Disorders</a:t>
            </a:r>
            <a:endParaRPr lang="en-US" sz="2800" dirty="0">
              <a:latin typeface="+mn-lt"/>
              <a:ea typeface="Arial" charset="0"/>
              <a:cs typeface="Arial" charset="0"/>
            </a:endParaRPr>
          </a:p>
          <a:p>
            <a:pPr marL="514350" indent="-514350">
              <a:lnSpc>
                <a:spcPct val="130000"/>
              </a:lnSpc>
              <a:spcBef>
                <a:spcPts val="0"/>
              </a:spcBef>
              <a:buClr>
                <a:schemeClr val="tx2"/>
              </a:buClr>
              <a:buFont typeface="+mj-lt"/>
              <a:buAutoNum type="arabicPeriod"/>
              <a:defRPr/>
            </a:pPr>
            <a:r>
              <a:rPr lang="en-US" sz="2800" dirty="0">
                <a:latin typeface="+mn-lt"/>
                <a:ea typeface="Arial" charset="0"/>
                <a:cs typeface="Arial" charset="0"/>
              </a:rPr>
              <a:t>Boston University Clinical Addiction Research and Education (CARE) Immersion Training 2021- Brief Negotiated Interview.</a:t>
            </a:r>
          </a:p>
          <a:p>
            <a:pPr marL="514350" indent="-514350">
              <a:lnSpc>
                <a:spcPct val="130000"/>
              </a:lnSpc>
              <a:spcBef>
                <a:spcPts val="0"/>
              </a:spcBef>
              <a:buClr>
                <a:schemeClr val="tx2"/>
              </a:buClr>
              <a:buFont typeface="+mj-lt"/>
              <a:buAutoNum type="arabicPeriod"/>
              <a:defRPr/>
            </a:pPr>
            <a:r>
              <a:rPr lang="en-US" sz="2800" dirty="0">
                <a:latin typeface="+mn-lt"/>
                <a:ea typeface="Arial" charset="0"/>
                <a:cs typeface="Arial" charset="0"/>
              </a:rPr>
              <a:t>UpToDate - Clinical assessment of substance use disorders article accessed Oct 2021</a:t>
            </a:r>
          </a:p>
        </p:txBody>
      </p:sp>
      <p:pic>
        <p:nvPicPr>
          <p:cNvPr id="2" name="Picture 1">
            <a:extLst>
              <a:ext uri="{FF2B5EF4-FFF2-40B4-BE49-F238E27FC236}">
                <a16:creationId xmlns:a16="http://schemas.microsoft.com/office/drawing/2014/main" id="{29CC7EA3-D674-438F-A5C3-A38A12E9CCC7}"/>
              </a:ext>
            </a:extLst>
          </p:cNvPr>
          <p:cNvPicPr>
            <a:picLocks noChangeAspect="1"/>
          </p:cNvPicPr>
          <p:nvPr/>
        </p:nvPicPr>
        <p:blipFill>
          <a:blip r:embed="rId4"/>
          <a:stretch>
            <a:fillRect/>
          </a:stretch>
        </p:blipFill>
        <p:spPr>
          <a:xfrm>
            <a:off x="10031904" y="27097073"/>
            <a:ext cx="3740941" cy="4040217"/>
          </a:xfrm>
          <a:prstGeom prst="rect">
            <a:avLst/>
          </a:prstGeom>
        </p:spPr>
      </p:pic>
      <p:pic>
        <p:nvPicPr>
          <p:cNvPr id="3" name="Picture 2">
            <a:extLst>
              <a:ext uri="{FF2B5EF4-FFF2-40B4-BE49-F238E27FC236}">
                <a16:creationId xmlns:a16="http://schemas.microsoft.com/office/drawing/2014/main" id="{EB80218D-CB58-4304-B8C2-8996C51B7B09}"/>
              </a:ext>
            </a:extLst>
          </p:cNvPr>
          <p:cNvPicPr>
            <a:picLocks noChangeAspect="1"/>
          </p:cNvPicPr>
          <p:nvPr/>
        </p:nvPicPr>
        <p:blipFill>
          <a:blip r:embed="rId5"/>
          <a:stretch>
            <a:fillRect/>
          </a:stretch>
        </p:blipFill>
        <p:spPr>
          <a:xfrm>
            <a:off x="659252" y="25126500"/>
            <a:ext cx="9304728" cy="4040211"/>
          </a:xfrm>
          <a:prstGeom prst="rect">
            <a:avLst/>
          </a:prstGeom>
        </p:spPr>
      </p:pic>
      <p:pic>
        <p:nvPicPr>
          <p:cNvPr id="70" name="Picture 2" descr="See the source image">
            <a:extLst>
              <a:ext uri="{FF2B5EF4-FFF2-40B4-BE49-F238E27FC236}">
                <a16:creationId xmlns:a16="http://schemas.microsoft.com/office/drawing/2014/main" id="{56B749F9-89E2-41FF-A632-D7285BB878D3}"/>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599" t="2900" r="2076" b="1434"/>
          <a:stretch/>
        </p:blipFill>
        <p:spPr bwMode="auto">
          <a:xfrm>
            <a:off x="10049971" y="23657230"/>
            <a:ext cx="3701120" cy="3300828"/>
          </a:xfrm>
          <a:prstGeom prst="rect">
            <a:avLst/>
          </a:prstGeom>
          <a:noFill/>
          <a:ln w="57150">
            <a:solidFill>
              <a:srgbClr val="796BB5"/>
            </a:solid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FE2888FC-DB0D-4464-A6BD-DE2F84404C6F}"/>
              </a:ext>
            </a:extLst>
          </p:cNvPr>
          <p:cNvPicPr>
            <a:picLocks noChangeAspect="1"/>
          </p:cNvPicPr>
          <p:nvPr/>
        </p:nvPicPr>
        <p:blipFill>
          <a:blip r:embed="rId7"/>
          <a:stretch>
            <a:fillRect/>
          </a:stretch>
        </p:blipFill>
        <p:spPr>
          <a:xfrm>
            <a:off x="14821436" y="12308989"/>
            <a:ext cx="3100804" cy="3135908"/>
          </a:xfrm>
          <a:prstGeom prst="rect">
            <a:avLst/>
          </a:prstGeom>
        </p:spPr>
      </p:pic>
      <p:pic>
        <p:nvPicPr>
          <p:cNvPr id="6" name="Picture 5">
            <a:extLst>
              <a:ext uri="{FF2B5EF4-FFF2-40B4-BE49-F238E27FC236}">
                <a16:creationId xmlns:a16="http://schemas.microsoft.com/office/drawing/2014/main" id="{15A373A1-FEE4-4415-BFD1-356EF7FFAB5E}"/>
              </a:ext>
            </a:extLst>
          </p:cNvPr>
          <p:cNvPicPr>
            <a:picLocks noChangeAspect="1"/>
          </p:cNvPicPr>
          <p:nvPr/>
        </p:nvPicPr>
        <p:blipFill>
          <a:blip r:embed="rId8"/>
          <a:stretch>
            <a:fillRect/>
          </a:stretch>
        </p:blipFill>
        <p:spPr>
          <a:xfrm>
            <a:off x="14418945" y="8484742"/>
            <a:ext cx="3618215" cy="3659332"/>
          </a:xfrm>
          <a:prstGeom prst="rect">
            <a:avLst/>
          </a:prstGeom>
        </p:spPr>
      </p:pic>
      <p:pic>
        <p:nvPicPr>
          <p:cNvPr id="9" name="Picture 8">
            <a:extLst>
              <a:ext uri="{FF2B5EF4-FFF2-40B4-BE49-F238E27FC236}">
                <a16:creationId xmlns:a16="http://schemas.microsoft.com/office/drawing/2014/main" id="{40C57E4A-5FE2-4698-AD74-E07630BC0D1C}"/>
              </a:ext>
            </a:extLst>
          </p:cNvPr>
          <p:cNvPicPr>
            <a:picLocks noChangeAspect="1"/>
          </p:cNvPicPr>
          <p:nvPr/>
        </p:nvPicPr>
        <p:blipFill>
          <a:blip r:embed="rId9"/>
          <a:stretch>
            <a:fillRect/>
          </a:stretch>
        </p:blipFill>
        <p:spPr>
          <a:xfrm>
            <a:off x="17945098" y="8552055"/>
            <a:ext cx="3535581" cy="3646068"/>
          </a:xfrm>
          <a:prstGeom prst="rect">
            <a:avLst/>
          </a:prstGeom>
        </p:spPr>
      </p:pic>
      <p:pic>
        <p:nvPicPr>
          <p:cNvPr id="10" name="Picture 9">
            <a:extLst>
              <a:ext uri="{FF2B5EF4-FFF2-40B4-BE49-F238E27FC236}">
                <a16:creationId xmlns:a16="http://schemas.microsoft.com/office/drawing/2014/main" id="{4F404D18-4E91-4308-8C06-B2AEFD79CF7F}"/>
              </a:ext>
            </a:extLst>
          </p:cNvPr>
          <p:cNvPicPr>
            <a:picLocks noChangeAspect="1"/>
          </p:cNvPicPr>
          <p:nvPr/>
        </p:nvPicPr>
        <p:blipFill>
          <a:blip r:embed="rId10"/>
          <a:stretch>
            <a:fillRect/>
          </a:stretch>
        </p:blipFill>
        <p:spPr>
          <a:xfrm>
            <a:off x="18159861" y="12182808"/>
            <a:ext cx="3275099" cy="3524006"/>
          </a:xfrm>
          <a:prstGeom prst="rect">
            <a:avLst/>
          </a:prstGeom>
        </p:spPr>
      </p:pic>
      <p:pic>
        <p:nvPicPr>
          <p:cNvPr id="11" name="Picture 10">
            <a:extLst>
              <a:ext uri="{FF2B5EF4-FFF2-40B4-BE49-F238E27FC236}">
                <a16:creationId xmlns:a16="http://schemas.microsoft.com/office/drawing/2014/main" id="{824A8C6F-2019-4A65-8EAD-9ADE9D5D15B4}"/>
              </a:ext>
            </a:extLst>
          </p:cNvPr>
          <p:cNvPicPr>
            <a:picLocks noChangeAspect="1"/>
          </p:cNvPicPr>
          <p:nvPr/>
        </p:nvPicPr>
        <p:blipFill>
          <a:blip r:embed="rId11"/>
          <a:stretch>
            <a:fillRect/>
          </a:stretch>
        </p:blipFill>
        <p:spPr>
          <a:xfrm>
            <a:off x="21434959" y="8541692"/>
            <a:ext cx="3292119" cy="3610711"/>
          </a:xfrm>
          <a:prstGeom prst="rect">
            <a:avLst/>
          </a:prstGeom>
        </p:spPr>
      </p:pic>
      <p:pic>
        <p:nvPicPr>
          <p:cNvPr id="12" name="Picture 11">
            <a:extLst>
              <a:ext uri="{FF2B5EF4-FFF2-40B4-BE49-F238E27FC236}">
                <a16:creationId xmlns:a16="http://schemas.microsoft.com/office/drawing/2014/main" id="{E39DDB62-5B89-4BDB-9039-BEC74D413B29}"/>
              </a:ext>
            </a:extLst>
          </p:cNvPr>
          <p:cNvPicPr>
            <a:picLocks noChangeAspect="1"/>
          </p:cNvPicPr>
          <p:nvPr/>
        </p:nvPicPr>
        <p:blipFill>
          <a:blip r:embed="rId12"/>
          <a:stretch>
            <a:fillRect/>
          </a:stretch>
        </p:blipFill>
        <p:spPr>
          <a:xfrm>
            <a:off x="21418214" y="12178845"/>
            <a:ext cx="3451701" cy="3580977"/>
          </a:xfrm>
          <a:prstGeom prst="rect">
            <a:avLst/>
          </a:prstGeom>
        </p:spPr>
      </p:pic>
      <p:pic>
        <p:nvPicPr>
          <p:cNvPr id="80" name="A" descr="A">
            <a:extLst>
              <a:ext uri="{FF2B5EF4-FFF2-40B4-BE49-F238E27FC236}">
                <a16:creationId xmlns:a16="http://schemas.microsoft.com/office/drawing/2014/main" id="{72A95726-6478-4461-8ED7-E9F14ECE6AFE}"/>
              </a:ext>
            </a:extLst>
          </p:cNvPr>
          <p:cNvPicPr>
            <a:picLocks noChangeAspect="1"/>
          </p:cNvPicPr>
          <p:nvPr/>
        </p:nvPicPr>
        <p:blipFill>
          <a:blip r:embed="rId13"/>
          <a:srcRect/>
          <a:stretch/>
        </p:blipFill>
        <p:spPr>
          <a:xfrm>
            <a:off x="14317476" y="9516332"/>
            <a:ext cx="707508" cy="707508"/>
          </a:xfrm>
          <a:prstGeom prst="rect">
            <a:avLst/>
          </a:prstGeom>
        </p:spPr>
      </p:pic>
      <p:sp>
        <p:nvSpPr>
          <p:cNvPr id="82" name="TextBox 81">
            <a:extLst>
              <a:ext uri="{FF2B5EF4-FFF2-40B4-BE49-F238E27FC236}">
                <a16:creationId xmlns:a16="http://schemas.microsoft.com/office/drawing/2014/main" id="{21FFDAAD-D7AD-413A-B5C6-3C245CD3A855}"/>
              </a:ext>
            </a:extLst>
          </p:cNvPr>
          <p:cNvSpPr txBox="1"/>
          <p:nvPr/>
        </p:nvSpPr>
        <p:spPr>
          <a:xfrm>
            <a:off x="14864048" y="16008258"/>
            <a:ext cx="15986808" cy="584775"/>
          </a:xfrm>
          <a:prstGeom prst="rect">
            <a:avLst/>
          </a:prstGeom>
        </p:spPr>
        <p:txBody>
          <a:bodyPr wrap="square" rtlCol="0">
            <a:spAutoFit/>
          </a:bodyPr>
          <a:lstStyle/>
          <a:p>
            <a:pPr algn="ctr">
              <a:defRPr sz="1400" b="0" i="0" u="none" strike="noStrike" kern="1200" spc="0" baseline="0">
                <a:solidFill>
                  <a:sysClr val="windowText" lastClr="000000">
                    <a:lumMod val="65000"/>
                    <a:lumOff val="35000"/>
                  </a:sysClr>
                </a:solidFill>
                <a:latin typeface="+mn-lt"/>
                <a:ea typeface="+mn-ea"/>
                <a:cs typeface="+mn-cs"/>
              </a:defRPr>
            </a:pPr>
            <a:r>
              <a:rPr lang="en-US" sz="3200" b="1" dirty="0"/>
              <a:t>Percentage of Residents by Class Pre/Post – Somewhat/Extremely Comfortable </a:t>
            </a:r>
          </a:p>
        </p:txBody>
      </p:sp>
      <p:pic>
        <p:nvPicPr>
          <p:cNvPr id="13" name="Picture 12">
            <a:extLst>
              <a:ext uri="{FF2B5EF4-FFF2-40B4-BE49-F238E27FC236}">
                <a16:creationId xmlns:a16="http://schemas.microsoft.com/office/drawing/2014/main" id="{0445B49A-A2E9-404F-8A8C-82BA700D0BDE}"/>
              </a:ext>
            </a:extLst>
          </p:cNvPr>
          <p:cNvPicPr>
            <a:picLocks noChangeAspect="1"/>
          </p:cNvPicPr>
          <p:nvPr/>
        </p:nvPicPr>
        <p:blipFill>
          <a:blip r:embed="rId14"/>
          <a:stretch>
            <a:fillRect/>
          </a:stretch>
        </p:blipFill>
        <p:spPr>
          <a:xfrm>
            <a:off x="24869915" y="10861250"/>
            <a:ext cx="6333056" cy="3791797"/>
          </a:xfrm>
          <a:prstGeom prst="rect">
            <a:avLst/>
          </a:prstGeom>
        </p:spPr>
      </p:pic>
      <p:sp>
        <p:nvSpPr>
          <p:cNvPr id="17" name="Text Placeholder 16">
            <a:extLst>
              <a:ext uri="{FF2B5EF4-FFF2-40B4-BE49-F238E27FC236}">
                <a16:creationId xmlns:a16="http://schemas.microsoft.com/office/drawing/2014/main" id="{8698EFC0-5EB4-4075-8811-663D1C23B774}"/>
              </a:ext>
            </a:extLst>
          </p:cNvPr>
          <p:cNvSpPr>
            <a:spLocks noGrp="1"/>
          </p:cNvSpPr>
          <p:nvPr>
            <p:ph type="body" sz="quarter" idx="27"/>
          </p:nvPr>
        </p:nvSpPr>
        <p:spPr/>
        <p:txBody>
          <a:bodyPr/>
          <a:lstStyle/>
          <a:p>
            <a:r>
              <a:rPr lang="en-US" dirty="0"/>
              <a:t> </a:t>
            </a:r>
          </a:p>
        </p:txBody>
      </p:sp>
      <p:sp>
        <p:nvSpPr>
          <p:cNvPr id="88" name="References">
            <a:extLst>
              <a:ext uri="{FF2B5EF4-FFF2-40B4-BE49-F238E27FC236}">
                <a16:creationId xmlns:a16="http://schemas.microsoft.com/office/drawing/2014/main" id="{A686371C-A2AA-4303-8EB1-CB4B690DCB75}"/>
              </a:ext>
            </a:extLst>
          </p:cNvPr>
          <p:cNvSpPr txBox="1">
            <a:spLocks/>
          </p:cNvSpPr>
          <p:nvPr/>
        </p:nvSpPr>
        <p:spPr>
          <a:xfrm>
            <a:off x="27734309" y="24833027"/>
            <a:ext cx="3741313" cy="1405062"/>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lnSpc>
                <a:spcPct val="130000"/>
              </a:lnSpc>
              <a:spcBef>
                <a:spcPts val="0"/>
              </a:spcBef>
              <a:buClr>
                <a:schemeClr val="tx2"/>
              </a:buClr>
              <a:defRPr/>
            </a:pPr>
            <a:r>
              <a:rPr lang="en-US" sz="2200" dirty="0">
                <a:latin typeface="+mn-lt"/>
                <a:ea typeface="Arial" charset="0"/>
                <a:cs typeface="Arial" charset="0"/>
              </a:rPr>
              <a:t>*PGY1 &amp; PGY4/5 levels may be skewed due to limited number of responses</a:t>
            </a:r>
          </a:p>
        </p:txBody>
      </p:sp>
      <p:sp>
        <p:nvSpPr>
          <p:cNvPr id="89" name="TextBox 88">
            <a:extLst>
              <a:ext uri="{FF2B5EF4-FFF2-40B4-BE49-F238E27FC236}">
                <a16:creationId xmlns:a16="http://schemas.microsoft.com/office/drawing/2014/main" id="{E791BD4C-DFE7-414F-A164-B7915BB8C972}"/>
              </a:ext>
            </a:extLst>
          </p:cNvPr>
          <p:cNvSpPr txBox="1"/>
          <p:nvPr/>
        </p:nvSpPr>
        <p:spPr>
          <a:xfrm>
            <a:off x="24584896" y="8551071"/>
            <a:ext cx="6410838" cy="1569660"/>
          </a:xfrm>
          <a:prstGeom prst="rect">
            <a:avLst/>
          </a:prstGeom>
        </p:spPr>
        <p:txBody>
          <a:bodyPr wrap="square" rtlCol="0">
            <a:spAutoFit/>
          </a:bodyPr>
          <a:lstStyle/>
          <a:p>
            <a:pPr algn="ctr">
              <a:defRPr sz="1400" b="0" i="0" u="none" strike="noStrike" kern="1200" spc="0" baseline="0">
                <a:solidFill>
                  <a:sysClr val="windowText" lastClr="000000">
                    <a:lumMod val="65000"/>
                    <a:lumOff val="35000"/>
                  </a:sysClr>
                </a:solidFill>
                <a:latin typeface="+mn-lt"/>
                <a:ea typeface="+mn-ea"/>
                <a:cs typeface="+mn-cs"/>
              </a:defRPr>
            </a:pPr>
            <a:r>
              <a:rPr lang="en-US" sz="3200" b="1" dirty="0"/>
              <a:t>Preliminary Level of Comfort for the Diagnosis and Treatment of Substance Use Disorders</a:t>
            </a:r>
          </a:p>
        </p:txBody>
      </p:sp>
      <p:pic>
        <p:nvPicPr>
          <p:cNvPr id="4" name="Picture 3">
            <a:extLst>
              <a:ext uri="{FF2B5EF4-FFF2-40B4-BE49-F238E27FC236}">
                <a16:creationId xmlns:a16="http://schemas.microsoft.com/office/drawing/2014/main" id="{95529DF1-4273-45AA-925A-01333DFB68BD}"/>
              </a:ext>
            </a:extLst>
          </p:cNvPr>
          <p:cNvPicPr>
            <a:picLocks noChangeAspect="1"/>
          </p:cNvPicPr>
          <p:nvPr/>
        </p:nvPicPr>
        <p:blipFill>
          <a:blip r:embed="rId15"/>
          <a:stretch>
            <a:fillRect/>
          </a:stretch>
        </p:blipFill>
        <p:spPr>
          <a:xfrm>
            <a:off x="14269711" y="16715766"/>
            <a:ext cx="17243919" cy="8236540"/>
          </a:xfrm>
          <a:prstGeom prst="rect">
            <a:avLst/>
          </a:prstGeom>
        </p:spPr>
      </p:pic>
      <p:pic>
        <p:nvPicPr>
          <p:cNvPr id="7" name="Picture 6">
            <a:extLst>
              <a:ext uri="{FF2B5EF4-FFF2-40B4-BE49-F238E27FC236}">
                <a16:creationId xmlns:a16="http://schemas.microsoft.com/office/drawing/2014/main" id="{DD961AEA-72BA-440B-8AC4-B2305EB2A1F6}"/>
              </a:ext>
            </a:extLst>
          </p:cNvPr>
          <p:cNvPicPr>
            <a:picLocks noChangeAspect="1"/>
          </p:cNvPicPr>
          <p:nvPr/>
        </p:nvPicPr>
        <p:blipFill>
          <a:blip r:embed="rId16"/>
          <a:stretch>
            <a:fillRect/>
          </a:stretch>
        </p:blipFill>
        <p:spPr>
          <a:xfrm>
            <a:off x="14942478" y="24813831"/>
            <a:ext cx="2847580" cy="370185"/>
          </a:xfrm>
          <a:prstGeom prst="rect">
            <a:avLst/>
          </a:prstGeom>
        </p:spPr>
      </p:pic>
      <p:pic>
        <p:nvPicPr>
          <p:cNvPr id="8" name="Picture 7">
            <a:extLst>
              <a:ext uri="{FF2B5EF4-FFF2-40B4-BE49-F238E27FC236}">
                <a16:creationId xmlns:a16="http://schemas.microsoft.com/office/drawing/2014/main" id="{418A4F09-5705-4486-9A7F-5F9DEF058CAB}"/>
              </a:ext>
            </a:extLst>
          </p:cNvPr>
          <p:cNvPicPr>
            <a:picLocks noChangeAspect="1"/>
          </p:cNvPicPr>
          <p:nvPr/>
        </p:nvPicPr>
        <p:blipFill>
          <a:blip r:embed="rId17"/>
          <a:stretch>
            <a:fillRect/>
          </a:stretch>
        </p:blipFill>
        <p:spPr>
          <a:xfrm>
            <a:off x="14907116" y="25184159"/>
            <a:ext cx="3119778" cy="418859"/>
          </a:xfrm>
          <a:prstGeom prst="rect">
            <a:avLst/>
          </a:prstGeom>
        </p:spPr>
      </p:pic>
      <p:pic>
        <p:nvPicPr>
          <p:cNvPr id="16" name="Picture 15">
            <a:extLst>
              <a:ext uri="{FF2B5EF4-FFF2-40B4-BE49-F238E27FC236}">
                <a16:creationId xmlns:a16="http://schemas.microsoft.com/office/drawing/2014/main" id="{ADBD4334-2952-4ABA-A82E-27C4F956AC58}"/>
              </a:ext>
            </a:extLst>
          </p:cNvPr>
          <p:cNvPicPr>
            <a:picLocks noChangeAspect="1"/>
          </p:cNvPicPr>
          <p:nvPr/>
        </p:nvPicPr>
        <p:blipFill>
          <a:blip r:embed="rId18"/>
          <a:stretch>
            <a:fillRect/>
          </a:stretch>
        </p:blipFill>
        <p:spPr>
          <a:xfrm>
            <a:off x="18218772" y="24795844"/>
            <a:ext cx="2847580" cy="450382"/>
          </a:xfrm>
          <a:prstGeom prst="rect">
            <a:avLst/>
          </a:prstGeom>
        </p:spPr>
      </p:pic>
      <p:pic>
        <p:nvPicPr>
          <p:cNvPr id="18" name="Picture 17">
            <a:extLst>
              <a:ext uri="{FF2B5EF4-FFF2-40B4-BE49-F238E27FC236}">
                <a16:creationId xmlns:a16="http://schemas.microsoft.com/office/drawing/2014/main" id="{5B7295DE-52DA-4921-B4FA-E8EFFA6A366E}"/>
              </a:ext>
            </a:extLst>
          </p:cNvPr>
          <p:cNvPicPr>
            <a:picLocks noChangeAspect="1"/>
          </p:cNvPicPr>
          <p:nvPr/>
        </p:nvPicPr>
        <p:blipFill>
          <a:blip r:embed="rId19"/>
          <a:stretch>
            <a:fillRect/>
          </a:stretch>
        </p:blipFill>
        <p:spPr>
          <a:xfrm>
            <a:off x="18201244" y="25203210"/>
            <a:ext cx="2975337" cy="418858"/>
          </a:xfrm>
          <a:prstGeom prst="rect">
            <a:avLst/>
          </a:prstGeom>
        </p:spPr>
      </p:pic>
      <p:pic>
        <p:nvPicPr>
          <p:cNvPr id="19" name="Picture 18">
            <a:extLst>
              <a:ext uri="{FF2B5EF4-FFF2-40B4-BE49-F238E27FC236}">
                <a16:creationId xmlns:a16="http://schemas.microsoft.com/office/drawing/2014/main" id="{C75398CC-D170-495D-8CF8-0CC17AE61E64}"/>
              </a:ext>
            </a:extLst>
          </p:cNvPr>
          <p:cNvPicPr>
            <a:picLocks noChangeAspect="1"/>
          </p:cNvPicPr>
          <p:nvPr/>
        </p:nvPicPr>
        <p:blipFill>
          <a:blip r:embed="rId20"/>
          <a:stretch>
            <a:fillRect/>
          </a:stretch>
        </p:blipFill>
        <p:spPr>
          <a:xfrm>
            <a:off x="21418213" y="24768465"/>
            <a:ext cx="6305361" cy="450382"/>
          </a:xfrm>
          <a:prstGeom prst="rect">
            <a:avLst/>
          </a:prstGeom>
        </p:spPr>
      </p:pic>
      <p:pic>
        <p:nvPicPr>
          <p:cNvPr id="20" name="Picture 19">
            <a:extLst>
              <a:ext uri="{FF2B5EF4-FFF2-40B4-BE49-F238E27FC236}">
                <a16:creationId xmlns:a16="http://schemas.microsoft.com/office/drawing/2014/main" id="{C14EED9A-8080-4B10-9304-7497CDEAAC88}"/>
              </a:ext>
            </a:extLst>
          </p:cNvPr>
          <p:cNvPicPr>
            <a:picLocks noChangeAspect="1"/>
          </p:cNvPicPr>
          <p:nvPr/>
        </p:nvPicPr>
        <p:blipFill>
          <a:blip r:embed="rId21"/>
          <a:stretch>
            <a:fillRect/>
          </a:stretch>
        </p:blipFill>
        <p:spPr>
          <a:xfrm>
            <a:off x="21332416" y="25149718"/>
            <a:ext cx="6466212" cy="450382"/>
          </a:xfrm>
          <a:prstGeom prst="rect">
            <a:avLst/>
          </a:prstGeom>
        </p:spPr>
      </p:pic>
    </p:spTree>
    <p:extLst>
      <p:ext uri="{BB962C8B-B14F-4D97-AF65-F5344CB8AC3E}">
        <p14:creationId xmlns:p14="http://schemas.microsoft.com/office/powerpoint/2010/main" val="1590533534"/>
      </p:ext>
    </p:extLst>
  </p:cSld>
  <p:clrMapOvr>
    <a:masterClrMapping/>
  </p:clrMapOvr>
</p:sld>
</file>

<file path=ppt/theme/theme1.xml><?xml version="1.0" encoding="utf-8"?>
<a:theme xmlns:a="http://schemas.openxmlformats.org/drawingml/2006/main" name="Office Theme">
  <a:themeElements>
    <a:clrScheme name="UIOWA BRAND 2021">
      <a:dk1>
        <a:srgbClr val="000000"/>
      </a:dk1>
      <a:lt1>
        <a:srgbClr val="FFFFFF"/>
      </a:lt1>
      <a:dk2>
        <a:srgbClr val="62666A"/>
      </a:dk2>
      <a:lt2>
        <a:srgbClr val="BBBCBC"/>
      </a:lt2>
      <a:accent1>
        <a:srgbClr val="FFCD00"/>
      </a:accent1>
      <a:accent2>
        <a:srgbClr val="000000"/>
      </a:accent2>
      <a:accent3>
        <a:srgbClr val="BBBCBC"/>
      </a:accent3>
      <a:accent4>
        <a:srgbClr val="00A9E0"/>
      </a:accent4>
      <a:accent5>
        <a:srgbClr val="00AF66"/>
      </a:accent5>
      <a:accent6>
        <a:srgbClr val="FF8200"/>
      </a:accent6>
      <a:hlink>
        <a:srgbClr val="00558C"/>
      </a:hlink>
      <a:folHlink>
        <a:srgbClr val="636669"/>
      </a:folHlink>
    </a:clrScheme>
    <a:fontScheme name="University of Iowa">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3600" b="1"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bodyPr wrap="square" rtlCol="0">
        <a:spAutoFit/>
      </a:bodyPr>
      <a:lstStyle>
        <a:defPPr algn="l">
          <a:lnSpc>
            <a:spcPct val="130000"/>
          </a:lnSpc>
          <a:spcBef>
            <a:spcPts val="1800"/>
          </a:spcBef>
          <a:spcAft>
            <a:spcPts val="1400"/>
          </a:spcAft>
          <a:defRPr sz="2800" dirty="0">
            <a:cs typeface="Georgia"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9CCDD9754E9B40B13882595ECD5F7A" ma:contentTypeVersion="0" ma:contentTypeDescription="Create a new document." ma:contentTypeScope="" ma:versionID="48ffdc5cb6ca8bf97cbe1bd0206e10b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4B8143-C3D6-460D-830C-A8DBEE85511A}">
  <ds:schemaRefs>
    <ds:schemaRef ds:uri="http://schemas.microsoft.com/sharepoint/v3/contenttype/forms"/>
  </ds:schemaRefs>
</ds:datastoreItem>
</file>

<file path=customXml/itemProps2.xml><?xml version="1.0" encoding="utf-8"?>
<ds:datastoreItem xmlns:ds="http://schemas.openxmlformats.org/officeDocument/2006/customXml" ds:itemID="{5421B56A-5C82-479A-80D0-662CC28B93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97FFD54-27B0-415C-8654-D843242BD07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35573</TotalTime>
  <Words>799</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Roboto</vt:lpstr>
      <vt:lpstr>Office Theme</vt:lpstr>
      <vt:lpstr>Addiction Screening, Diagnosis and Treatment in the Primary Care Clinic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ryan-potter@uiowa.edu</dc:creator>
  <cp:lastModifiedBy>Shakir, Nader</cp:lastModifiedBy>
  <cp:revision>400</cp:revision>
  <dcterms:created xsi:type="dcterms:W3CDTF">2020-01-21T18:13:39Z</dcterms:created>
  <dcterms:modified xsi:type="dcterms:W3CDTF">2022-03-22T07:03:37Z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0x010100579CCDD9754E9B40B13882595ECD5F7A</vt:lpwstr>
  </property>
</Properties>
</file>