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38404800"/>
  <p:notesSz cx="6858000" cy="9144000"/>
  <p:defaultTextStyle>
    <a:defPPr>
      <a:defRPr lang="en-US"/>
    </a:defPPr>
    <a:lvl1pPr marL="0" algn="l" defTabSz="4389109" rtl="0" eaLnBrk="1" latinLnBrk="0" hangingPunct="1">
      <a:defRPr sz="8700" kern="1200">
        <a:solidFill>
          <a:schemeClr val="tx1"/>
        </a:solidFill>
        <a:latin typeface="+mn-lt"/>
        <a:ea typeface="+mn-ea"/>
        <a:cs typeface="+mn-cs"/>
      </a:defRPr>
    </a:lvl1pPr>
    <a:lvl2pPr marL="2194554" algn="l" defTabSz="4389109" rtl="0" eaLnBrk="1" latinLnBrk="0" hangingPunct="1">
      <a:defRPr sz="8700" kern="1200">
        <a:solidFill>
          <a:schemeClr val="tx1"/>
        </a:solidFill>
        <a:latin typeface="+mn-lt"/>
        <a:ea typeface="+mn-ea"/>
        <a:cs typeface="+mn-cs"/>
      </a:defRPr>
    </a:lvl2pPr>
    <a:lvl3pPr marL="4389109" algn="l" defTabSz="4389109" rtl="0" eaLnBrk="1" latinLnBrk="0" hangingPunct="1">
      <a:defRPr sz="8700" kern="1200">
        <a:solidFill>
          <a:schemeClr val="tx1"/>
        </a:solidFill>
        <a:latin typeface="+mn-lt"/>
        <a:ea typeface="+mn-ea"/>
        <a:cs typeface="+mn-cs"/>
      </a:defRPr>
    </a:lvl3pPr>
    <a:lvl4pPr marL="6583663" algn="l" defTabSz="4389109" rtl="0" eaLnBrk="1" latinLnBrk="0" hangingPunct="1">
      <a:defRPr sz="8700" kern="1200">
        <a:solidFill>
          <a:schemeClr val="tx1"/>
        </a:solidFill>
        <a:latin typeface="+mn-lt"/>
        <a:ea typeface="+mn-ea"/>
        <a:cs typeface="+mn-cs"/>
      </a:defRPr>
    </a:lvl4pPr>
    <a:lvl5pPr marL="8778217" algn="l" defTabSz="4389109" rtl="0" eaLnBrk="1" latinLnBrk="0" hangingPunct="1">
      <a:defRPr sz="8700" kern="1200">
        <a:solidFill>
          <a:schemeClr val="tx1"/>
        </a:solidFill>
        <a:latin typeface="+mn-lt"/>
        <a:ea typeface="+mn-ea"/>
        <a:cs typeface="+mn-cs"/>
      </a:defRPr>
    </a:lvl5pPr>
    <a:lvl6pPr marL="10972771" algn="l" defTabSz="4389109" rtl="0" eaLnBrk="1" latinLnBrk="0" hangingPunct="1">
      <a:defRPr sz="8700" kern="1200">
        <a:solidFill>
          <a:schemeClr val="tx1"/>
        </a:solidFill>
        <a:latin typeface="+mn-lt"/>
        <a:ea typeface="+mn-ea"/>
        <a:cs typeface="+mn-cs"/>
      </a:defRPr>
    </a:lvl6pPr>
    <a:lvl7pPr marL="13167326" algn="l" defTabSz="4389109" rtl="0" eaLnBrk="1" latinLnBrk="0" hangingPunct="1">
      <a:defRPr sz="8700" kern="1200">
        <a:solidFill>
          <a:schemeClr val="tx1"/>
        </a:solidFill>
        <a:latin typeface="+mn-lt"/>
        <a:ea typeface="+mn-ea"/>
        <a:cs typeface="+mn-cs"/>
      </a:defRPr>
    </a:lvl7pPr>
    <a:lvl8pPr marL="15361880" algn="l" defTabSz="4389109" rtl="0" eaLnBrk="1" latinLnBrk="0" hangingPunct="1">
      <a:defRPr sz="8700" kern="1200">
        <a:solidFill>
          <a:schemeClr val="tx1"/>
        </a:solidFill>
        <a:latin typeface="+mn-lt"/>
        <a:ea typeface="+mn-ea"/>
        <a:cs typeface="+mn-cs"/>
      </a:defRPr>
    </a:lvl8pPr>
    <a:lvl9pPr marL="17556434" algn="l" defTabSz="4389109"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514" autoAdjust="0"/>
  </p:normalViewPr>
  <p:slideViewPr>
    <p:cSldViewPr>
      <p:cViewPr varScale="1">
        <p:scale>
          <a:sx n="16" d="100"/>
          <a:sy n="16" d="100"/>
        </p:scale>
        <p:origin x="2034" y="84"/>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0383"/>
            <a:ext cx="32644080" cy="8232140"/>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solidFill>
                  <a:schemeClr val="tx1">
                    <a:tint val="75000"/>
                  </a:schemeClr>
                </a:solidFill>
              </a:defRPr>
            </a:lvl1pPr>
            <a:lvl2pPr marL="2194554" indent="0" algn="ctr">
              <a:buNone/>
              <a:defRPr>
                <a:solidFill>
                  <a:schemeClr val="tx1">
                    <a:tint val="75000"/>
                  </a:schemeClr>
                </a:solidFill>
              </a:defRPr>
            </a:lvl2pPr>
            <a:lvl3pPr marL="4389109" indent="0" algn="ctr">
              <a:buNone/>
              <a:defRPr>
                <a:solidFill>
                  <a:schemeClr val="tx1">
                    <a:tint val="75000"/>
                  </a:schemeClr>
                </a:solidFill>
              </a:defRPr>
            </a:lvl3pPr>
            <a:lvl4pPr marL="6583663" indent="0" algn="ctr">
              <a:buNone/>
              <a:defRPr>
                <a:solidFill>
                  <a:schemeClr val="tx1">
                    <a:tint val="75000"/>
                  </a:schemeClr>
                </a:solidFill>
              </a:defRPr>
            </a:lvl4pPr>
            <a:lvl5pPr marL="8778217" indent="0" algn="ctr">
              <a:buNone/>
              <a:defRPr>
                <a:solidFill>
                  <a:schemeClr val="tx1">
                    <a:tint val="75000"/>
                  </a:schemeClr>
                </a:solidFill>
              </a:defRPr>
            </a:lvl5pPr>
            <a:lvl6pPr marL="10972771" indent="0" algn="ctr">
              <a:buNone/>
              <a:defRPr>
                <a:solidFill>
                  <a:schemeClr val="tx1">
                    <a:tint val="75000"/>
                  </a:schemeClr>
                </a:solidFill>
              </a:defRPr>
            </a:lvl6pPr>
            <a:lvl7pPr marL="13167326" indent="0" algn="ctr">
              <a:buNone/>
              <a:defRPr>
                <a:solidFill>
                  <a:schemeClr val="tx1">
                    <a:tint val="75000"/>
                  </a:schemeClr>
                </a:solidFill>
              </a:defRPr>
            </a:lvl7pPr>
            <a:lvl8pPr marL="15361880" indent="0" algn="ctr">
              <a:buNone/>
              <a:defRPr>
                <a:solidFill>
                  <a:schemeClr val="tx1">
                    <a:tint val="75000"/>
                  </a:schemeClr>
                </a:solidFill>
              </a:defRPr>
            </a:lvl8pPr>
            <a:lvl9pPr marL="1755643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578EA8-FECC-4652-B2BD-E264A1CCB7F4}"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99801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8EA8-FECC-4652-B2BD-E264A1CCB7F4}"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408149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042" y="9841233"/>
            <a:ext cx="41478516" cy="209723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214488" y="9841233"/>
            <a:ext cx="123795474" cy="209723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8EA8-FECC-4652-B2BD-E264A1CCB7F4}"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83092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8EA8-FECC-4652-B2BD-E264A1CCB7F4}"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89559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4678643"/>
            <a:ext cx="32644080" cy="762762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033714" y="16277596"/>
            <a:ext cx="32644080" cy="8401047"/>
          </a:xfrm>
        </p:spPr>
        <p:txBody>
          <a:bodyPr anchor="b"/>
          <a:lstStyle>
            <a:lvl1pPr marL="0" indent="0">
              <a:buNone/>
              <a:defRPr sz="9600">
                <a:solidFill>
                  <a:schemeClr val="tx1">
                    <a:tint val="75000"/>
                  </a:schemeClr>
                </a:solidFill>
              </a:defRPr>
            </a:lvl1pPr>
            <a:lvl2pPr marL="2194554" indent="0">
              <a:buNone/>
              <a:defRPr sz="8700">
                <a:solidFill>
                  <a:schemeClr val="tx1">
                    <a:tint val="75000"/>
                  </a:schemeClr>
                </a:solidFill>
              </a:defRPr>
            </a:lvl2pPr>
            <a:lvl3pPr marL="4389109" indent="0">
              <a:buNone/>
              <a:defRPr sz="7700">
                <a:solidFill>
                  <a:schemeClr val="tx1">
                    <a:tint val="75000"/>
                  </a:schemeClr>
                </a:solidFill>
              </a:defRPr>
            </a:lvl3pPr>
            <a:lvl4pPr marL="6583663" indent="0">
              <a:buNone/>
              <a:defRPr sz="6700">
                <a:solidFill>
                  <a:schemeClr val="tx1">
                    <a:tint val="75000"/>
                  </a:schemeClr>
                </a:solidFill>
              </a:defRPr>
            </a:lvl4pPr>
            <a:lvl5pPr marL="8778217" indent="0">
              <a:buNone/>
              <a:defRPr sz="6700">
                <a:solidFill>
                  <a:schemeClr val="tx1">
                    <a:tint val="75000"/>
                  </a:schemeClr>
                </a:solidFill>
              </a:defRPr>
            </a:lvl5pPr>
            <a:lvl6pPr marL="10972771" indent="0">
              <a:buNone/>
              <a:defRPr sz="6700">
                <a:solidFill>
                  <a:schemeClr val="tx1">
                    <a:tint val="75000"/>
                  </a:schemeClr>
                </a:solidFill>
              </a:defRPr>
            </a:lvl6pPr>
            <a:lvl7pPr marL="13167326" indent="0">
              <a:buNone/>
              <a:defRPr sz="6700">
                <a:solidFill>
                  <a:schemeClr val="tx1">
                    <a:tint val="75000"/>
                  </a:schemeClr>
                </a:solidFill>
              </a:defRPr>
            </a:lvl7pPr>
            <a:lvl8pPr marL="15361880" indent="0">
              <a:buNone/>
              <a:defRPr sz="6700">
                <a:solidFill>
                  <a:schemeClr val="tx1">
                    <a:tint val="75000"/>
                  </a:schemeClr>
                </a:solidFill>
              </a:defRPr>
            </a:lvl8pPr>
            <a:lvl9pPr marL="17556434"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78EA8-FECC-4652-B2BD-E264A1CCB7F4}" type="datetimeFigureOut">
              <a:rPr lang="en-US" smtClean="0"/>
              <a:pPr/>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186908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14487" y="57349393"/>
            <a:ext cx="82636995" cy="162215827"/>
          </a:xfrm>
        </p:spPr>
        <p:txBody>
          <a:bodyPr/>
          <a:lstStyle>
            <a:lvl1pPr>
              <a:defRPr sz="13500"/>
            </a:lvl1pPr>
            <a:lvl2pPr>
              <a:defRPr sz="11600"/>
            </a:lvl2pPr>
            <a:lvl3pPr>
              <a:defRPr sz="96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2491562" y="57349393"/>
            <a:ext cx="82636995" cy="162215827"/>
          </a:xfrm>
        </p:spPr>
        <p:txBody>
          <a:bodyPr/>
          <a:lstStyle>
            <a:lvl1pPr>
              <a:defRPr sz="13500"/>
            </a:lvl1pPr>
            <a:lvl2pPr>
              <a:defRPr sz="11600"/>
            </a:lvl2pPr>
            <a:lvl3pPr>
              <a:defRPr sz="96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578EA8-FECC-4652-B2BD-E264A1CCB7F4}" type="datetimeFigureOut">
              <a:rPr lang="en-US" smtClean="0"/>
              <a:pPr/>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265210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973"/>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0" y="8596633"/>
            <a:ext cx="16968789" cy="3582667"/>
          </a:xfrm>
        </p:spPr>
        <p:txBody>
          <a:bodyPr anchor="b"/>
          <a:lstStyle>
            <a:lvl1pPr marL="0" indent="0">
              <a:buNone/>
              <a:defRPr sz="11600" b="1"/>
            </a:lvl1pPr>
            <a:lvl2pPr marL="2194554" indent="0">
              <a:buNone/>
              <a:defRPr sz="9600" b="1"/>
            </a:lvl2pPr>
            <a:lvl3pPr marL="4389109" indent="0">
              <a:buNone/>
              <a:defRPr sz="8700" b="1"/>
            </a:lvl3pPr>
            <a:lvl4pPr marL="6583663" indent="0">
              <a:buNone/>
              <a:defRPr sz="7700" b="1"/>
            </a:lvl4pPr>
            <a:lvl5pPr marL="8778217" indent="0">
              <a:buNone/>
              <a:defRPr sz="7700" b="1"/>
            </a:lvl5pPr>
            <a:lvl6pPr marL="10972771" indent="0">
              <a:buNone/>
              <a:defRPr sz="7700" b="1"/>
            </a:lvl6pPr>
            <a:lvl7pPr marL="13167326" indent="0">
              <a:buNone/>
              <a:defRPr sz="7700" b="1"/>
            </a:lvl7pPr>
            <a:lvl8pPr marL="15361880" indent="0">
              <a:buNone/>
              <a:defRPr sz="7700" b="1"/>
            </a:lvl8pPr>
            <a:lvl9pPr marL="17556434" indent="0">
              <a:buNone/>
              <a:defRPr sz="7700" b="1"/>
            </a:lvl9pPr>
          </a:lstStyle>
          <a:p>
            <a:pPr lvl="0"/>
            <a:r>
              <a:rPr lang="en-US"/>
              <a:t>Click to edit Master text styles</a:t>
            </a:r>
          </a:p>
        </p:txBody>
      </p:sp>
      <p:sp>
        <p:nvSpPr>
          <p:cNvPr id="4" name="Content Placeholder 3"/>
          <p:cNvSpPr>
            <a:spLocks noGrp="1"/>
          </p:cNvSpPr>
          <p:nvPr>
            <p:ph sz="half" idx="2"/>
          </p:nvPr>
        </p:nvSpPr>
        <p:spPr>
          <a:xfrm>
            <a:off x="1920240" y="12179300"/>
            <a:ext cx="16968789" cy="22127213"/>
          </a:xfrm>
        </p:spPr>
        <p:txBody>
          <a:bodyPr/>
          <a:lstStyle>
            <a:lvl1pPr>
              <a:defRPr sz="11600"/>
            </a:lvl1pPr>
            <a:lvl2pPr>
              <a:defRPr sz="96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7" y="8596633"/>
            <a:ext cx="16975455" cy="3582667"/>
          </a:xfrm>
        </p:spPr>
        <p:txBody>
          <a:bodyPr anchor="b"/>
          <a:lstStyle>
            <a:lvl1pPr marL="0" indent="0">
              <a:buNone/>
              <a:defRPr sz="11600" b="1"/>
            </a:lvl1pPr>
            <a:lvl2pPr marL="2194554" indent="0">
              <a:buNone/>
              <a:defRPr sz="9600" b="1"/>
            </a:lvl2pPr>
            <a:lvl3pPr marL="4389109" indent="0">
              <a:buNone/>
              <a:defRPr sz="8700" b="1"/>
            </a:lvl3pPr>
            <a:lvl4pPr marL="6583663" indent="0">
              <a:buNone/>
              <a:defRPr sz="7700" b="1"/>
            </a:lvl4pPr>
            <a:lvl5pPr marL="8778217" indent="0">
              <a:buNone/>
              <a:defRPr sz="7700" b="1"/>
            </a:lvl5pPr>
            <a:lvl6pPr marL="10972771" indent="0">
              <a:buNone/>
              <a:defRPr sz="7700" b="1"/>
            </a:lvl6pPr>
            <a:lvl7pPr marL="13167326" indent="0">
              <a:buNone/>
              <a:defRPr sz="7700" b="1"/>
            </a:lvl7pPr>
            <a:lvl8pPr marL="15361880" indent="0">
              <a:buNone/>
              <a:defRPr sz="7700" b="1"/>
            </a:lvl8pPr>
            <a:lvl9pPr marL="17556434" indent="0">
              <a:buNone/>
              <a:defRPr sz="7700" b="1"/>
            </a:lvl9pPr>
          </a:lstStyle>
          <a:p>
            <a:pPr lvl="0"/>
            <a:r>
              <a:rPr lang="en-US"/>
              <a:t>Click to edit Master text styles</a:t>
            </a:r>
          </a:p>
        </p:txBody>
      </p:sp>
      <p:sp>
        <p:nvSpPr>
          <p:cNvPr id="6" name="Content Placeholder 5"/>
          <p:cNvSpPr>
            <a:spLocks noGrp="1"/>
          </p:cNvSpPr>
          <p:nvPr>
            <p:ph sz="quarter" idx="4"/>
          </p:nvPr>
        </p:nvSpPr>
        <p:spPr>
          <a:xfrm>
            <a:off x="19509107" y="12179300"/>
            <a:ext cx="16975455" cy="22127213"/>
          </a:xfrm>
        </p:spPr>
        <p:txBody>
          <a:bodyPr/>
          <a:lstStyle>
            <a:lvl1pPr>
              <a:defRPr sz="11600"/>
            </a:lvl1pPr>
            <a:lvl2pPr>
              <a:defRPr sz="96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578EA8-FECC-4652-B2BD-E264A1CCB7F4}" type="datetimeFigureOut">
              <a:rPr lang="en-US" smtClean="0"/>
              <a:pPr/>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7314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578EA8-FECC-4652-B2BD-E264A1CCB7F4}" type="datetimeFigureOut">
              <a:rPr lang="en-US" smtClean="0"/>
              <a:pPr/>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96531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8EA8-FECC-4652-B2BD-E264A1CCB7F4}" type="datetimeFigureOut">
              <a:rPr lang="en-US" smtClean="0"/>
              <a:pPr/>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271680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3" y="1529080"/>
            <a:ext cx="12634914" cy="650748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5015210" y="1529083"/>
            <a:ext cx="21469350" cy="32777433"/>
          </a:xfrm>
        </p:spPr>
        <p:txBody>
          <a:bodyPr/>
          <a:lstStyle>
            <a:lvl1pPr>
              <a:defRPr sz="15400"/>
            </a:lvl1pPr>
            <a:lvl2pPr>
              <a:defRPr sz="13500"/>
            </a:lvl2pPr>
            <a:lvl3pPr>
              <a:defRPr sz="116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3" y="8036563"/>
            <a:ext cx="12634914" cy="26269953"/>
          </a:xfrm>
        </p:spPr>
        <p:txBody>
          <a:bodyPr/>
          <a:lstStyle>
            <a:lvl1pPr marL="0" indent="0">
              <a:buNone/>
              <a:defRPr sz="6700"/>
            </a:lvl1pPr>
            <a:lvl2pPr marL="2194554" indent="0">
              <a:buNone/>
              <a:defRPr sz="5800"/>
            </a:lvl2pPr>
            <a:lvl3pPr marL="4389109" indent="0">
              <a:buNone/>
              <a:defRPr sz="4800"/>
            </a:lvl3pPr>
            <a:lvl4pPr marL="6583663" indent="0">
              <a:buNone/>
              <a:defRPr sz="4300"/>
            </a:lvl4pPr>
            <a:lvl5pPr marL="8778217" indent="0">
              <a:buNone/>
              <a:defRPr sz="4300"/>
            </a:lvl5pPr>
            <a:lvl6pPr marL="10972771" indent="0">
              <a:buNone/>
              <a:defRPr sz="4300"/>
            </a:lvl6pPr>
            <a:lvl7pPr marL="13167326" indent="0">
              <a:buNone/>
              <a:defRPr sz="4300"/>
            </a:lvl7pPr>
            <a:lvl8pPr marL="15361880" indent="0">
              <a:buNone/>
              <a:defRPr sz="4300"/>
            </a:lvl8pPr>
            <a:lvl9pPr marL="1755643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6F578EA8-FECC-4652-B2BD-E264A1CCB7F4}" type="datetimeFigureOut">
              <a:rPr lang="en-US" smtClean="0"/>
              <a:pPr/>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234002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6883360"/>
            <a:ext cx="23042880" cy="3173733"/>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7527609" y="3431540"/>
            <a:ext cx="23042880" cy="23042880"/>
          </a:xfrm>
        </p:spPr>
        <p:txBody>
          <a:bodyPr/>
          <a:lstStyle>
            <a:lvl1pPr marL="0" indent="0">
              <a:buNone/>
              <a:defRPr sz="15400"/>
            </a:lvl1pPr>
            <a:lvl2pPr marL="2194554" indent="0">
              <a:buNone/>
              <a:defRPr sz="13500"/>
            </a:lvl2pPr>
            <a:lvl3pPr marL="4389109" indent="0">
              <a:buNone/>
              <a:defRPr sz="11600"/>
            </a:lvl3pPr>
            <a:lvl4pPr marL="6583663" indent="0">
              <a:buNone/>
              <a:defRPr sz="9600"/>
            </a:lvl4pPr>
            <a:lvl5pPr marL="8778217" indent="0">
              <a:buNone/>
              <a:defRPr sz="9600"/>
            </a:lvl5pPr>
            <a:lvl6pPr marL="10972771" indent="0">
              <a:buNone/>
              <a:defRPr sz="9600"/>
            </a:lvl6pPr>
            <a:lvl7pPr marL="13167326" indent="0">
              <a:buNone/>
              <a:defRPr sz="9600"/>
            </a:lvl7pPr>
            <a:lvl8pPr marL="15361880" indent="0">
              <a:buNone/>
              <a:defRPr sz="9600"/>
            </a:lvl8pPr>
            <a:lvl9pPr marL="17556434" indent="0">
              <a:buNone/>
              <a:defRPr sz="9600"/>
            </a:lvl9pPr>
          </a:lstStyle>
          <a:p>
            <a:endParaRPr lang="en-US"/>
          </a:p>
        </p:txBody>
      </p:sp>
      <p:sp>
        <p:nvSpPr>
          <p:cNvPr id="4" name="Text Placeholder 3"/>
          <p:cNvSpPr>
            <a:spLocks noGrp="1"/>
          </p:cNvSpPr>
          <p:nvPr>
            <p:ph type="body" sz="half" idx="2"/>
          </p:nvPr>
        </p:nvSpPr>
        <p:spPr>
          <a:xfrm>
            <a:off x="7527609" y="30057093"/>
            <a:ext cx="23042880" cy="4507227"/>
          </a:xfrm>
        </p:spPr>
        <p:txBody>
          <a:bodyPr/>
          <a:lstStyle>
            <a:lvl1pPr marL="0" indent="0">
              <a:buNone/>
              <a:defRPr sz="6700"/>
            </a:lvl1pPr>
            <a:lvl2pPr marL="2194554" indent="0">
              <a:buNone/>
              <a:defRPr sz="5800"/>
            </a:lvl2pPr>
            <a:lvl3pPr marL="4389109" indent="0">
              <a:buNone/>
              <a:defRPr sz="4800"/>
            </a:lvl3pPr>
            <a:lvl4pPr marL="6583663" indent="0">
              <a:buNone/>
              <a:defRPr sz="4300"/>
            </a:lvl4pPr>
            <a:lvl5pPr marL="8778217" indent="0">
              <a:buNone/>
              <a:defRPr sz="4300"/>
            </a:lvl5pPr>
            <a:lvl6pPr marL="10972771" indent="0">
              <a:buNone/>
              <a:defRPr sz="4300"/>
            </a:lvl6pPr>
            <a:lvl7pPr marL="13167326" indent="0">
              <a:buNone/>
              <a:defRPr sz="4300"/>
            </a:lvl7pPr>
            <a:lvl8pPr marL="15361880" indent="0">
              <a:buNone/>
              <a:defRPr sz="4300"/>
            </a:lvl8pPr>
            <a:lvl9pPr marL="1755643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6F578EA8-FECC-4652-B2BD-E264A1CCB7F4}" type="datetimeFigureOut">
              <a:rPr lang="en-US" smtClean="0"/>
              <a:pPr/>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A8A21-9C6B-42F7-B300-092E2A54C1D8}" type="slidenum">
              <a:rPr lang="en-US" smtClean="0"/>
              <a:pPr/>
              <a:t>‹#›</a:t>
            </a:fld>
            <a:endParaRPr lang="en-US"/>
          </a:p>
        </p:txBody>
      </p:sp>
    </p:spTree>
    <p:extLst>
      <p:ext uri="{BB962C8B-B14F-4D97-AF65-F5344CB8AC3E}">
        <p14:creationId xmlns:p14="http://schemas.microsoft.com/office/powerpoint/2010/main" val="41364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537973"/>
            <a:ext cx="34564320" cy="6400800"/>
          </a:xfrm>
          <a:prstGeom prst="rect">
            <a:avLst/>
          </a:prstGeom>
        </p:spPr>
        <p:txBody>
          <a:bodyPr vert="horz" lIns="438911" tIns="219455" rIns="438911" bIns="219455" rtlCol="0" anchor="ctr">
            <a:normAutofit/>
          </a:bodyPr>
          <a:lstStyle/>
          <a:p>
            <a:r>
              <a:rPr lang="en-US"/>
              <a:t>Click to edit Master title style</a:t>
            </a:r>
          </a:p>
        </p:txBody>
      </p:sp>
      <p:sp>
        <p:nvSpPr>
          <p:cNvPr id="3" name="Text Placeholder 2"/>
          <p:cNvSpPr>
            <a:spLocks noGrp="1"/>
          </p:cNvSpPr>
          <p:nvPr>
            <p:ph type="body" idx="1"/>
          </p:nvPr>
        </p:nvSpPr>
        <p:spPr>
          <a:xfrm>
            <a:off x="1920240" y="8961123"/>
            <a:ext cx="34564320" cy="25345393"/>
          </a:xfrm>
          <a:prstGeom prst="rect">
            <a:avLst/>
          </a:prstGeom>
        </p:spPr>
        <p:txBody>
          <a:bodyPr vert="horz" lIns="438911" tIns="219455" rIns="438911" bIns="2194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35595563"/>
            <a:ext cx="8961120" cy="2044700"/>
          </a:xfrm>
          <a:prstGeom prst="rect">
            <a:avLst/>
          </a:prstGeom>
        </p:spPr>
        <p:txBody>
          <a:bodyPr vert="horz" lIns="438911" tIns="219455" rIns="438911" bIns="219455" rtlCol="0" anchor="ctr"/>
          <a:lstStyle>
            <a:lvl1pPr algn="l">
              <a:defRPr sz="5800">
                <a:solidFill>
                  <a:schemeClr val="tx1">
                    <a:tint val="75000"/>
                  </a:schemeClr>
                </a:solidFill>
              </a:defRPr>
            </a:lvl1pPr>
          </a:lstStyle>
          <a:p>
            <a:fld id="{6F578EA8-FECC-4652-B2BD-E264A1CCB7F4}" type="datetimeFigureOut">
              <a:rPr lang="en-US" smtClean="0"/>
              <a:pPr/>
              <a:t>5/11/2022</a:t>
            </a:fld>
            <a:endParaRPr lang="en-US"/>
          </a:p>
        </p:txBody>
      </p:sp>
      <p:sp>
        <p:nvSpPr>
          <p:cNvPr id="5" name="Footer Placeholder 4"/>
          <p:cNvSpPr>
            <a:spLocks noGrp="1"/>
          </p:cNvSpPr>
          <p:nvPr>
            <p:ph type="ftr" sz="quarter" idx="3"/>
          </p:nvPr>
        </p:nvSpPr>
        <p:spPr>
          <a:xfrm>
            <a:off x="13121640" y="35595563"/>
            <a:ext cx="12161520" cy="2044700"/>
          </a:xfrm>
          <a:prstGeom prst="rect">
            <a:avLst/>
          </a:prstGeom>
        </p:spPr>
        <p:txBody>
          <a:bodyPr vert="horz" lIns="438911" tIns="219455" rIns="438911" bIns="219455"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5595563"/>
            <a:ext cx="8961120" cy="2044700"/>
          </a:xfrm>
          <a:prstGeom prst="rect">
            <a:avLst/>
          </a:prstGeom>
        </p:spPr>
        <p:txBody>
          <a:bodyPr vert="horz" lIns="438911" tIns="219455" rIns="438911" bIns="219455" rtlCol="0" anchor="ctr"/>
          <a:lstStyle>
            <a:lvl1pPr algn="r">
              <a:defRPr sz="5800">
                <a:solidFill>
                  <a:schemeClr val="tx1">
                    <a:tint val="75000"/>
                  </a:schemeClr>
                </a:solidFill>
              </a:defRPr>
            </a:lvl1pPr>
          </a:lstStyle>
          <a:p>
            <a:fld id="{33FA8A21-9C6B-42F7-B300-092E2A54C1D8}" type="slidenum">
              <a:rPr lang="en-US" smtClean="0"/>
              <a:pPr/>
              <a:t>‹#›</a:t>
            </a:fld>
            <a:endParaRPr lang="en-US"/>
          </a:p>
        </p:txBody>
      </p:sp>
    </p:spTree>
    <p:extLst>
      <p:ext uri="{BB962C8B-B14F-4D97-AF65-F5344CB8AC3E}">
        <p14:creationId xmlns:p14="http://schemas.microsoft.com/office/powerpoint/2010/main" val="34981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09" rtl="0" eaLnBrk="1" latinLnBrk="0" hangingPunct="1">
        <a:spcBef>
          <a:spcPct val="0"/>
        </a:spcBef>
        <a:buNone/>
        <a:defRPr sz="21100" kern="1200">
          <a:solidFill>
            <a:schemeClr val="tx1"/>
          </a:solidFill>
          <a:latin typeface="+mj-lt"/>
          <a:ea typeface="+mj-ea"/>
          <a:cs typeface="+mj-cs"/>
        </a:defRPr>
      </a:lvl1pPr>
    </p:titleStyle>
    <p:bodyStyle>
      <a:lvl1pPr marL="1645916" indent="-1645916" algn="l" defTabSz="4389109"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51" indent="-1371597" algn="l" defTabSz="4389109" rtl="0" eaLnBrk="1" latinLnBrk="0" hangingPunct="1">
        <a:spcBef>
          <a:spcPct val="20000"/>
        </a:spcBef>
        <a:buFont typeface="Arial" panose="020B0604020202020204" pitchFamily="34" charset="0"/>
        <a:buChar char="–"/>
        <a:defRPr sz="13500" kern="1200">
          <a:solidFill>
            <a:schemeClr val="tx1"/>
          </a:solidFill>
          <a:latin typeface="+mn-lt"/>
          <a:ea typeface="+mn-ea"/>
          <a:cs typeface="+mn-cs"/>
        </a:defRPr>
      </a:lvl2pPr>
      <a:lvl3pPr marL="5486386" indent="-1097277" algn="l" defTabSz="4389109" rtl="0" eaLnBrk="1" latinLnBrk="0" hangingPunct="1">
        <a:spcBef>
          <a:spcPct val="20000"/>
        </a:spcBef>
        <a:buFont typeface="Arial" panose="020B0604020202020204" pitchFamily="34" charset="0"/>
        <a:buChar char="•"/>
        <a:defRPr sz="11600" kern="1200">
          <a:solidFill>
            <a:schemeClr val="tx1"/>
          </a:solidFill>
          <a:latin typeface="+mn-lt"/>
          <a:ea typeface="+mn-ea"/>
          <a:cs typeface="+mn-cs"/>
        </a:defRPr>
      </a:lvl3pPr>
      <a:lvl4pPr marL="7680940"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494"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48"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03"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157"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11" indent="-1097277" algn="l" defTabSz="438910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09" rtl="0" eaLnBrk="1" latinLnBrk="0" hangingPunct="1">
        <a:defRPr sz="8700" kern="1200">
          <a:solidFill>
            <a:schemeClr val="tx1"/>
          </a:solidFill>
          <a:latin typeface="+mn-lt"/>
          <a:ea typeface="+mn-ea"/>
          <a:cs typeface="+mn-cs"/>
        </a:defRPr>
      </a:lvl1pPr>
      <a:lvl2pPr marL="2194554" algn="l" defTabSz="4389109" rtl="0" eaLnBrk="1" latinLnBrk="0" hangingPunct="1">
        <a:defRPr sz="8700" kern="1200">
          <a:solidFill>
            <a:schemeClr val="tx1"/>
          </a:solidFill>
          <a:latin typeface="+mn-lt"/>
          <a:ea typeface="+mn-ea"/>
          <a:cs typeface="+mn-cs"/>
        </a:defRPr>
      </a:lvl2pPr>
      <a:lvl3pPr marL="4389109" algn="l" defTabSz="4389109" rtl="0" eaLnBrk="1" latinLnBrk="0" hangingPunct="1">
        <a:defRPr sz="8700" kern="1200">
          <a:solidFill>
            <a:schemeClr val="tx1"/>
          </a:solidFill>
          <a:latin typeface="+mn-lt"/>
          <a:ea typeface="+mn-ea"/>
          <a:cs typeface="+mn-cs"/>
        </a:defRPr>
      </a:lvl3pPr>
      <a:lvl4pPr marL="6583663" algn="l" defTabSz="4389109" rtl="0" eaLnBrk="1" latinLnBrk="0" hangingPunct="1">
        <a:defRPr sz="8700" kern="1200">
          <a:solidFill>
            <a:schemeClr val="tx1"/>
          </a:solidFill>
          <a:latin typeface="+mn-lt"/>
          <a:ea typeface="+mn-ea"/>
          <a:cs typeface="+mn-cs"/>
        </a:defRPr>
      </a:lvl4pPr>
      <a:lvl5pPr marL="8778217" algn="l" defTabSz="4389109" rtl="0" eaLnBrk="1" latinLnBrk="0" hangingPunct="1">
        <a:defRPr sz="8700" kern="1200">
          <a:solidFill>
            <a:schemeClr val="tx1"/>
          </a:solidFill>
          <a:latin typeface="+mn-lt"/>
          <a:ea typeface="+mn-ea"/>
          <a:cs typeface="+mn-cs"/>
        </a:defRPr>
      </a:lvl5pPr>
      <a:lvl6pPr marL="10972771" algn="l" defTabSz="4389109" rtl="0" eaLnBrk="1" latinLnBrk="0" hangingPunct="1">
        <a:defRPr sz="8700" kern="1200">
          <a:solidFill>
            <a:schemeClr val="tx1"/>
          </a:solidFill>
          <a:latin typeface="+mn-lt"/>
          <a:ea typeface="+mn-ea"/>
          <a:cs typeface="+mn-cs"/>
        </a:defRPr>
      </a:lvl6pPr>
      <a:lvl7pPr marL="13167326" algn="l" defTabSz="4389109" rtl="0" eaLnBrk="1" latinLnBrk="0" hangingPunct="1">
        <a:defRPr sz="8700" kern="1200">
          <a:solidFill>
            <a:schemeClr val="tx1"/>
          </a:solidFill>
          <a:latin typeface="+mn-lt"/>
          <a:ea typeface="+mn-ea"/>
          <a:cs typeface="+mn-cs"/>
        </a:defRPr>
      </a:lvl7pPr>
      <a:lvl8pPr marL="15361880" algn="l" defTabSz="4389109" rtl="0" eaLnBrk="1" latinLnBrk="0" hangingPunct="1">
        <a:defRPr sz="8700" kern="1200">
          <a:solidFill>
            <a:schemeClr val="tx1"/>
          </a:solidFill>
          <a:latin typeface="+mn-lt"/>
          <a:ea typeface="+mn-ea"/>
          <a:cs typeface="+mn-cs"/>
        </a:defRPr>
      </a:lvl8pPr>
      <a:lvl9pPr marL="17556434" algn="l" defTabSz="4389109"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tx1"/>
            </a:gs>
            <a:gs pos="85000">
              <a:srgbClr val="FFE437"/>
            </a:gs>
            <a:gs pos="100000">
              <a:schemeClr val="tx1"/>
            </a:gs>
          </a:gsLst>
          <a:lin ang="5400000" scaled="0"/>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12461806" y="12796814"/>
            <a:ext cx="14554200" cy="9920995"/>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nSpc>
                <a:spcPts val="4000"/>
              </a:lnSpc>
              <a:spcAft>
                <a:spcPts val="50"/>
              </a:spcAft>
            </a:pPr>
            <a:r>
              <a:rPr lang="en-US" altLang="en-US" sz="3800" u="sng" dirty="0">
                <a:solidFill>
                  <a:srgbClr val="FFE437"/>
                </a:solidFill>
              </a:rPr>
              <a:t>Lumbar MRI </a:t>
            </a:r>
            <a:r>
              <a:rPr lang="en-US" altLang="en-US" sz="3800" dirty="0">
                <a:solidFill>
                  <a:schemeClr val="bg1"/>
                </a:solidFill>
              </a:rPr>
              <a:t>- normal. </a:t>
            </a:r>
          </a:p>
          <a:p>
            <a:pPr>
              <a:lnSpc>
                <a:spcPts val="4000"/>
              </a:lnSpc>
              <a:spcAft>
                <a:spcPts val="50"/>
              </a:spcAft>
            </a:pPr>
            <a:endParaRPr lang="en-US" altLang="en-US" sz="3800" dirty="0">
              <a:solidFill>
                <a:schemeClr val="bg1"/>
              </a:solidFill>
            </a:endParaRPr>
          </a:p>
          <a:p>
            <a:pPr>
              <a:lnSpc>
                <a:spcPts val="4000"/>
              </a:lnSpc>
              <a:spcAft>
                <a:spcPts val="50"/>
              </a:spcAft>
            </a:pPr>
            <a:r>
              <a:rPr lang="en-US" altLang="en-US" sz="3800" u="sng" dirty="0">
                <a:solidFill>
                  <a:srgbClr val="FFE437"/>
                </a:solidFill>
              </a:rPr>
              <a:t>Gait analysis </a:t>
            </a:r>
            <a:r>
              <a:rPr lang="en-US" altLang="en-US" sz="3800" dirty="0">
                <a:solidFill>
                  <a:schemeClr val="bg1"/>
                </a:solidFill>
              </a:rPr>
              <a:t>- Minute 14 of 18, running at a sub-6-minute mile pace, there was minor exertional gluteal weakness causing limited hip abduction on the symptomatic side. Thus, the planted right leg crosses midline more than left, followed by onset of symptoms. </a:t>
            </a:r>
          </a:p>
          <a:p>
            <a:pPr>
              <a:lnSpc>
                <a:spcPts val="4000"/>
              </a:lnSpc>
              <a:spcAft>
                <a:spcPts val="50"/>
              </a:spcAft>
            </a:pPr>
            <a:endParaRPr lang="en-US" altLang="en-US" sz="3800" dirty="0">
              <a:solidFill>
                <a:schemeClr val="bg1"/>
              </a:solidFill>
            </a:endParaRPr>
          </a:p>
          <a:p>
            <a:pPr>
              <a:lnSpc>
                <a:spcPts val="4000"/>
              </a:lnSpc>
              <a:spcAft>
                <a:spcPts val="50"/>
              </a:spcAft>
            </a:pPr>
            <a:r>
              <a:rPr lang="en-US" altLang="en-US" sz="3800" u="sng" dirty="0">
                <a:solidFill>
                  <a:srgbClr val="FFE437"/>
                </a:solidFill>
              </a:rPr>
              <a:t>Diagnostic ultrasound of right thigh and knee</a:t>
            </a:r>
            <a:r>
              <a:rPr lang="en-US" altLang="en-US" sz="3800" dirty="0">
                <a:solidFill>
                  <a:schemeClr val="bg1"/>
                </a:solidFill>
              </a:rPr>
              <a:t>- normal to </a:t>
            </a:r>
            <a:r>
              <a:rPr lang="en-US" altLang="en-US" sz="3800" dirty="0" err="1">
                <a:solidFill>
                  <a:schemeClr val="bg1"/>
                </a:solidFill>
              </a:rPr>
              <a:t>sonopalpation</a:t>
            </a:r>
            <a:r>
              <a:rPr lang="en-US" altLang="en-US" sz="3800" dirty="0">
                <a:solidFill>
                  <a:schemeClr val="bg1"/>
                </a:solidFill>
              </a:rPr>
              <a:t> at LCFN. </a:t>
            </a:r>
          </a:p>
          <a:p>
            <a:pPr>
              <a:lnSpc>
                <a:spcPts val="4000"/>
              </a:lnSpc>
              <a:spcAft>
                <a:spcPts val="50"/>
              </a:spcAft>
            </a:pPr>
            <a:endParaRPr lang="en-US" altLang="en-US" sz="3800" dirty="0">
              <a:solidFill>
                <a:schemeClr val="bg1"/>
              </a:solidFill>
            </a:endParaRPr>
          </a:p>
          <a:p>
            <a:pPr>
              <a:lnSpc>
                <a:spcPts val="4000"/>
              </a:lnSpc>
              <a:spcAft>
                <a:spcPts val="50"/>
              </a:spcAft>
            </a:pPr>
            <a:r>
              <a:rPr lang="en-US" altLang="en-US" sz="3800" u="sng" dirty="0">
                <a:solidFill>
                  <a:srgbClr val="FFE437"/>
                </a:solidFill>
              </a:rPr>
              <a:t>Right leg arterial ultrasound </a:t>
            </a:r>
            <a:r>
              <a:rPr lang="en-US" altLang="en-US" sz="3800" dirty="0">
                <a:solidFill>
                  <a:schemeClr val="bg1"/>
                </a:solidFill>
              </a:rPr>
              <a:t>- normal. </a:t>
            </a:r>
          </a:p>
          <a:p>
            <a:pPr>
              <a:lnSpc>
                <a:spcPts val="4000"/>
              </a:lnSpc>
              <a:spcAft>
                <a:spcPts val="50"/>
              </a:spcAft>
            </a:pPr>
            <a:endParaRPr lang="en-US" altLang="en-US" sz="3800" dirty="0">
              <a:solidFill>
                <a:schemeClr val="bg1"/>
              </a:solidFill>
            </a:endParaRPr>
          </a:p>
          <a:p>
            <a:pPr>
              <a:lnSpc>
                <a:spcPts val="4000"/>
              </a:lnSpc>
              <a:spcAft>
                <a:spcPts val="50"/>
              </a:spcAft>
            </a:pPr>
            <a:r>
              <a:rPr lang="en-US" altLang="en-US" sz="3800" u="sng" dirty="0">
                <a:solidFill>
                  <a:srgbClr val="FFE437"/>
                </a:solidFill>
              </a:rPr>
              <a:t>CTA for external iliac artery </a:t>
            </a:r>
            <a:r>
              <a:rPr lang="en-US" altLang="en-US" sz="3800" u="sng" dirty="0" err="1">
                <a:solidFill>
                  <a:srgbClr val="FFE437"/>
                </a:solidFill>
              </a:rPr>
              <a:t>endofibrosis</a:t>
            </a:r>
            <a:r>
              <a:rPr lang="en-US" altLang="en-US" sz="3800" u="sng" dirty="0">
                <a:solidFill>
                  <a:srgbClr val="FFE437"/>
                </a:solidFill>
              </a:rPr>
              <a:t> evaluation </a:t>
            </a:r>
            <a:r>
              <a:rPr lang="en-US" altLang="en-US" sz="3800" dirty="0">
                <a:solidFill>
                  <a:schemeClr val="bg1"/>
                </a:solidFill>
              </a:rPr>
              <a:t>- normal.</a:t>
            </a:r>
          </a:p>
          <a:p>
            <a:pPr>
              <a:lnSpc>
                <a:spcPts val="4000"/>
              </a:lnSpc>
              <a:spcAft>
                <a:spcPts val="50"/>
              </a:spcAft>
            </a:pPr>
            <a:endParaRPr lang="en-US" altLang="en-US" sz="3800" u="sng" dirty="0">
              <a:solidFill>
                <a:schemeClr val="bg1"/>
              </a:solidFill>
            </a:endParaRPr>
          </a:p>
          <a:p>
            <a:pPr>
              <a:lnSpc>
                <a:spcPts val="4000"/>
              </a:lnSpc>
              <a:spcAft>
                <a:spcPts val="50"/>
              </a:spcAft>
            </a:pPr>
            <a:r>
              <a:rPr lang="en-US" altLang="en-US" sz="3800" u="sng" dirty="0">
                <a:solidFill>
                  <a:srgbClr val="FFE437"/>
                </a:solidFill>
              </a:rPr>
              <a:t>NCS/EMG </a:t>
            </a:r>
            <a:r>
              <a:rPr lang="en-US" altLang="en-US" sz="3800" dirty="0">
                <a:solidFill>
                  <a:schemeClr val="bg1"/>
                </a:solidFill>
              </a:rPr>
              <a:t>- normal. </a:t>
            </a:r>
          </a:p>
          <a:p>
            <a:pPr>
              <a:lnSpc>
                <a:spcPts val="4000"/>
              </a:lnSpc>
              <a:spcAft>
                <a:spcPts val="50"/>
              </a:spcAft>
            </a:pPr>
            <a:endParaRPr lang="en-US" altLang="en-US" sz="3800" dirty="0">
              <a:solidFill>
                <a:schemeClr val="bg1"/>
              </a:solidFill>
            </a:endParaRPr>
          </a:p>
          <a:p>
            <a:pPr>
              <a:lnSpc>
                <a:spcPts val="4000"/>
              </a:lnSpc>
              <a:spcAft>
                <a:spcPts val="50"/>
              </a:spcAft>
            </a:pPr>
            <a:r>
              <a:rPr lang="en-US" altLang="en-US" sz="3800" u="sng" dirty="0">
                <a:solidFill>
                  <a:srgbClr val="FFE437"/>
                </a:solidFill>
              </a:rPr>
              <a:t>Labs</a:t>
            </a:r>
            <a:r>
              <a:rPr lang="en-US" altLang="en-US" sz="3800" dirty="0">
                <a:solidFill>
                  <a:schemeClr val="bg1"/>
                </a:solidFill>
              </a:rPr>
              <a:t> - normal </a:t>
            </a:r>
          </a:p>
        </p:txBody>
      </p:sp>
      <p:sp>
        <p:nvSpPr>
          <p:cNvPr id="4" name="Rectangle 4"/>
          <p:cNvSpPr>
            <a:spLocks noChangeArrowheads="1"/>
          </p:cNvSpPr>
          <p:nvPr/>
        </p:nvSpPr>
        <p:spPr bwMode="auto">
          <a:xfrm>
            <a:off x="705644" y="609602"/>
            <a:ext cx="37032406" cy="2979342"/>
          </a:xfrm>
          <a:prstGeom prst="rect">
            <a:avLst/>
          </a:prstGeom>
          <a:noFill/>
          <a:ln w="9525">
            <a:noFill/>
            <a:miter lim="800000"/>
            <a:headEnd/>
            <a:tailEnd/>
          </a:ln>
          <a:effectLst/>
        </p:spPr>
        <p:txBody>
          <a:bodyPr lIns="160020" tIns="80010" rIns="160020" bIns="80010">
            <a:spAutoFit/>
          </a:bodyP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defTabSz="1600200" fontAlgn="base">
              <a:spcBef>
                <a:spcPct val="0"/>
              </a:spcBef>
              <a:spcAft>
                <a:spcPct val="0"/>
              </a:spcAft>
              <a:defRPr/>
            </a:pPr>
            <a:r>
              <a:rPr lang="en-US" altLang="en-US" sz="6600" b="0" kern="0" dirty="0">
                <a:solidFill>
                  <a:srgbClr val="FFE437"/>
                </a:solidFill>
                <a:effectLst>
                  <a:outerShdw blurRad="38100" dist="38100" dir="2700000" algn="tl">
                    <a:srgbClr val="000000"/>
                  </a:outerShdw>
                </a:effectLst>
                <a:latin typeface="Arial Black" charset="0"/>
              </a:rPr>
              <a:t>Exertional Right Leg Numbness In High Level Distance Runner</a:t>
            </a:r>
          </a:p>
          <a:p>
            <a:pPr algn="ctr" defTabSz="1600200" fontAlgn="base">
              <a:spcBef>
                <a:spcPct val="0"/>
              </a:spcBef>
              <a:spcAft>
                <a:spcPct val="0"/>
              </a:spcAft>
              <a:defRPr/>
            </a:pPr>
            <a:r>
              <a:rPr lang="en-US" altLang="en-US" sz="6000" i="1" kern="0" dirty="0">
                <a:solidFill>
                  <a:srgbClr val="FFFFFF"/>
                </a:solidFill>
                <a:effectLst>
                  <a:outerShdw blurRad="38100" dist="38100" dir="2700000" algn="tl">
                    <a:srgbClr val="000000"/>
                  </a:outerShdw>
                </a:effectLst>
              </a:rPr>
              <a:t>Josh Schulte</a:t>
            </a:r>
            <a:r>
              <a:rPr lang="en-US" altLang="en-US" sz="6000" i="1" kern="0" baseline="30000" dirty="0">
                <a:solidFill>
                  <a:srgbClr val="FFFFFF"/>
                </a:solidFill>
                <a:effectLst>
                  <a:outerShdw blurRad="38100" dist="38100" dir="2700000" algn="tl">
                    <a:srgbClr val="000000"/>
                  </a:outerShdw>
                </a:effectLst>
              </a:rPr>
              <a:t>1</a:t>
            </a:r>
            <a:r>
              <a:rPr lang="en-US" altLang="en-US" sz="6000" i="1" kern="0" dirty="0">
                <a:solidFill>
                  <a:srgbClr val="FFFFFF"/>
                </a:solidFill>
                <a:effectLst>
                  <a:outerShdw blurRad="38100" dist="38100" dir="2700000" algn="tl">
                    <a:srgbClr val="000000"/>
                  </a:outerShdw>
                </a:effectLst>
              </a:rPr>
              <a:t>, Tyler Slayman, MD</a:t>
            </a:r>
            <a:r>
              <a:rPr lang="en-US" altLang="en-US" sz="6600" i="1" kern="0" baseline="30000" dirty="0">
                <a:solidFill>
                  <a:srgbClr val="FFFFFF"/>
                </a:solidFill>
                <a:effectLst>
                  <a:outerShdw blurRad="38100" dist="38100" dir="2700000" algn="tl">
                    <a:srgbClr val="000000"/>
                  </a:outerShdw>
                </a:effectLst>
              </a:rPr>
              <a:t>1</a:t>
            </a:r>
            <a:endParaRPr lang="en-US" altLang="en-US" sz="6000" i="1" kern="0" dirty="0">
              <a:solidFill>
                <a:srgbClr val="FFFFFF"/>
              </a:solidFill>
              <a:effectLst>
                <a:outerShdw blurRad="38100" dist="38100" dir="2700000" algn="tl">
                  <a:srgbClr val="000000"/>
                </a:outerShdw>
              </a:effectLst>
            </a:endParaRPr>
          </a:p>
          <a:p>
            <a:pPr algn="ctr" defTabSz="1600200" fontAlgn="base">
              <a:lnSpc>
                <a:spcPct val="70000"/>
              </a:lnSpc>
              <a:spcBef>
                <a:spcPct val="35000"/>
              </a:spcBef>
              <a:spcAft>
                <a:spcPct val="0"/>
              </a:spcAft>
              <a:defRPr/>
            </a:pPr>
            <a:r>
              <a:rPr lang="en-US" altLang="en-US" sz="4800" i="1" kern="0" dirty="0">
                <a:solidFill>
                  <a:srgbClr val="FFFFFF"/>
                </a:solidFill>
                <a:effectLst>
                  <a:outerShdw blurRad="38100" dist="38100" dir="2700000" algn="tl">
                    <a:srgbClr val="000000"/>
                  </a:outerShdw>
                </a:effectLst>
              </a:rPr>
              <a:t>1. UI Sports Medicine – University of Iowa Hospitals and Clinics, Iowa City, Iowa</a:t>
            </a:r>
            <a:endParaRPr lang="en-US" altLang="en-US" sz="6000" i="1" kern="0" dirty="0">
              <a:solidFill>
                <a:srgbClr val="FFFFFF"/>
              </a:solidFill>
              <a:effectLst>
                <a:outerShdw blurRad="38100" dist="38100" dir="2700000" algn="tl">
                  <a:srgbClr val="000000"/>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025" y="1804665"/>
            <a:ext cx="7496175" cy="2993174"/>
          </a:xfrm>
          <a:prstGeom prst="rect">
            <a:avLst/>
          </a:prstGeom>
        </p:spPr>
      </p:pic>
      <p:pic>
        <p:nvPicPr>
          <p:cNvPr id="6" name="Picture 98" descr="UI_logo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37241" y="880669"/>
            <a:ext cx="2582267"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266699" y="6614117"/>
            <a:ext cx="11781266" cy="8351207"/>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a:r>
              <a:rPr lang="en-US" altLang="en-US" sz="3600" dirty="0">
                <a:solidFill>
                  <a:schemeClr val="bg1"/>
                </a:solidFill>
              </a:rPr>
              <a:t>17 </a:t>
            </a:r>
            <a:r>
              <a:rPr lang="en-US" altLang="en-US" sz="3600" dirty="0" err="1">
                <a:solidFill>
                  <a:schemeClr val="bg1"/>
                </a:solidFill>
              </a:rPr>
              <a:t>y.o</a:t>
            </a:r>
            <a:r>
              <a:rPr lang="en-US" altLang="en-US" sz="3600" dirty="0">
                <a:solidFill>
                  <a:schemeClr val="bg1"/>
                </a:solidFill>
              </a:rPr>
              <a:t>. male high school distance runner with PMHx of heart murmur and ITBS, presents with a chief complaint of 3-year insidious onset, atraumatic worsening right lateral leg numbness with activity. States this feels different than previous ITBS. Symptoms are only present with high intensity and longer workouts (5:45 mile for more than 2-3 miles). Symptoms start as vague lateral thigh numbness that radiates anteriorly and proximally the further he runs, climatically he "loses control of his leg and becomes weaker". If he stops and stretches, symptoms are relieved temporarily. He denies symptoms below the knee. Symptoms resolve 5-10 minutes after exercise, and he may have asymptomatic periods lasting weeks to months.</a:t>
            </a:r>
          </a:p>
        </p:txBody>
      </p:sp>
      <p:sp>
        <p:nvSpPr>
          <p:cNvPr id="9" name="Rectangle 5"/>
          <p:cNvSpPr>
            <a:spLocks noChangeArrowheads="1"/>
          </p:cNvSpPr>
          <p:nvPr/>
        </p:nvSpPr>
        <p:spPr bwMode="auto">
          <a:xfrm>
            <a:off x="12420600" y="6629400"/>
            <a:ext cx="14020800" cy="3908104"/>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marL="457200" indent="-457200">
              <a:buFont typeface="Arial" panose="020B0604020202020204" pitchFamily="34" charset="0"/>
              <a:buChar char="•"/>
            </a:pPr>
            <a:r>
              <a:rPr lang="en-US" sz="3600" dirty="0">
                <a:solidFill>
                  <a:schemeClr val="bg1"/>
                </a:solidFill>
              </a:rPr>
              <a:t>Normal general physical exam, normal right leg inspection.</a:t>
            </a:r>
          </a:p>
          <a:p>
            <a:pPr marL="457200" indent="-457200">
              <a:buFont typeface="Arial" panose="020B0604020202020204" pitchFamily="34" charset="0"/>
              <a:buChar char="•"/>
            </a:pPr>
            <a:r>
              <a:rPr lang="en-US" sz="3600" dirty="0">
                <a:solidFill>
                  <a:schemeClr val="bg1"/>
                </a:solidFill>
              </a:rPr>
              <a:t>Mild discomfort over LFC with palpation. Nontender over ITB, GT and TFL.</a:t>
            </a:r>
          </a:p>
          <a:p>
            <a:pPr marL="457200" indent="-457200">
              <a:buFont typeface="Arial" panose="020B0604020202020204" pitchFamily="34" charset="0"/>
              <a:buChar char="•"/>
            </a:pPr>
            <a:r>
              <a:rPr lang="en-US" sz="3600" dirty="0">
                <a:solidFill>
                  <a:schemeClr val="bg1"/>
                </a:solidFill>
              </a:rPr>
              <a:t>Normal ROM, strength, gross neurological exam bilaterally, and special maneuvers</a:t>
            </a:r>
          </a:p>
          <a:p>
            <a:pPr marL="457200" indent="-457200">
              <a:buFont typeface="Arial" panose="020B0604020202020204" pitchFamily="34" charset="0"/>
              <a:buChar char="•"/>
            </a:pPr>
            <a:r>
              <a:rPr lang="en-US" sz="3600" dirty="0">
                <a:solidFill>
                  <a:schemeClr val="bg1"/>
                </a:solidFill>
              </a:rPr>
              <a:t>Dynamic knee valgus on single leg squat bilaterally R&gt;L </a:t>
            </a:r>
          </a:p>
        </p:txBody>
      </p:sp>
      <p:sp>
        <p:nvSpPr>
          <p:cNvPr id="10" name="Rectangle 5"/>
          <p:cNvSpPr>
            <a:spLocks noChangeArrowheads="1"/>
          </p:cNvSpPr>
          <p:nvPr/>
        </p:nvSpPr>
        <p:spPr bwMode="auto">
          <a:xfrm>
            <a:off x="26746200" y="6607498"/>
            <a:ext cx="10991850" cy="3908104"/>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marL="457200" indent="-457200" algn="ctr">
              <a:lnSpc>
                <a:spcPct val="130000"/>
              </a:lnSpc>
              <a:buAutoNum type="arabicPeriod"/>
            </a:pPr>
            <a:r>
              <a:rPr lang="en-US" sz="4000" dirty="0">
                <a:solidFill>
                  <a:schemeClr val="bg1"/>
                </a:solidFill>
              </a:rPr>
              <a:t> </a:t>
            </a:r>
            <a:r>
              <a:rPr lang="en-US" sz="3600" dirty="0">
                <a:solidFill>
                  <a:schemeClr val="bg1"/>
                </a:solidFill>
              </a:rPr>
              <a:t>Iliotibial Band Syndrome</a:t>
            </a:r>
          </a:p>
          <a:p>
            <a:pPr marL="457200" indent="-457200" algn="ctr">
              <a:lnSpc>
                <a:spcPct val="130000"/>
              </a:lnSpc>
              <a:buAutoNum type="arabicPeriod"/>
            </a:pPr>
            <a:r>
              <a:rPr lang="en-US" sz="3600" dirty="0">
                <a:solidFill>
                  <a:schemeClr val="bg1"/>
                </a:solidFill>
              </a:rPr>
              <a:t>Meralgia paresthetica (MP)</a:t>
            </a:r>
          </a:p>
          <a:p>
            <a:pPr marL="457200" indent="-457200" algn="ctr">
              <a:lnSpc>
                <a:spcPct val="130000"/>
              </a:lnSpc>
              <a:buAutoNum type="arabicPeriod"/>
            </a:pPr>
            <a:r>
              <a:rPr lang="en-US" sz="3600" dirty="0">
                <a:solidFill>
                  <a:schemeClr val="bg1"/>
                </a:solidFill>
              </a:rPr>
              <a:t>Chronic Exertional Compartment Syndrome</a:t>
            </a:r>
          </a:p>
          <a:p>
            <a:pPr marL="457200" indent="-457200" algn="ctr">
              <a:lnSpc>
                <a:spcPct val="130000"/>
              </a:lnSpc>
              <a:buAutoNum type="arabicPeriod"/>
            </a:pPr>
            <a:r>
              <a:rPr lang="en-US" sz="3600" dirty="0">
                <a:solidFill>
                  <a:schemeClr val="bg1"/>
                </a:solidFill>
              </a:rPr>
              <a:t>External Iliac </a:t>
            </a:r>
            <a:r>
              <a:rPr lang="en-US" sz="3600" dirty="0" err="1">
                <a:solidFill>
                  <a:schemeClr val="bg1"/>
                </a:solidFill>
              </a:rPr>
              <a:t>Endofibrosis</a:t>
            </a:r>
            <a:endParaRPr lang="en-US" sz="3600" dirty="0">
              <a:solidFill>
                <a:schemeClr val="bg1"/>
              </a:solidFill>
            </a:endParaRPr>
          </a:p>
          <a:p>
            <a:pPr marL="457200" indent="-457200" algn="ctr">
              <a:lnSpc>
                <a:spcPct val="130000"/>
              </a:lnSpc>
              <a:buAutoNum type="arabicPeriod"/>
            </a:pPr>
            <a:r>
              <a:rPr lang="en-US" sz="3600" dirty="0">
                <a:solidFill>
                  <a:schemeClr val="bg1"/>
                </a:solidFill>
              </a:rPr>
              <a:t>Lumbar radiculopathy</a:t>
            </a:r>
          </a:p>
          <a:p>
            <a:pPr algn="ctr">
              <a:lnSpc>
                <a:spcPct val="130000"/>
              </a:lnSpc>
            </a:pPr>
            <a:endParaRPr lang="en-US" sz="1100" dirty="0">
              <a:solidFill>
                <a:schemeClr val="bg1"/>
              </a:solidFill>
            </a:endParaRPr>
          </a:p>
          <a:p>
            <a:pPr algn="ctr">
              <a:lnSpc>
                <a:spcPct val="130000"/>
              </a:lnSpc>
            </a:pPr>
            <a:endParaRPr lang="en-US" sz="1100" dirty="0">
              <a:solidFill>
                <a:schemeClr val="bg1"/>
              </a:solidFill>
            </a:endParaRPr>
          </a:p>
          <a:p>
            <a:pPr algn="ctr">
              <a:lnSpc>
                <a:spcPct val="130000"/>
              </a:lnSpc>
            </a:pPr>
            <a:endParaRPr lang="en-US" sz="1100" dirty="0">
              <a:solidFill>
                <a:schemeClr val="bg1"/>
              </a:solidFill>
            </a:endParaRPr>
          </a:p>
          <a:p>
            <a:pPr algn="ctr">
              <a:lnSpc>
                <a:spcPct val="130000"/>
              </a:lnSpc>
            </a:pPr>
            <a:endParaRPr lang="en-US" sz="1100" dirty="0">
              <a:solidFill>
                <a:schemeClr val="bg1"/>
              </a:solidFill>
            </a:endParaRPr>
          </a:p>
          <a:p>
            <a:pPr algn="ctr">
              <a:lnSpc>
                <a:spcPct val="130000"/>
              </a:lnSpc>
            </a:pPr>
            <a:endParaRPr lang="en-US" sz="1100" dirty="0">
              <a:solidFill>
                <a:schemeClr val="bg1"/>
              </a:solidFill>
            </a:endParaRPr>
          </a:p>
          <a:p>
            <a:pPr algn="ctr">
              <a:lnSpc>
                <a:spcPct val="130000"/>
              </a:lnSpc>
            </a:pPr>
            <a:endParaRPr lang="en-US" sz="1100" dirty="0">
              <a:solidFill>
                <a:schemeClr val="bg1"/>
              </a:solidFill>
            </a:endParaRPr>
          </a:p>
          <a:p>
            <a:pPr algn="ctr">
              <a:lnSpc>
                <a:spcPct val="130000"/>
              </a:lnSpc>
            </a:pPr>
            <a:endParaRPr lang="en-US" sz="1100" dirty="0">
              <a:solidFill>
                <a:schemeClr val="bg1"/>
              </a:solidFill>
            </a:endParaRPr>
          </a:p>
          <a:p>
            <a:pPr algn="ctr">
              <a:lnSpc>
                <a:spcPct val="130000"/>
              </a:lnSpc>
            </a:pPr>
            <a:endParaRPr lang="en-US" sz="900" dirty="0">
              <a:solidFill>
                <a:schemeClr val="bg1"/>
              </a:solidFill>
            </a:endParaRPr>
          </a:p>
          <a:p>
            <a:pPr algn="ctr">
              <a:lnSpc>
                <a:spcPct val="130000"/>
              </a:lnSpc>
            </a:pPr>
            <a:endParaRPr lang="en-US" altLang="en-US" sz="1600" dirty="0">
              <a:solidFill>
                <a:schemeClr val="bg1"/>
              </a:solidFill>
            </a:endParaRPr>
          </a:p>
        </p:txBody>
      </p:sp>
      <p:sp>
        <p:nvSpPr>
          <p:cNvPr id="11" name="Rectangle 5"/>
          <p:cNvSpPr>
            <a:spLocks noChangeArrowheads="1"/>
          </p:cNvSpPr>
          <p:nvPr/>
        </p:nvSpPr>
        <p:spPr bwMode="auto">
          <a:xfrm>
            <a:off x="1966912" y="33350792"/>
            <a:ext cx="34470975" cy="3268392"/>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r>
              <a:rPr lang="en-US" sz="3500" dirty="0">
                <a:solidFill>
                  <a:schemeClr val="bg1"/>
                </a:solidFill>
              </a:rPr>
              <a:t>On-going research related to exertional leg pain has produced an array of diagnoses, including stress fractures, compartment syndromes, nerve compression/MP, and vascular abnormalities(1). However, most of these diagnoses would yield a positive finding during the workup. One of these diagnoses, MP, typically yields a positive finding on NCS after the presentation of lateral thigh sensory deficit(2). Yet, there is scant research related to exertional MP as most diagnoses are made in obese or post-surgical patients. Given the variable course of the LFCN and the typical sensory nerve deficit, this case may add evidence that MP could be seen during exertion with resolution of symptoms at rest.</a:t>
            </a:r>
          </a:p>
        </p:txBody>
      </p:sp>
      <p:sp>
        <p:nvSpPr>
          <p:cNvPr id="13" name="Rectangle 5"/>
          <p:cNvSpPr>
            <a:spLocks noChangeArrowheads="1"/>
          </p:cNvSpPr>
          <p:nvPr/>
        </p:nvSpPr>
        <p:spPr bwMode="auto">
          <a:xfrm>
            <a:off x="27388641" y="20654787"/>
            <a:ext cx="10349409" cy="2063022"/>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a:r>
              <a:rPr lang="en-US" sz="3600" dirty="0">
                <a:solidFill>
                  <a:schemeClr val="bg1"/>
                </a:solidFill>
                <a:latin typeface="Arial" panose="020B0604020202020204" pitchFamily="34" charset="0"/>
                <a:cs typeface="Arial" panose="020B0604020202020204" pitchFamily="34" charset="0"/>
              </a:rPr>
              <a:t>Entrapment of LFCN of the thigh due to overactivation of the tensor fascia </a:t>
            </a:r>
            <a:r>
              <a:rPr lang="en-US" sz="3600" dirty="0" err="1">
                <a:solidFill>
                  <a:schemeClr val="bg1"/>
                </a:solidFill>
                <a:latin typeface="Arial" panose="020B0604020202020204" pitchFamily="34" charset="0"/>
                <a:cs typeface="Arial" panose="020B0604020202020204" pitchFamily="34" charset="0"/>
              </a:rPr>
              <a:t>lata</a:t>
            </a:r>
            <a:r>
              <a:rPr lang="en-US" sz="3600" dirty="0">
                <a:solidFill>
                  <a:schemeClr val="bg1"/>
                </a:solidFill>
                <a:latin typeface="Arial" panose="020B0604020202020204" pitchFamily="34" charset="0"/>
                <a:cs typeface="Arial" panose="020B0604020202020204" pitchFamily="34" charset="0"/>
              </a:rPr>
              <a:t>, secondary to hip abductor weakness </a:t>
            </a:r>
            <a:endParaRPr lang="en-US" altLang="en-US" sz="3600" i="1" dirty="0">
              <a:solidFill>
                <a:schemeClr val="bg1"/>
              </a:solidFill>
            </a:endParaRPr>
          </a:p>
        </p:txBody>
      </p:sp>
      <p:sp>
        <p:nvSpPr>
          <p:cNvPr id="18" name="Rectangle 5"/>
          <p:cNvSpPr>
            <a:spLocks noChangeArrowheads="1"/>
          </p:cNvSpPr>
          <p:nvPr/>
        </p:nvSpPr>
        <p:spPr bwMode="auto">
          <a:xfrm>
            <a:off x="1128712" y="16702641"/>
            <a:ext cx="9744075" cy="6015168"/>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a:r>
              <a:rPr lang="en-US" sz="3500" dirty="0">
                <a:solidFill>
                  <a:schemeClr val="bg1"/>
                </a:solidFill>
              </a:rPr>
              <a:t>During the workup, the patient had decreased symptoms. He is using a percussion massage device on his TFL, with relieved symptoms. Now he is not experiencing symptoms during his workouts. We believe he could benefit from comprehensive PT, working to create balance in activation patterns. PT will strengthen, stabilize, and mobilize the muscles associated with the lumbar spine, the hip, and legs.</a:t>
            </a:r>
          </a:p>
        </p:txBody>
      </p:sp>
      <p:sp>
        <p:nvSpPr>
          <p:cNvPr id="20" name="Rectangle 5"/>
          <p:cNvSpPr>
            <a:spLocks noChangeArrowheads="1"/>
          </p:cNvSpPr>
          <p:nvPr/>
        </p:nvSpPr>
        <p:spPr bwMode="auto">
          <a:xfrm>
            <a:off x="1800225" y="5334000"/>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History</a:t>
            </a:r>
          </a:p>
        </p:txBody>
      </p:sp>
      <p:sp>
        <p:nvSpPr>
          <p:cNvPr id="21" name="Rectangle 5"/>
          <p:cNvSpPr>
            <a:spLocks noChangeArrowheads="1"/>
          </p:cNvSpPr>
          <p:nvPr/>
        </p:nvSpPr>
        <p:spPr bwMode="auto">
          <a:xfrm>
            <a:off x="15068550" y="5334000"/>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Physical Examination</a:t>
            </a:r>
          </a:p>
        </p:txBody>
      </p:sp>
      <p:sp>
        <p:nvSpPr>
          <p:cNvPr id="22" name="Rectangle 5"/>
          <p:cNvSpPr>
            <a:spLocks noChangeArrowheads="1"/>
          </p:cNvSpPr>
          <p:nvPr/>
        </p:nvSpPr>
        <p:spPr bwMode="auto">
          <a:xfrm>
            <a:off x="28203525" y="5334000"/>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Differential Diagnosis</a:t>
            </a:r>
          </a:p>
        </p:txBody>
      </p:sp>
      <p:sp>
        <p:nvSpPr>
          <p:cNvPr id="77" name="Rectangle 5"/>
          <p:cNvSpPr>
            <a:spLocks noChangeArrowheads="1"/>
          </p:cNvSpPr>
          <p:nvPr/>
        </p:nvSpPr>
        <p:spPr bwMode="auto">
          <a:xfrm>
            <a:off x="15001875" y="11083062"/>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Tests and Results</a:t>
            </a:r>
          </a:p>
        </p:txBody>
      </p:sp>
      <p:sp>
        <p:nvSpPr>
          <p:cNvPr id="88" name="Rectangle 5"/>
          <p:cNvSpPr>
            <a:spLocks noChangeArrowheads="1"/>
          </p:cNvSpPr>
          <p:nvPr/>
        </p:nvSpPr>
        <p:spPr bwMode="auto">
          <a:xfrm>
            <a:off x="1500185" y="15422524"/>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Outcome</a:t>
            </a:r>
          </a:p>
        </p:txBody>
      </p:sp>
      <p:pic>
        <p:nvPicPr>
          <p:cNvPr id="89" name="Picture 88" descr="Tiger Hawk.gif"/>
          <p:cNvPicPr>
            <a:picLocks noChangeAspect="1"/>
          </p:cNvPicPr>
          <p:nvPr/>
        </p:nvPicPr>
        <p:blipFill>
          <a:blip r:embed="rId4" cstate="print"/>
          <a:stretch>
            <a:fillRect/>
          </a:stretch>
        </p:blipFill>
        <p:spPr>
          <a:xfrm>
            <a:off x="36316444" y="36937950"/>
            <a:ext cx="1821656" cy="1200150"/>
          </a:xfrm>
          <a:prstGeom prst="rect">
            <a:avLst/>
          </a:prstGeom>
        </p:spPr>
      </p:pic>
      <p:sp>
        <p:nvSpPr>
          <p:cNvPr id="90" name="Rectangle 5"/>
          <p:cNvSpPr>
            <a:spLocks noChangeArrowheads="1"/>
          </p:cNvSpPr>
          <p:nvPr/>
        </p:nvSpPr>
        <p:spPr bwMode="auto">
          <a:xfrm>
            <a:off x="12842081" y="32013526"/>
            <a:ext cx="13570744" cy="1057274"/>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a:lnSpc>
                <a:spcPct val="110000"/>
              </a:lnSpc>
            </a:pPr>
            <a:r>
              <a:rPr lang="en-US" altLang="en-US" sz="4200" b="0" dirty="0">
                <a:latin typeface="Arial Black" charset="0"/>
              </a:rPr>
              <a:t>Take Home Message</a:t>
            </a:r>
          </a:p>
        </p:txBody>
      </p:sp>
      <p:sp>
        <p:nvSpPr>
          <p:cNvPr id="35" name="Rectangle 5"/>
          <p:cNvSpPr>
            <a:spLocks noChangeArrowheads="1"/>
          </p:cNvSpPr>
          <p:nvPr/>
        </p:nvSpPr>
        <p:spPr bwMode="auto">
          <a:xfrm>
            <a:off x="28605025" y="12932571"/>
            <a:ext cx="8401050" cy="1000125"/>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eaLnBrk="1" hangingPunct="1">
              <a:lnSpc>
                <a:spcPct val="110000"/>
              </a:lnSpc>
            </a:pPr>
            <a:r>
              <a:rPr lang="en-US" altLang="en-US" sz="4200" b="0" dirty="0">
                <a:latin typeface="Arial Black" charset="0"/>
              </a:rPr>
              <a:t>Return to Play</a:t>
            </a:r>
          </a:p>
        </p:txBody>
      </p:sp>
      <p:sp>
        <p:nvSpPr>
          <p:cNvPr id="36" name="Rectangle 5"/>
          <p:cNvSpPr>
            <a:spLocks noChangeArrowheads="1"/>
          </p:cNvSpPr>
          <p:nvPr/>
        </p:nvSpPr>
        <p:spPr bwMode="auto">
          <a:xfrm>
            <a:off x="28605025" y="14718359"/>
            <a:ext cx="8229600" cy="2418467"/>
          </a:xfrm>
          <a:prstGeom prst="rect">
            <a:avLst/>
          </a:prstGeom>
          <a:solidFill>
            <a:schemeClr val="tx1"/>
          </a:solidFill>
          <a:ln w="114300">
            <a:solidFill>
              <a:srgbClr val="FFE437"/>
            </a:solidFill>
          </a:ln>
        </p:spPr>
        <p:txBody>
          <a:bodyPr lIns="160020" tIns="80010" rIns="160020" bIns="80010"/>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a:endParaRPr lang="en-US" sz="2000" dirty="0">
              <a:solidFill>
                <a:schemeClr val="bg1"/>
              </a:solidFill>
            </a:endParaRPr>
          </a:p>
          <a:p>
            <a:pPr algn="ctr"/>
            <a:r>
              <a:rPr lang="en-US" sz="3600" dirty="0">
                <a:solidFill>
                  <a:schemeClr val="bg1"/>
                </a:solidFill>
              </a:rPr>
              <a:t>He has returned to full participation in off-season, high school distance running training.</a:t>
            </a:r>
          </a:p>
        </p:txBody>
      </p:sp>
      <p:sp>
        <p:nvSpPr>
          <p:cNvPr id="3" name="TextBox 2"/>
          <p:cNvSpPr txBox="1"/>
          <p:nvPr/>
        </p:nvSpPr>
        <p:spPr>
          <a:xfrm>
            <a:off x="685800" y="37109400"/>
            <a:ext cx="35280600" cy="307777"/>
          </a:xfrm>
          <a:prstGeom prst="rect">
            <a:avLst/>
          </a:prstGeom>
          <a:noFill/>
        </p:spPr>
        <p:txBody>
          <a:bodyPr wrap="square" rtlCol="0">
            <a:spAutoFit/>
          </a:bodyPr>
          <a:lstStyle/>
          <a:p>
            <a:endParaRPr lang="en-US" sz="1400" dirty="0">
              <a:solidFill>
                <a:srgbClr val="FFFFFF"/>
              </a:solidFill>
            </a:endParaRPr>
          </a:p>
        </p:txBody>
      </p:sp>
      <p:sp>
        <p:nvSpPr>
          <p:cNvPr id="31" name="Rectangle 5">
            <a:extLst>
              <a:ext uri="{FF2B5EF4-FFF2-40B4-BE49-F238E27FC236}">
                <a16:creationId xmlns:a16="http://schemas.microsoft.com/office/drawing/2014/main" id="{2459EA45-D6AE-49C7-96A7-8FD2B5BDC2AA}"/>
              </a:ext>
            </a:extLst>
          </p:cNvPr>
          <p:cNvSpPr>
            <a:spLocks noChangeArrowheads="1"/>
          </p:cNvSpPr>
          <p:nvPr/>
        </p:nvSpPr>
        <p:spPr bwMode="auto">
          <a:xfrm>
            <a:off x="29543920" y="19402678"/>
            <a:ext cx="6038850" cy="933343"/>
          </a:xfrm>
          <a:prstGeom prst="rect">
            <a:avLst/>
          </a:prstGeom>
          <a:solidFill>
            <a:srgbClr val="FFE437"/>
          </a:solidFill>
          <a:ln w="114300">
            <a:solidFill>
              <a:schemeClr val="bg1"/>
            </a:solidFill>
          </a:ln>
        </p:spPr>
        <p:txBody>
          <a:bodyPr lIns="160020" tIns="80010" rIns="160020" bIns="80010" anchor="ctr"/>
          <a:lstStyle>
            <a:lvl1pPr defTabSz="1828800">
              <a:defRPr sz="2400" b="1">
                <a:solidFill>
                  <a:schemeClr val="tx1"/>
                </a:solidFill>
                <a:latin typeface="Arial" charset="0"/>
                <a:ea typeface="ＭＳ Ｐゴシック" charset="-128"/>
              </a:defRPr>
            </a:lvl1pPr>
            <a:lvl2pPr marL="37931725" indent="-37474525" defTabSz="1828800">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pPr algn="ctr">
              <a:lnSpc>
                <a:spcPct val="110000"/>
              </a:lnSpc>
            </a:pPr>
            <a:r>
              <a:rPr lang="en-US" altLang="en-US" sz="4200" b="0" dirty="0">
                <a:latin typeface="Arial Black" charset="0"/>
              </a:rPr>
              <a:t>Final Diagnosis</a:t>
            </a:r>
          </a:p>
        </p:txBody>
      </p:sp>
      <p:pic>
        <p:nvPicPr>
          <p:cNvPr id="1026" name="Picture 2">
            <a:extLst>
              <a:ext uri="{FF2B5EF4-FFF2-40B4-BE49-F238E27FC236}">
                <a16:creationId xmlns:a16="http://schemas.microsoft.com/office/drawing/2014/main" id="{9BD02FFB-AF51-EB4E-9FDF-A60D11D4A0C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102"/>
          <a:stretch/>
        </p:blipFill>
        <p:spPr bwMode="auto">
          <a:xfrm>
            <a:off x="1113472" y="23212129"/>
            <a:ext cx="9744074" cy="817239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6D4BF651-619F-344D-8B4E-2B08AECED9EB}"/>
              </a:ext>
            </a:extLst>
          </p:cNvPr>
          <p:cNvPicPr>
            <a:picLocks noChangeAspect="1"/>
          </p:cNvPicPr>
          <p:nvPr/>
        </p:nvPicPr>
        <p:blipFill>
          <a:blip r:embed="rId6"/>
          <a:stretch>
            <a:fillRect/>
          </a:stretch>
        </p:blipFill>
        <p:spPr>
          <a:xfrm>
            <a:off x="12773025" y="22916216"/>
            <a:ext cx="13639800" cy="8859184"/>
          </a:xfrm>
          <a:prstGeom prst="rect">
            <a:avLst/>
          </a:prstGeom>
        </p:spPr>
      </p:pic>
      <p:pic>
        <p:nvPicPr>
          <p:cNvPr id="7" name="Picture 6">
            <a:extLst>
              <a:ext uri="{FF2B5EF4-FFF2-40B4-BE49-F238E27FC236}">
                <a16:creationId xmlns:a16="http://schemas.microsoft.com/office/drawing/2014/main" id="{E2C11DD6-1BB2-9D4C-B14D-B0D6480B68E9}"/>
              </a:ext>
            </a:extLst>
          </p:cNvPr>
          <p:cNvPicPr>
            <a:picLocks noChangeAspect="1"/>
          </p:cNvPicPr>
          <p:nvPr/>
        </p:nvPicPr>
        <p:blipFill>
          <a:blip r:embed="rId7"/>
          <a:stretch>
            <a:fillRect/>
          </a:stretch>
        </p:blipFill>
        <p:spPr>
          <a:xfrm>
            <a:off x="28475167" y="22948873"/>
            <a:ext cx="7533916" cy="10126031"/>
          </a:xfrm>
          <a:prstGeom prst="rect">
            <a:avLst/>
          </a:prstGeom>
        </p:spPr>
      </p:pic>
    </p:spTree>
    <p:extLst>
      <p:ext uri="{BB962C8B-B14F-4D97-AF65-F5344CB8AC3E}">
        <p14:creationId xmlns:p14="http://schemas.microsoft.com/office/powerpoint/2010/main" val="1392075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573</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Mathiasen</dc:creator>
  <cp:lastModifiedBy>Klosterboer, Rhonda J</cp:lastModifiedBy>
  <cp:revision>80</cp:revision>
  <dcterms:created xsi:type="dcterms:W3CDTF">2014-02-15T20:37:22Z</dcterms:created>
  <dcterms:modified xsi:type="dcterms:W3CDTF">2022-05-11T14:08:05Z</dcterms:modified>
</cp:coreProperties>
</file>