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0233600" cy="40233600"/>
  <p:notesSz cx="6858000" cy="9144000"/>
  <p:defaultTextStyle>
    <a:defPPr>
      <a:defRPr lang="en-US"/>
    </a:defPPr>
    <a:lvl1pPr marL="0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1pPr>
    <a:lvl2pPr marL="2299015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2pPr>
    <a:lvl3pPr marL="4598031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3pPr>
    <a:lvl4pPr marL="6897045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4pPr>
    <a:lvl5pPr marL="9196060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5pPr>
    <a:lvl6pPr marL="11495075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6pPr>
    <a:lvl7pPr marL="13794091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7pPr>
    <a:lvl8pPr marL="16093105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8pPr>
    <a:lvl9pPr marL="18392120" algn="l" defTabSz="4598031" rtl="0" eaLnBrk="1" latinLnBrk="0" hangingPunct="1">
      <a:defRPr sz="91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 userDrawn="1">
          <p15:clr>
            <a:srgbClr val="A4A3A4"/>
          </p15:clr>
        </p15:guide>
        <p15:guide id="2" pos="24741" userDrawn="1">
          <p15:clr>
            <a:srgbClr val="A4A3A4"/>
          </p15:clr>
        </p15:guide>
        <p15:guide id="3" pos="5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FE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0217" autoAdjust="0"/>
  </p:normalViewPr>
  <p:slideViewPr>
    <p:cSldViewPr>
      <p:cViewPr varScale="1">
        <p:scale>
          <a:sx n="15" d="100"/>
          <a:sy n="15" d="100"/>
        </p:scale>
        <p:origin x="2070" y="126"/>
      </p:cViewPr>
      <p:guideLst>
        <p:guide orient="horz" pos="12672"/>
        <p:guide pos="24741"/>
        <p:guide pos="5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2498496"/>
            <a:ext cx="34198560" cy="86241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22799040"/>
            <a:ext cx="2816352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9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9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9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9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0014330" y="10309863"/>
            <a:ext cx="43453683" cy="219710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3273" y="10309863"/>
            <a:ext cx="129690497" cy="219710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5853816"/>
            <a:ext cx="34198560" cy="7990840"/>
          </a:xfrm>
        </p:spPr>
        <p:txBody>
          <a:bodyPr anchor="t"/>
          <a:lstStyle>
            <a:lvl1pPr algn="l">
              <a:defRPr sz="2011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7052720"/>
            <a:ext cx="34198560" cy="8801097"/>
          </a:xfrm>
        </p:spPr>
        <p:txBody>
          <a:bodyPr anchor="b"/>
          <a:lstStyle>
            <a:lvl1pPr marL="0" indent="0">
              <a:buNone/>
              <a:defRPr sz="10057">
                <a:solidFill>
                  <a:schemeClr val="tx1">
                    <a:tint val="75000"/>
                  </a:schemeClr>
                </a:solidFill>
              </a:defRPr>
            </a:lvl1pPr>
            <a:lvl2pPr marL="2299015" indent="0">
              <a:buNone/>
              <a:defRPr sz="9114">
                <a:solidFill>
                  <a:schemeClr val="tx1">
                    <a:tint val="75000"/>
                  </a:schemeClr>
                </a:solidFill>
              </a:defRPr>
            </a:lvl2pPr>
            <a:lvl3pPr marL="4598031" indent="0">
              <a:buNone/>
              <a:defRPr sz="8067">
                <a:solidFill>
                  <a:schemeClr val="tx1">
                    <a:tint val="75000"/>
                  </a:schemeClr>
                </a:solidFill>
              </a:defRPr>
            </a:lvl3pPr>
            <a:lvl4pPr marL="6897045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4pPr>
            <a:lvl5pPr marL="9196060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5pPr>
            <a:lvl6pPr marL="11495075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6pPr>
            <a:lvl7pPr marL="13794091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7pPr>
            <a:lvl8pPr marL="16093105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8pPr>
            <a:lvl9pPr marL="18392120" indent="0">
              <a:buNone/>
              <a:defRPr sz="70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3273" y="60080317"/>
            <a:ext cx="86572090" cy="169940390"/>
          </a:xfrm>
        </p:spPr>
        <p:txBody>
          <a:bodyPr/>
          <a:lstStyle>
            <a:lvl1pPr>
              <a:defRPr sz="14143"/>
            </a:lvl1pPr>
            <a:lvl2pPr>
              <a:defRPr sz="12152"/>
            </a:lvl2pPr>
            <a:lvl3pPr>
              <a:defRPr sz="10057"/>
            </a:lvl3pPr>
            <a:lvl4pPr>
              <a:defRPr sz="9114"/>
            </a:lvl4pPr>
            <a:lvl5pPr>
              <a:defRPr sz="9114"/>
            </a:lvl5pPr>
            <a:lvl6pPr>
              <a:defRPr sz="9114"/>
            </a:lvl6pPr>
            <a:lvl7pPr>
              <a:defRPr sz="9114"/>
            </a:lvl7pPr>
            <a:lvl8pPr>
              <a:defRPr sz="9114"/>
            </a:lvl8pPr>
            <a:lvl9pPr>
              <a:defRPr sz="91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895923" y="60080317"/>
            <a:ext cx="86572090" cy="169940390"/>
          </a:xfrm>
        </p:spPr>
        <p:txBody>
          <a:bodyPr/>
          <a:lstStyle>
            <a:lvl1pPr>
              <a:defRPr sz="14143"/>
            </a:lvl1pPr>
            <a:lvl2pPr>
              <a:defRPr sz="12152"/>
            </a:lvl2pPr>
            <a:lvl3pPr>
              <a:defRPr sz="10057"/>
            </a:lvl3pPr>
            <a:lvl4pPr>
              <a:defRPr sz="9114"/>
            </a:lvl4pPr>
            <a:lvl5pPr>
              <a:defRPr sz="9114"/>
            </a:lvl5pPr>
            <a:lvl6pPr>
              <a:defRPr sz="9114"/>
            </a:lvl6pPr>
            <a:lvl7pPr>
              <a:defRPr sz="9114"/>
            </a:lvl7pPr>
            <a:lvl8pPr>
              <a:defRPr sz="9114"/>
            </a:lvl8pPr>
            <a:lvl9pPr>
              <a:defRPr sz="91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0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611210"/>
            <a:ext cx="36210240" cy="670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005997"/>
            <a:ext cx="17776827" cy="3753270"/>
          </a:xfrm>
        </p:spPr>
        <p:txBody>
          <a:bodyPr anchor="b"/>
          <a:lstStyle>
            <a:lvl1pPr marL="0" indent="0">
              <a:buNone/>
              <a:defRPr sz="12152" b="1"/>
            </a:lvl1pPr>
            <a:lvl2pPr marL="2299015" indent="0">
              <a:buNone/>
              <a:defRPr sz="10057" b="1"/>
            </a:lvl2pPr>
            <a:lvl3pPr marL="4598031" indent="0">
              <a:buNone/>
              <a:defRPr sz="9114" b="1"/>
            </a:lvl3pPr>
            <a:lvl4pPr marL="6897045" indent="0">
              <a:buNone/>
              <a:defRPr sz="8067" b="1"/>
            </a:lvl4pPr>
            <a:lvl5pPr marL="9196060" indent="0">
              <a:buNone/>
              <a:defRPr sz="8067" b="1"/>
            </a:lvl5pPr>
            <a:lvl6pPr marL="11495075" indent="0">
              <a:buNone/>
              <a:defRPr sz="8067" b="1"/>
            </a:lvl6pPr>
            <a:lvl7pPr marL="13794091" indent="0">
              <a:buNone/>
              <a:defRPr sz="8067" b="1"/>
            </a:lvl7pPr>
            <a:lvl8pPr marL="16093105" indent="0">
              <a:buNone/>
              <a:defRPr sz="8067" b="1"/>
            </a:lvl8pPr>
            <a:lvl9pPr marL="18392120" indent="0">
              <a:buNone/>
              <a:defRPr sz="8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2759267"/>
            <a:ext cx="17776827" cy="23180890"/>
          </a:xfrm>
        </p:spPr>
        <p:txBody>
          <a:bodyPr/>
          <a:lstStyle>
            <a:lvl1pPr>
              <a:defRPr sz="12152"/>
            </a:lvl1pPr>
            <a:lvl2pPr>
              <a:defRPr sz="10057"/>
            </a:lvl2pPr>
            <a:lvl3pPr>
              <a:defRPr sz="9114"/>
            </a:lvl3pPr>
            <a:lvl4pPr>
              <a:defRPr sz="8067"/>
            </a:lvl4pPr>
            <a:lvl5pPr>
              <a:defRPr sz="8067"/>
            </a:lvl5pPr>
            <a:lvl6pPr>
              <a:defRPr sz="8067"/>
            </a:lvl6pPr>
            <a:lvl7pPr>
              <a:defRPr sz="8067"/>
            </a:lvl7pPr>
            <a:lvl8pPr>
              <a:defRPr sz="8067"/>
            </a:lvl8pPr>
            <a:lvl9pPr>
              <a:defRPr sz="8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3" y="9005997"/>
            <a:ext cx="17783810" cy="3753270"/>
          </a:xfrm>
        </p:spPr>
        <p:txBody>
          <a:bodyPr anchor="b"/>
          <a:lstStyle>
            <a:lvl1pPr marL="0" indent="0">
              <a:buNone/>
              <a:defRPr sz="12152" b="1"/>
            </a:lvl1pPr>
            <a:lvl2pPr marL="2299015" indent="0">
              <a:buNone/>
              <a:defRPr sz="10057" b="1"/>
            </a:lvl2pPr>
            <a:lvl3pPr marL="4598031" indent="0">
              <a:buNone/>
              <a:defRPr sz="9114" b="1"/>
            </a:lvl3pPr>
            <a:lvl4pPr marL="6897045" indent="0">
              <a:buNone/>
              <a:defRPr sz="8067" b="1"/>
            </a:lvl4pPr>
            <a:lvl5pPr marL="9196060" indent="0">
              <a:buNone/>
              <a:defRPr sz="8067" b="1"/>
            </a:lvl5pPr>
            <a:lvl6pPr marL="11495075" indent="0">
              <a:buNone/>
              <a:defRPr sz="8067" b="1"/>
            </a:lvl6pPr>
            <a:lvl7pPr marL="13794091" indent="0">
              <a:buNone/>
              <a:defRPr sz="8067" b="1"/>
            </a:lvl7pPr>
            <a:lvl8pPr marL="16093105" indent="0">
              <a:buNone/>
              <a:defRPr sz="8067" b="1"/>
            </a:lvl8pPr>
            <a:lvl9pPr marL="18392120" indent="0">
              <a:buNone/>
              <a:defRPr sz="8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3" y="12759267"/>
            <a:ext cx="17783810" cy="23180890"/>
          </a:xfrm>
        </p:spPr>
        <p:txBody>
          <a:bodyPr/>
          <a:lstStyle>
            <a:lvl1pPr>
              <a:defRPr sz="12152"/>
            </a:lvl1pPr>
            <a:lvl2pPr>
              <a:defRPr sz="10057"/>
            </a:lvl2pPr>
            <a:lvl3pPr>
              <a:defRPr sz="9114"/>
            </a:lvl3pPr>
            <a:lvl4pPr>
              <a:defRPr sz="8067"/>
            </a:lvl4pPr>
            <a:lvl5pPr>
              <a:defRPr sz="8067"/>
            </a:lvl5pPr>
            <a:lvl6pPr>
              <a:defRPr sz="8067"/>
            </a:lvl6pPr>
            <a:lvl7pPr>
              <a:defRPr sz="8067"/>
            </a:lvl7pPr>
            <a:lvl8pPr>
              <a:defRPr sz="8067"/>
            </a:lvl8pPr>
            <a:lvl9pPr>
              <a:defRPr sz="8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601893"/>
            <a:ext cx="13236577" cy="6817360"/>
          </a:xfrm>
        </p:spPr>
        <p:txBody>
          <a:bodyPr anchor="b"/>
          <a:lstStyle>
            <a:lvl1pPr algn="l">
              <a:defRPr sz="100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601897"/>
            <a:ext cx="22491700" cy="34338263"/>
          </a:xfrm>
        </p:spPr>
        <p:txBody>
          <a:bodyPr/>
          <a:lstStyle>
            <a:lvl1pPr>
              <a:defRPr sz="16133"/>
            </a:lvl1pPr>
            <a:lvl2pPr>
              <a:defRPr sz="14143"/>
            </a:lvl2pPr>
            <a:lvl3pPr>
              <a:defRPr sz="12152"/>
            </a:lvl3pPr>
            <a:lvl4pPr>
              <a:defRPr sz="10057"/>
            </a:lvl4pPr>
            <a:lvl5pPr>
              <a:defRPr sz="10057"/>
            </a:lvl5pPr>
            <a:lvl6pPr>
              <a:defRPr sz="10057"/>
            </a:lvl6pPr>
            <a:lvl7pPr>
              <a:defRPr sz="10057"/>
            </a:lvl7pPr>
            <a:lvl8pPr>
              <a:defRPr sz="10057"/>
            </a:lvl8pPr>
            <a:lvl9pPr>
              <a:defRPr sz="100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8419257"/>
            <a:ext cx="13236577" cy="27520903"/>
          </a:xfrm>
        </p:spPr>
        <p:txBody>
          <a:bodyPr/>
          <a:lstStyle>
            <a:lvl1pPr marL="0" indent="0">
              <a:buNone/>
              <a:defRPr sz="7019"/>
            </a:lvl1pPr>
            <a:lvl2pPr marL="2299015" indent="0">
              <a:buNone/>
              <a:defRPr sz="6076"/>
            </a:lvl2pPr>
            <a:lvl3pPr marL="4598031" indent="0">
              <a:buNone/>
              <a:defRPr sz="5028"/>
            </a:lvl3pPr>
            <a:lvl4pPr marL="6897045" indent="0">
              <a:buNone/>
              <a:defRPr sz="4505"/>
            </a:lvl4pPr>
            <a:lvl5pPr marL="9196060" indent="0">
              <a:buNone/>
              <a:defRPr sz="4505"/>
            </a:lvl5pPr>
            <a:lvl6pPr marL="11495075" indent="0">
              <a:buNone/>
              <a:defRPr sz="4505"/>
            </a:lvl6pPr>
            <a:lvl7pPr marL="13794091" indent="0">
              <a:buNone/>
              <a:defRPr sz="4505"/>
            </a:lvl7pPr>
            <a:lvl8pPr marL="16093105" indent="0">
              <a:buNone/>
              <a:defRPr sz="4505"/>
            </a:lvl8pPr>
            <a:lvl9pPr marL="18392120" indent="0">
              <a:buNone/>
              <a:defRPr sz="45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2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8163521"/>
            <a:ext cx="24140160" cy="3324863"/>
          </a:xfrm>
        </p:spPr>
        <p:txBody>
          <a:bodyPr anchor="b"/>
          <a:lstStyle>
            <a:lvl1pPr algn="l">
              <a:defRPr sz="100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3594947"/>
            <a:ext cx="24140160" cy="24140160"/>
          </a:xfrm>
        </p:spPr>
        <p:txBody>
          <a:bodyPr/>
          <a:lstStyle>
            <a:lvl1pPr marL="0" indent="0">
              <a:buNone/>
              <a:defRPr sz="16133"/>
            </a:lvl1pPr>
            <a:lvl2pPr marL="2299015" indent="0">
              <a:buNone/>
              <a:defRPr sz="14143"/>
            </a:lvl2pPr>
            <a:lvl3pPr marL="4598031" indent="0">
              <a:buNone/>
              <a:defRPr sz="12152"/>
            </a:lvl3pPr>
            <a:lvl4pPr marL="6897045" indent="0">
              <a:buNone/>
              <a:defRPr sz="10057"/>
            </a:lvl4pPr>
            <a:lvl5pPr marL="9196060" indent="0">
              <a:buNone/>
              <a:defRPr sz="10057"/>
            </a:lvl5pPr>
            <a:lvl6pPr marL="11495075" indent="0">
              <a:buNone/>
              <a:defRPr sz="10057"/>
            </a:lvl6pPr>
            <a:lvl7pPr marL="13794091" indent="0">
              <a:buNone/>
              <a:defRPr sz="10057"/>
            </a:lvl7pPr>
            <a:lvl8pPr marL="16093105" indent="0">
              <a:buNone/>
              <a:defRPr sz="10057"/>
            </a:lvl8pPr>
            <a:lvl9pPr marL="18392120" indent="0">
              <a:buNone/>
              <a:defRPr sz="1005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31488384"/>
            <a:ext cx="24140160" cy="4721857"/>
          </a:xfrm>
        </p:spPr>
        <p:txBody>
          <a:bodyPr/>
          <a:lstStyle>
            <a:lvl1pPr marL="0" indent="0">
              <a:buNone/>
              <a:defRPr sz="7019"/>
            </a:lvl1pPr>
            <a:lvl2pPr marL="2299015" indent="0">
              <a:buNone/>
              <a:defRPr sz="6076"/>
            </a:lvl2pPr>
            <a:lvl3pPr marL="4598031" indent="0">
              <a:buNone/>
              <a:defRPr sz="5028"/>
            </a:lvl3pPr>
            <a:lvl4pPr marL="6897045" indent="0">
              <a:buNone/>
              <a:defRPr sz="4505"/>
            </a:lvl4pPr>
            <a:lvl5pPr marL="9196060" indent="0">
              <a:buNone/>
              <a:defRPr sz="4505"/>
            </a:lvl5pPr>
            <a:lvl6pPr marL="11495075" indent="0">
              <a:buNone/>
              <a:defRPr sz="4505"/>
            </a:lvl6pPr>
            <a:lvl7pPr marL="13794091" indent="0">
              <a:buNone/>
              <a:defRPr sz="4505"/>
            </a:lvl7pPr>
            <a:lvl8pPr marL="16093105" indent="0">
              <a:buNone/>
              <a:defRPr sz="4505"/>
            </a:lvl8pPr>
            <a:lvl9pPr marL="18392120" indent="0">
              <a:buNone/>
              <a:defRPr sz="45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611210"/>
            <a:ext cx="36210240" cy="6705600"/>
          </a:xfrm>
          <a:prstGeom prst="rect">
            <a:avLst/>
          </a:prstGeom>
        </p:spPr>
        <p:txBody>
          <a:bodyPr vert="horz" lIns="438911" tIns="219455" rIns="438911" bIns="2194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387844"/>
            <a:ext cx="36210240" cy="26552316"/>
          </a:xfrm>
          <a:prstGeom prst="rect">
            <a:avLst/>
          </a:prstGeom>
        </p:spPr>
        <p:txBody>
          <a:bodyPr vert="horz" lIns="438911" tIns="219455" rIns="438911" bIns="2194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7290590"/>
            <a:ext cx="9387840" cy="2142067"/>
          </a:xfrm>
          <a:prstGeom prst="rect">
            <a:avLst/>
          </a:prstGeom>
        </p:spPr>
        <p:txBody>
          <a:bodyPr vert="horz" lIns="438911" tIns="219455" rIns="438911" bIns="219455" rtlCol="0" anchor="ctr"/>
          <a:lstStyle>
            <a:lvl1pPr algn="l">
              <a:defRPr sz="60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8EA8-FECC-4652-B2BD-E264A1CCB7F4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7290590"/>
            <a:ext cx="12740640" cy="2142067"/>
          </a:xfrm>
          <a:prstGeom prst="rect">
            <a:avLst/>
          </a:prstGeom>
        </p:spPr>
        <p:txBody>
          <a:bodyPr vert="horz" lIns="438911" tIns="219455" rIns="438911" bIns="219455" rtlCol="0" anchor="ctr"/>
          <a:lstStyle>
            <a:lvl1pPr algn="ctr">
              <a:defRPr sz="60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7290590"/>
            <a:ext cx="9387840" cy="2142067"/>
          </a:xfrm>
          <a:prstGeom prst="rect">
            <a:avLst/>
          </a:prstGeom>
        </p:spPr>
        <p:txBody>
          <a:bodyPr vert="horz" lIns="438911" tIns="219455" rIns="438911" bIns="219455" rtlCol="0" anchor="ctr"/>
          <a:lstStyle>
            <a:lvl1pPr algn="r">
              <a:defRPr sz="60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8A21-9C6B-42F7-B300-092E2A54C1D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07FA8A-5001-D54F-B033-8FCC73C84B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7601" y="787267"/>
            <a:ext cx="5719626" cy="31060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14AE69-75DD-A34C-A318-B92A539C429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4251291" y="1596572"/>
            <a:ext cx="4864709" cy="142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8031" rtl="0" eaLnBrk="1" latinLnBrk="0" hangingPunct="1">
        <a:spcBef>
          <a:spcPct val="0"/>
        </a:spcBef>
        <a:buNone/>
        <a:defRPr sz="221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4262" indent="-1724262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133" kern="1200">
          <a:solidFill>
            <a:schemeClr val="tx1"/>
          </a:solidFill>
          <a:latin typeface="+mn-lt"/>
          <a:ea typeface="+mn-ea"/>
          <a:cs typeface="+mn-cs"/>
        </a:defRPr>
      </a:lvl1pPr>
      <a:lvl2pPr marL="3735900" indent="-1436885" algn="l" defTabSz="45980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143" kern="1200">
          <a:solidFill>
            <a:schemeClr val="tx1"/>
          </a:solidFill>
          <a:latin typeface="+mn-lt"/>
          <a:ea typeface="+mn-ea"/>
          <a:cs typeface="+mn-cs"/>
        </a:defRPr>
      </a:lvl2pPr>
      <a:lvl3pPr marL="5747538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52" kern="1200">
          <a:solidFill>
            <a:schemeClr val="tx1"/>
          </a:solidFill>
          <a:latin typeface="+mn-lt"/>
          <a:ea typeface="+mn-ea"/>
          <a:cs typeface="+mn-cs"/>
        </a:defRPr>
      </a:lvl3pPr>
      <a:lvl4pPr marL="8046553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57" kern="1200">
          <a:solidFill>
            <a:schemeClr val="tx1"/>
          </a:solidFill>
          <a:latin typeface="+mn-lt"/>
          <a:ea typeface="+mn-ea"/>
          <a:cs typeface="+mn-cs"/>
        </a:defRPr>
      </a:lvl4pPr>
      <a:lvl5pPr marL="10345568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»"/>
        <a:defRPr sz="10057" kern="1200">
          <a:solidFill>
            <a:schemeClr val="tx1"/>
          </a:solidFill>
          <a:latin typeface="+mn-lt"/>
          <a:ea typeface="+mn-ea"/>
          <a:cs typeface="+mn-cs"/>
        </a:defRPr>
      </a:lvl5pPr>
      <a:lvl6pPr marL="12644582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57" kern="1200">
          <a:solidFill>
            <a:schemeClr val="tx1"/>
          </a:solidFill>
          <a:latin typeface="+mn-lt"/>
          <a:ea typeface="+mn-ea"/>
          <a:cs typeface="+mn-cs"/>
        </a:defRPr>
      </a:lvl6pPr>
      <a:lvl7pPr marL="14943598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57" kern="1200">
          <a:solidFill>
            <a:schemeClr val="tx1"/>
          </a:solidFill>
          <a:latin typeface="+mn-lt"/>
          <a:ea typeface="+mn-ea"/>
          <a:cs typeface="+mn-cs"/>
        </a:defRPr>
      </a:lvl7pPr>
      <a:lvl8pPr marL="17242613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57" kern="1200">
          <a:solidFill>
            <a:schemeClr val="tx1"/>
          </a:solidFill>
          <a:latin typeface="+mn-lt"/>
          <a:ea typeface="+mn-ea"/>
          <a:cs typeface="+mn-cs"/>
        </a:defRPr>
      </a:lvl8pPr>
      <a:lvl9pPr marL="19541628" indent="-1149507" algn="l" defTabSz="45980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1pPr>
      <a:lvl2pPr marL="2299015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2pPr>
      <a:lvl3pPr marL="4598031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3pPr>
      <a:lvl4pPr marL="6897045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4pPr>
      <a:lvl5pPr marL="9196060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5pPr>
      <a:lvl6pPr marL="11495075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6pPr>
      <a:lvl7pPr marL="13794091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7pPr>
      <a:lvl8pPr marL="16093105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8pPr>
      <a:lvl9pPr marL="18392120" algn="l" defTabSz="4598031" rtl="0" eaLnBrk="1" latinLnBrk="0" hangingPunct="1">
        <a:defRPr sz="9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tx1"/>
            </a:gs>
            <a:gs pos="85000">
              <a:srgbClr val="FFCD00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8873" y="638631"/>
            <a:ext cx="38795854" cy="354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7640" tIns="83820" rIns="167640" bIns="83820">
            <a:spAutoFit/>
          </a:bodyPr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16763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7543" b="0" kern="0" dirty="0">
                <a:solidFill>
                  <a:srgbClr val="FFC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Forearm Pain in a Collegiate Basketball Player</a:t>
            </a:r>
            <a:endParaRPr lang="en-US" altLang="en-US" sz="7543" kern="0" dirty="0">
              <a:solidFill>
                <a:srgbClr val="FFCD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1676370" fontAlgn="base">
              <a:spcBef>
                <a:spcPct val="35000"/>
              </a:spcBef>
              <a:spcAft>
                <a:spcPct val="0"/>
              </a:spcAft>
              <a:defRPr/>
            </a:pPr>
            <a:r>
              <a:rPr lang="en-US" altLang="en-US" sz="6286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Krill, MD, ATC, Harris Syed, MD, Britt </a:t>
            </a:r>
            <a:r>
              <a:rPr lang="en-US" altLang="en-US" sz="6286" i="1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Marcussen</a:t>
            </a:r>
            <a:r>
              <a:rPr lang="en-US" altLang="en-US" sz="6286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MD</a:t>
            </a:r>
          </a:p>
          <a:p>
            <a:pPr algn="ctr" defTabSz="1676370" fontAlgn="base">
              <a:lnSpc>
                <a:spcPct val="70000"/>
              </a:lnSpc>
              <a:spcBef>
                <a:spcPct val="35000"/>
              </a:spcBef>
              <a:spcAft>
                <a:spcPct val="0"/>
              </a:spcAft>
              <a:defRPr/>
            </a:pPr>
            <a:r>
              <a:rPr lang="en-US" altLang="en-US" sz="5552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 Sports Medicine – University of Iowa, Iowa City, Iowa</a:t>
            </a:r>
            <a:endParaRPr lang="en-US" altLang="en-US" sz="66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8ECC93FB-FDD9-483C-BD46-9F30AE47E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311" y="19238686"/>
            <a:ext cx="26742571" cy="4230914"/>
          </a:xfrm>
          <a:prstGeom prst="rect">
            <a:avLst/>
          </a:prstGeom>
          <a:solidFill>
            <a:schemeClr val="tx1"/>
          </a:solidFill>
          <a:ln w="114300">
            <a:solidFill>
              <a:srgbClr val="FFCD00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2619" dirty="0"/>
          </a:p>
          <a:p>
            <a:endParaRPr lang="en-US" sz="2619" dirty="0"/>
          </a:p>
          <a:p>
            <a:endParaRPr lang="en-US" altLang="en-US" sz="1676" dirty="0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02289E76-1C2E-46AB-A329-797D5B4C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8082644"/>
            <a:ext cx="10198100" cy="6845299"/>
          </a:xfrm>
          <a:prstGeom prst="rect">
            <a:avLst/>
          </a:prstGeom>
          <a:solidFill>
            <a:schemeClr val="tx1"/>
          </a:solidFill>
          <a:ln w="114300">
            <a:solidFill>
              <a:srgbClr val="FFE437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59222" indent="-359222">
              <a:buFont typeface="Arial" panose="020B0604020202020204" pitchFamily="34" charset="0"/>
              <a:buChar char="•"/>
            </a:pPr>
            <a:endParaRPr lang="en-US" sz="2305" dirty="0">
              <a:solidFill>
                <a:schemeClr val="bg1"/>
              </a:solidFill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CF9FC339-9DE4-4C54-826F-0918EA407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301" y="8012793"/>
            <a:ext cx="15297150" cy="6845300"/>
          </a:xfrm>
          <a:prstGeom prst="rect">
            <a:avLst/>
          </a:prstGeom>
          <a:solidFill>
            <a:schemeClr val="tx1"/>
          </a:solidFill>
          <a:ln w="114300">
            <a:solidFill>
              <a:srgbClr val="FFCD00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Musculoskeletal examination:</a:t>
            </a: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Inspection: No gross deformity or muscle atrophy. No swelling, erythema, ecchymoses or skin lesions.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Palpation: Most pronounced tenderness to palpation over the inferior middle third of the medial ulna. Tenderness to overlying soft tissues.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of motion: Elbow ROM 150°flexion, 0°extension, 90°pronation and supination. Full wrist ROM. Pain noted with active wrist flexion.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Strength: 5/5 with elbow flexion, extension, pronation, supination. 5/5 with wrist flexion and extension. Painful with resisted wrist flexion.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Neurovascular: Neurovascularly intact throughout upper extremities.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tests: Ulnar-radial compression/squeeze test painful at midshaft, negative at proximal and distal shaft. Positive fulcrum test over ulna. No ligamentous laxity at the elbow.</a:t>
            </a: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705AC2F9-3C09-44DB-8AB0-41CA6563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7601" y="7942943"/>
            <a:ext cx="9804466" cy="6915150"/>
          </a:xfrm>
          <a:prstGeom prst="rect">
            <a:avLst/>
          </a:prstGeom>
          <a:solidFill>
            <a:schemeClr val="tx1"/>
          </a:solidFill>
          <a:ln w="114300">
            <a:solidFill>
              <a:srgbClr val="FFCD00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152" dirty="0"/>
              <a:t>Breakthrough seizure </a:t>
            </a: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7D4FED9C-D135-4933-BA81-D6DE910A0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6100" y="24667029"/>
            <a:ext cx="8801100" cy="2155370"/>
          </a:xfrm>
          <a:prstGeom prst="rect">
            <a:avLst/>
          </a:prstGeom>
          <a:solidFill>
            <a:schemeClr val="tx1"/>
          </a:solidFill>
          <a:ln w="114300">
            <a:solidFill>
              <a:srgbClr val="FFCD00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solidFill>
                  <a:srgbClr val="FFCD00"/>
                </a:solidFill>
                <a:latin typeface="Arial Black" charset="0"/>
              </a:rPr>
              <a:t>Final Diagnosis</a:t>
            </a:r>
          </a:p>
          <a:p>
            <a:pPr algn="ctr"/>
            <a:endParaRPr lang="en-US" altLang="en-US" sz="1152" i="1" dirty="0">
              <a:solidFill>
                <a:schemeClr val="bg1"/>
              </a:solidFill>
            </a:endParaRPr>
          </a:p>
          <a:p>
            <a:pPr algn="ctr"/>
            <a:r>
              <a:rPr lang="en-US" altLang="en-US" sz="3352" i="1" dirty="0">
                <a:solidFill>
                  <a:schemeClr val="bg1"/>
                </a:solidFill>
              </a:rPr>
              <a:t>Stress Reaction of the Ulna</a:t>
            </a:r>
            <a:endParaRPr lang="en-US" altLang="en-US" sz="2933" dirty="0">
              <a:solidFill>
                <a:schemeClr val="bg1"/>
              </a:solidFill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1B72FC3-E509-4A8D-9665-4F27A5534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30813829"/>
            <a:ext cx="36252150" cy="6146800"/>
          </a:xfrm>
          <a:prstGeom prst="rect">
            <a:avLst/>
          </a:prstGeom>
          <a:solidFill>
            <a:schemeClr val="tx1"/>
          </a:solidFill>
          <a:ln w="114300">
            <a:solidFill>
              <a:srgbClr val="FFCD00"/>
            </a:solidFill>
          </a:ln>
        </p:spPr>
        <p:txBody>
          <a:bodyPr lIns="167640" tIns="83820" rIns="167640" bIns="83820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stress injuries are much less common in the upper extremities and are typically associated with overuse, fatigue, weight-lifting, poor biomechanics resulting in repetitive submaximal loading, or nutritional or hormonal deficiencies.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cases described in literature of ulnar shaft bone stress injuries in the literature, more common in softball pitchers or weight-lifters. Proposed to be due to repetitive stress on ulnar shaft from muscle attachments applying repetitive mechanical loading.</a:t>
            </a:r>
          </a:p>
          <a:p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plan included evaluation for underlying metabolic or nutritional deficiencies that could predispose to this condition. In this case the workup was negative except for low vitamin D which can be treated with supplementation and repeat vitamin testing.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Encouraged to discontinue exacerbating activities, weight-lifting and basketball drills,  for several weeks.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with programs athletic trainer for assistance with utilization of modalities to provide symptomatic relief and supervised gentle range of motion and strengthening exercises. 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Gradual return-to-activity was initiated with a plan that soreness post-activity was acceptable if it was short-lived and resolved overnight.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r>
              <a:rPr lang="en-US" altLang="en-US" sz="2409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Returned to full activity without complication and no recurrence of symptoms. No recurrence of symptoms during his next basketball season. </a:t>
            </a: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9222" indent="-359222">
              <a:buFont typeface="Arial" panose="020B0604020202020204" pitchFamily="34" charset="0"/>
              <a:buChar char="•"/>
            </a:pPr>
            <a:endParaRPr lang="en-US" altLang="en-US" sz="2409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7B57A3D3-1143-42E1-9791-D37A0616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6685643"/>
            <a:ext cx="8801100" cy="1047750"/>
          </a:xfrm>
          <a:prstGeom prst="rect">
            <a:avLst/>
          </a:prstGeom>
          <a:solidFill>
            <a:srgbClr val="FFCD00"/>
          </a:solidFill>
          <a:ln w="114300">
            <a:solidFill>
              <a:schemeClr val="bg1"/>
            </a:solidFill>
          </a:ln>
        </p:spPr>
        <p:txBody>
          <a:bodyPr lIns="167640" tIns="83820" rIns="167640" bIns="83820" anchor="ctr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latin typeface="Arial Black" charset="0"/>
              </a:rPr>
              <a:t>History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92CFC8E9-A999-4476-A85F-8B6EF5247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6100" y="6685643"/>
            <a:ext cx="8801100" cy="1047750"/>
          </a:xfrm>
          <a:prstGeom prst="rect">
            <a:avLst/>
          </a:prstGeom>
          <a:solidFill>
            <a:srgbClr val="FFCD00"/>
          </a:solidFill>
          <a:ln w="114300">
            <a:solidFill>
              <a:schemeClr val="bg1"/>
            </a:solidFill>
          </a:ln>
        </p:spPr>
        <p:txBody>
          <a:bodyPr lIns="167640" tIns="83820" rIns="167640" bIns="83820" anchor="ctr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latin typeface="Arial Black" charset="0"/>
              </a:rPr>
              <a:t>Physical Examination</a:t>
            </a: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057670C5-EF14-47E8-9DB8-126807C40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46550" y="6685643"/>
            <a:ext cx="8801100" cy="1047750"/>
          </a:xfrm>
          <a:prstGeom prst="rect">
            <a:avLst/>
          </a:prstGeom>
          <a:solidFill>
            <a:srgbClr val="FFCD00"/>
          </a:solidFill>
          <a:ln w="114300">
            <a:solidFill>
              <a:schemeClr val="bg1"/>
            </a:solidFill>
          </a:ln>
        </p:spPr>
        <p:txBody>
          <a:bodyPr lIns="167640" tIns="83820" rIns="167640" bIns="83820" anchor="ctr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latin typeface="Arial Black" charset="0"/>
              </a:rPr>
              <a:t>Differential Diagnosis</a:t>
            </a:r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A91918F3-22A8-4B22-8B68-762122448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6079" y="17083315"/>
            <a:ext cx="8801100" cy="1047750"/>
          </a:xfrm>
          <a:prstGeom prst="rect">
            <a:avLst/>
          </a:prstGeom>
          <a:solidFill>
            <a:srgbClr val="FFCD00"/>
          </a:solidFill>
          <a:ln w="114300">
            <a:solidFill>
              <a:schemeClr val="bg1"/>
            </a:solidFill>
          </a:ln>
        </p:spPr>
        <p:txBody>
          <a:bodyPr lIns="167640" tIns="83820" rIns="167640" bIns="83820" anchor="ctr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latin typeface="Arial Black" charset="0"/>
              </a:rPr>
              <a:t>Tests and Results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EC87F2-EDAB-44B6-ACC2-8224DD033B37}"/>
              </a:ext>
            </a:extLst>
          </p:cNvPr>
          <p:cNvSpPr txBox="1"/>
          <p:nvPr/>
        </p:nvSpPr>
        <p:spPr>
          <a:xfrm>
            <a:off x="6146800" y="19558001"/>
            <a:ext cx="26509254" cy="2679836"/>
          </a:xfrm>
          <a:prstGeom prst="rect">
            <a:avLst/>
          </a:prstGeom>
          <a:noFill/>
        </p:spPr>
        <p:txBody>
          <a:bodyPr wrap="square" lIns="83820" tIns="41910" rIns="83820" bIns="41910" rtlCol="0">
            <a:spAutoFit/>
          </a:bodyPr>
          <a:lstStyle/>
          <a:p>
            <a:pPr marL="478963" indent="-478963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X-rays – no acute fracture or dislocation, no evidence of subtle loss of cortical density, periosteal reaction or elevation, or cortical thickening consistent with bone stress injury.</a:t>
            </a:r>
          </a:p>
          <a:p>
            <a:pPr marL="478963" indent="-478963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478963" indent="-478963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MRI – high T2-weighted intramedullary signal with associated lesser extent low T1-weighted signal involving the ulnar diaphysis with periosteal edema of the medial aspect of the ulnar diaphysis consistent with stress reaction. Mild edema in the flexor digitorum </a:t>
            </a:r>
            <a:r>
              <a:rPr lang="en-US" sz="2409" dirty="0" err="1">
                <a:solidFill>
                  <a:schemeClr val="bg1"/>
                </a:solidFill>
              </a:rPr>
              <a:t>profundus</a:t>
            </a:r>
            <a:r>
              <a:rPr lang="en-US" sz="2409" dirty="0">
                <a:solidFill>
                  <a:schemeClr val="bg1"/>
                </a:solidFill>
              </a:rPr>
              <a:t> muscle anterior to the ulna.</a:t>
            </a:r>
          </a:p>
          <a:p>
            <a:pPr marL="478963" indent="-478963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478963" indent="-478963">
              <a:buFont typeface="Arial" panose="020B0604020202020204" pitchFamily="34" charset="0"/>
              <a:buChar char="•"/>
            </a:pPr>
            <a:r>
              <a:rPr lang="en-US" sz="2409" dirty="0" err="1">
                <a:solidFill>
                  <a:schemeClr val="bg1"/>
                </a:solidFill>
              </a:rPr>
              <a:t>Labwork</a:t>
            </a:r>
            <a:r>
              <a:rPr lang="en-US" sz="2409" dirty="0">
                <a:solidFill>
                  <a:schemeClr val="bg1"/>
                </a:solidFill>
              </a:rPr>
              <a:t> – all test results within reference ranges (ALP, P, Mg, Ca, TSH, Na, K, Cr, BUN, Cl, CO</a:t>
            </a:r>
            <a:r>
              <a:rPr lang="en-US" sz="2409" baseline="-25000" dirty="0">
                <a:solidFill>
                  <a:schemeClr val="bg1"/>
                </a:solidFill>
              </a:rPr>
              <a:t>2</a:t>
            </a:r>
            <a:r>
              <a:rPr lang="en-US" sz="2409" dirty="0">
                <a:solidFill>
                  <a:schemeClr val="bg1"/>
                </a:solidFill>
              </a:rPr>
              <a:t>) except vitamin D – 21ng/mL that would be considered below targeted level in an African-American athlete. Current athlete protocol for vitamin D target is &gt; 50ng/mL or &gt; 60ng/mL depending on time of the calendar year. 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249026F9-75E7-4E05-9789-2C22C517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086" y="28738286"/>
            <a:ext cx="9739086" cy="1047750"/>
          </a:xfrm>
          <a:prstGeom prst="rect">
            <a:avLst/>
          </a:prstGeom>
          <a:solidFill>
            <a:srgbClr val="FFCD00"/>
          </a:solidFill>
          <a:ln w="114300">
            <a:solidFill>
              <a:schemeClr val="bg1"/>
            </a:solidFill>
          </a:ln>
        </p:spPr>
        <p:txBody>
          <a:bodyPr lIns="167640" tIns="83820" rIns="167640" bIns="83820" anchor="ctr"/>
          <a:lstStyle>
            <a:lvl1pPr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18288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en-US" sz="4400" b="0" dirty="0">
                <a:latin typeface="Arial Black" charset="0"/>
              </a:rPr>
              <a:t>Treatment and Return to Play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036634-ECE3-4991-A70E-2777A60D40BF}"/>
              </a:ext>
            </a:extLst>
          </p:cNvPr>
          <p:cNvSpPr txBox="1"/>
          <p:nvPr/>
        </p:nvSpPr>
        <p:spPr>
          <a:xfrm>
            <a:off x="1137557" y="8122558"/>
            <a:ext cx="10198100" cy="6765698"/>
          </a:xfrm>
          <a:prstGeom prst="rect">
            <a:avLst/>
          </a:prstGeom>
          <a:noFill/>
          <a:ln>
            <a:solidFill>
              <a:srgbClr val="FFCD00"/>
            </a:solidFill>
          </a:ln>
        </p:spPr>
        <p:txBody>
          <a:bodyPr wrap="square" rtlCol="0">
            <a:spAutoFit/>
          </a:bodyPr>
          <a:lstStyle/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21-year-old right-hand dominant collegiate basketball player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Right medial forearm pain of one month duration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No clear mechanism of injury, gradual onset and progression of pain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Currently in the off-season at small college with no organized workouts or team activities</a:t>
            </a:r>
          </a:p>
          <a:p>
            <a:pPr marL="1097623" lvl="1" indent="-365874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Self-directed weight room workouts with free weights and machines</a:t>
            </a:r>
          </a:p>
          <a:p>
            <a:pPr marL="1097623" lvl="1" indent="-365874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Small group basketball drills</a:t>
            </a:r>
          </a:p>
          <a:p>
            <a:pPr marL="1097623" lvl="1" indent="-365874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Individual shooting drills</a:t>
            </a:r>
          </a:p>
          <a:p>
            <a:pPr marL="1097623" lvl="1" indent="-365874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Open scrimmaging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endParaRPr lang="en-US" altLang="en-US" sz="2409" dirty="0">
              <a:solidFill>
                <a:schemeClr val="bg1"/>
              </a:solidFill>
            </a:endParaRP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Pain described as sharp in nature, worse with activity</a:t>
            </a:r>
          </a:p>
          <a:p>
            <a:pPr marL="1097623" lvl="1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Weight-training exercises especially barbell biceps curls (initial exacerbating activity)</a:t>
            </a:r>
          </a:p>
          <a:p>
            <a:pPr marL="1097623" lvl="1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More intense or longer individual shooting drills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Localized to the middle of the right medial forearm 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Achy in nature after exacerbating activity, initially resolved overnight with rest</a:t>
            </a:r>
          </a:p>
          <a:p>
            <a:pPr marL="299352" indent="-299352">
              <a:buFont typeface="Arial" panose="020B0604020202020204" pitchFamily="34" charset="0"/>
              <a:buChar char="•"/>
            </a:pPr>
            <a:r>
              <a:rPr lang="en-US" altLang="en-US" sz="2409" dirty="0">
                <a:solidFill>
                  <a:schemeClr val="bg1"/>
                </a:solidFill>
              </a:rPr>
              <a:t>Progressive in nature and recurs earlier in workouts or shooting drills and does not completely resolve with overnight rest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9AE10F-F485-40AC-BEB9-BD6420786C37}"/>
              </a:ext>
            </a:extLst>
          </p:cNvPr>
          <p:cNvSpPr txBox="1"/>
          <p:nvPr/>
        </p:nvSpPr>
        <p:spPr>
          <a:xfrm>
            <a:off x="29546550" y="8681357"/>
            <a:ext cx="8801100" cy="379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7407" indent="-1197407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Muscular strain</a:t>
            </a:r>
          </a:p>
          <a:p>
            <a:pPr marL="1197407" indent="-1197407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1197407" indent="-1197407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Tendinopathy</a:t>
            </a:r>
          </a:p>
          <a:p>
            <a:pPr marL="1197407" indent="-1197407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1197407" indent="-1197407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Elbow joint capsular injury</a:t>
            </a:r>
          </a:p>
          <a:p>
            <a:pPr marL="1197407" indent="-1197407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1197407" indent="-1197407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Exercise-induced compartment syndrome</a:t>
            </a:r>
          </a:p>
          <a:p>
            <a:pPr marL="1197407" indent="-1197407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  <a:p>
            <a:pPr marL="1197407" indent="-1197407">
              <a:buFont typeface="Arial" panose="020B0604020202020204" pitchFamily="34" charset="0"/>
              <a:buChar char="•"/>
            </a:pPr>
            <a:r>
              <a:rPr lang="en-US" sz="2409" dirty="0">
                <a:solidFill>
                  <a:schemeClr val="bg1"/>
                </a:solidFill>
              </a:rPr>
              <a:t>Pronator teres syndrome</a:t>
            </a:r>
          </a:p>
          <a:p>
            <a:pPr marL="1197407" indent="-1197407">
              <a:buFont typeface="Arial" panose="020B0604020202020204" pitchFamily="34" charset="0"/>
              <a:buChar char="•"/>
            </a:pPr>
            <a:endParaRPr lang="en-US" sz="2409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7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689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Mathiasen</dc:creator>
  <cp:lastModifiedBy>Klosterboer, Rhonda J</cp:lastModifiedBy>
  <cp:revision>86</cp:revision>
  <dcterms:created xsi:type="dcterms:W3CDTF">2014-02-15T20:37:22Z</dcterms:created>
  <dcterms:modified xsi:type="dcterms:W3CDTF">2022-05-12T17:16:04Z</dcterms:modified>
</cp:coreProperties>
</file>