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40233600" cy="40233600"/>
  <p:notesSz cx="6858000" cy="9144000"/>
  <p:defaultTextStyle>
    <a:defPPr>
      <a:defRPr lang="en-US"/>
    </a:defPPr>
    <a:lvl1pPr marL="0" algn="l" defTabSz="4598031" rtl="0" eaLnBrk="1" latinLnBrk="0" hangingPunct="1">
      <a:defRPr sz="9114" kern="1200">
        <a:solidFill>
          <a:schemeClr val="tx1"/>
        </a:solidFill>
        <a:latin typeface="+mn-lt"/>
        <a:ea typeface="+mn-ea"/>
        <a:cs typeface="+mn-cs"/>
      </a:defRPr>
    </a:lvl1pPr>
    <a:lvl2pPr marL="2299015" algn="l" defTabSz="4598031" rtl="0" eaLnBrk="1" latinLnBrk="0" hangingPunct="1">
      <a:defRPr sz="9114" kern="1200">
        <a:solidFill>
          <a:schemeClr val="tx1"/>
        </a:solidFill>
        <a:latin typeface="+mn-lt"/>
        <a:ea typeface="+mn-ea"/>
        <a:cs typeface="+mn-cs"/>
      </a:defRPr>
    </a:lvl2pPr>
    <a:lvl3pPr marL="4598031" algn="l" defTabSz="4598031" rtl="0" eaLnBrk="1" latinLnBrk="0" hangingPunct="1">
      <a:defRPr sz="9114" kern="1200">
        <a:solidFill>
          <a:schemeClr val="tx1"/>
        </a:solidFill>
        <a:latin typeface="+mn-lt"/>
        <a:ea typeface="+mn-ea"/>
        <a:cs typeface="+mn-cs"/>
      </a:defRPr>
    </a:lvl3pPr>
    <a:lvl4pPr marL="6897045" algn="l" defTabSz="4598031" rtl="0" eaLnBrk="1" latinLnBrk="0" hangingPunct="1">
      <a:defRPr sz="9114" kern="1200">
        <a:solidFill>
          <a:schemeClr val="tx1"/>
        </a:solidFill>
        <a:latin typeface="+mn-lt"/>
        <a:ea typeface="+mn-ea"/>
        <a:cs typeface="+mn-cs"/>
      </a:defRPr>
    </a:lvl4pPr>
    <a:lvl5pPr marL="9196060" algn="l" defTabSz="4598031" rtl="0" eaLnBrk="1" latinLnBrk="0" hangingPunct="1">
      <a:defRPr sz="9114" kern="1200">
        <a:solidFill>
          <a:schemeClr val="tx1"/>
        </a:solidFill>
        <a:latin typeface="+mn-lt"/>
        <a:ea typeface="+mn-ea"/>
        <a:cs typeface="+mn-cs"/>
      </a:defRPr>
    </a:lvl5pPr>
    <a:lvl6pPr marL="11495075" algn="l" defTabSz="4598031" rtl="0" eaLnBrk="1" latinLnBrk="0" hangingPunct="1">
      <a:defRPr sz="9114" kern="1200">
        <a:solidFill>
          <a:schemeClr val="tx1"/>
        </a:solidFill>
        <a:latin typeface="+mn-lt"/>
        <a:ea typeface="+mn-ea"/>
        <a:cs typeface="+mn-cs"/>
      </a:defRPr>
    </a:lvl6pPr>
    <a:lvl7pPr marL="13794091" algn="l" defTabSz="4598031" rtl="0" eaLnBrk="1" latinLnBrk="0" hangingPunct="1">
      <a:defRPr sz="9114" kern="1200">
        <a:solidFill>
          <a:schemeClr val="tx1"/>
        </a:solidFill>
        <a:latin typeface="+mn-lt"/>
        <a:ea typeface="+mn-ea"/>
        <a:cs typeface="+mn-cs"/>
      </a:defRPr>
    </a:lvl7pPr>
    <a:lvl8pPr marL="16093105" algn="l" defTabSz="4598031" rtl="0" eaLnBrk="1" latinLnBrk="0" hangingPunct="1">
      <a:defRPr sz="9114" kern="1200">
        <a:solidFill>
          <a:schemeClr val="tx1"/>
        </a:solidFill>
        <a:latin typeface="+mn-lt"/>
        <a:ea typeface="+mn-ea"/>
        <a:cs typeface="+mn-cs"/>
      </a:defRPr>
    </a:lvl8pPr>
    <a:lvl9pPr marL="18392120" algn="l" defTabSz="4598031" rtl="0" eaLnBrk="1" latinLnBrk="0" hangingPunct="1">
      <a:defRPr sz="911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672" userDrawn="1">
          <p15:clr>
            <a:srgbClr val="A4A3A4"/>
          </p15:clr>
        </p15:guide>
        <p15:guide id="2" pos="24741" userDrawn="1">
          <p15:clr>
            <a:srgbClr val="A4A3A4"/>
          </p15:clr>
        </p15:guide>
        <p15:guide id="3" pos="5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00"/>
    <a:srgbClr val="FFE4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47" autoAdjust="0"/>
    <p:restoredTop sz="90217" autoAdjust="0"/>
  </p:normalViewPr>
  <p:slideViewPr>
    <p:cSldViewPr>
      <p:cViewPr varScale="1">
        <p:scale>
          <a:sx n="15" d="100"/>
          <a:sy n="15" d="100"/>
        </p:scale>
        <p:origin x="2070" y="126"/>
      </p:cViewPr>
      <p:guideLst>
        <p:guide orient="horz" pos="12672"/>
        <p:guide pos="24741"/>
        <p:guide pos="5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7520" y="12498496"/>
            <a:ext cx="34198560" cy="86241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5040" y="22799040"/>
            <a:ext cx="28163520" cy="10281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99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98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97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96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95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94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93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392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8EA8-FECC-4652-B2BD-E264A1CCB7F4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8A21-9C6B-42F7-B300-092E2A54C1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11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8EA8-FECC-4652-B2BD-E264A1CCB7F4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8A21-9C6B-42F7-B300-092E2A54C1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90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0014330" y="10309863"/>
            <a:ext cx="43453683" cy="219710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53273" y="10309863"/>
            <a:ext cx="129690497" cy="219710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8EA8-FECC-4652-B2BD-E264A1CCB7F4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8A21-9C6B-42F7-B300-092E2A54C1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20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8EA8-FECC-4652-B2BD-E264A1CCB7F4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8A21-9C6B-42F7-B300-092E2A54C1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98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8177" y="25853816"/>
            <a:ext cx="34198560" cy="7990840"/>
          </a:xfrm>
        </p:spPr>
        <p:txBody>
          <a:bodyPr anchor="t"/>
          <a:lstStyle>
            <a:lvl1pPr algn="l">
              <a:defRPr sz="2011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8177" y="17052720"/>
            <a:ext cx="34198560" cy="8801097"/>
          </a:xfrm>
        </p:spPr>
        <p:txBody>
          <a:bodyPr anchor="b"/>
          <a:lstStyle>
            <a:lvl1pPr marL="0" indent="0">
              <a:buNone/>
              <a:defRPr sz="10057">
                <a:solidFill>
                  <a:schemeClr val="tx1">
                    <a:tint val="75000"/>
                  </a:schemeClr>
                </a:solidFill>
              </a:defRPr>
            </a:lvl1pPr>
            <a:lvl2pPr marL="2299015" indent="0">
              <a:buNone/>
              <a:defRPr sz="9114">
                <a:solidFill>
                  <a:schemeClr val="tx1">
                    <a:tint val="75000"/>
                  </a:schemeClr>
                </a:solidFill>
              </a:defRPr>
            </a:lvl2pPr>
            <a:lvl3pPr marL="4598031" indent="0">
              <a:buNone/>
              <a:defRPr sz="8067">
                <a:solidFill>
                  <a:schemeClr val="tx1">
                    <a:tint val="75000"/>
                  </a:schemeClr>
                </a:solidFill>
              </a:defRPr>
            </a:lvl3pPr>
            <a:lvl4pPr marL="6897045" indent="0">
              <a:buNone/>
              <a:defRPr sz="7019">
                <a:solidFill>
                  <a:schemeClr val="tx1">
                    <a:tint val="75000"/>
                  </a:schemeClr>
                </a:solidFill>
              </a:defRPr>
            </a:lvl4pPr>
            <a:lvl5pPr marL="9196060" indent="0">
              <a:buNone/>
              <a:defRPr sz="7019">
                <a:solidFill>
                  <a:schemeClr val="tx1">
                    <a:tint val="75000"/>
                  </a:schemeClr>
                </a:solidFill>
              </a:defRPr>
            </a:lvl5pPr>
            <a:lvl6pPr marL="11495075" indent="0">
              <a:buNone/>
              <a:defRPr sz="7019">
                <a:solidFill>
                  <a:schemeClr val="tx1">
                    <a:tint val="75000"/>
                  </a:schemeClr>
                </a:solidFill>
              </a:defRPr>
            </a:lvl6pPr>
            <a:lvl7pPr marL="13794091" indent="0">
              <a:buNone/>
              <a:defRPr sz="7019">
                <a:solidFill>
                  <a:schemeClr val="tx1">
                    <a:tint val="75000"/>
                  </a:schemeClr>
                </a:solidFill>
              </a:defRPr>
            </a:lvl7pPr>
            <a:lvl8pPr marL="16093105" indent="0">
              <a:buNone/>
              <a:defRPr sz="7019">
                <a:solidFill>
                  <a:schemeClr val="tx1">
                    <a:tint val="75000"/>
                  </a:schemeClr>
                </a:solidFill>
              </a:defRPr>
            </a:lvl8pPr>
            <a:lvl9pPr marL="18392120" indent="0">
              <a:buNone/>
              <a:defRPr sz="701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8EA8-FECC-4652-B2BD-E264A1CCB7F4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8A21-9C6B-42F7-B300-092E2A54C1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087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53273" y="60080317"/>
            <a:ext cx="86572090" cy="169940390"/>
          </a:xfrm>
        </p:spPr>
        <p:txBody>
          <a:bodyPr/>
          <a:lstStyle>
            <a:lvl1pPr>
              <a:defRPr sz="14143"/>
            </a:lvl1pPr>
            <a:lvl2pPr>
              <a:defRPr sz="12152"/>
            </a:lvl2pPr>
            <a:lvl3pPr>
              <a:defRPr sz="10057"/>
            </a:lvl3pPr>
            <a:lvl4pPr>
              <a:defRPr sz="9114"/>
            </a:lvl4pPr>
            <a:lvl5pPr>
              <a:defRPr sz="9114"/>
            </a:lvl5pPr>
            <a:lvl6pPr>
              <a:defRPr sz="9114"/>
            </a:lvl6pPr>
            <a:lvl7pPr>
              <a:defRPr sz="9114"/>
            </a:lvl7pPr>
            <a:lvl8pPr>
              <a:defRPr sz="9114"/>
            </a:lvl8pPr>
            <a:lvl9pPr>
              <a:defRPr sz="91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895923" y="60080317"/>
            <a:ext cx="86572090" cy="169940390"/>
          </a:xfrm>
        </p:spPr>
        <p:txBody>
          <a:bodyPr/>
          <a:lstStyle>
            <a:lvl1pPr>
              <a:defRPr sz="14143"/>
            </a:lvl1pPr>
            <a:lvl2pPr>
              <a:defRPr sz="12152"/>
            </a:lvl2pPr>
            <a:lvl3pPr>
              <a:defRPr sz="10057"/>
            </a:lvl3pPr>
            <a:lvl4pPr>
              <a:defRPr sz="9114"/>
            </a:lvl4pPr>
            <a:lvl5pPr>
              <a:defRPr sz="9114"/>
            </a:lvl5pPr>
            <a:lvl6pPr>
              <a:defRPr sz="9114"/>
            </a:lvl6pPr>
            <a:lvl7pPr>
              <a:defRPr sz="9114"/>
            </a:lvl7pPr>
            <a:lvl8pPr>
              <a:defRPr sz="9114"/>
            </a:lvl8pPr>
            <a:lvl9pPr>
              <a:defRPr sz="91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8EA8-FECC-4652-B2BD-E264A1CCB7F4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8A21-9C6B-42F7-B300-092E2A54C1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100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0" y="1611210"/>
            <a:ext cx="36210240" cy="670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680" y="9005997"/>
            <a:ext cx="17776827" cy="3753270"/>
          </a:xfrm>
        </p:spPr>
        <p:txBody>
          <a:bodyPr anchor="b"/>
          <a:lstStyle>
            <a:lvl1pPr marL="0" indent="0">
              <a:buNone/>
              <a:defRPr sz="12152" b="1"/>
            </a:lvl1pPr>
            <a:lvl2pPr marL="2299015" indent="0">
              <a:buNone/>
              <a:defRPr sz="10057" b="1"/>
            </a:lvl2pPr>
            <a:lvl3pPr marL="4598031" indent="0">
              <a:buNone/>
              <a:defRPr sz="9114" b="1"/>
            </a:lvl3pPr>
            <a:lvl4pPr marL="6897045" indent="0">
              <a:buNone/>
              <a:defRPr sz="8067" b="1"/>
            </a:lvl4pPr>
            <a:lvl5pPr marL="9196060" indent="0">
              <a:buNone/>
              <a:defRPr sz="8067" b="1"/>
            </a:lvl5pPr>
            <a:lvl6pPr marL="11495075" indent="0">
              <a:buNone/>
              <a:defRPr sz="8067" b="1"/>
            </a:lvl6pPr>
            <a:lvl7pPr marL="13794091" indent="0">
              <a:buNone/>
              <a:defRPr sz="8067" b="1"/>
            </a:lvl7pPr>
            <a:lvl8pPr marL="16093105" indent="0">
              <a:buNone/>
              <a:defRPr sz="8067" b="1"/>
            </a:lvl8pPr>
            <a:lvl9pPr marL="18392120" indent="0">
              <a:buNone/>
              <a:defRPr sz="8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1680" y="12759267"/>
            <a:ext cx="17776827" cy="23180890"/>
          </a:xfrm>
        </p:spPr>
        <p:txBody>
          <a:bodyPr/>
          <a:lstStyle>
            <a:lvl1pPr>
              <a:defRPr sz="12152"/>
            </a:lvl1pPr>
            <a:lvl2pPr>
              <a:defRPr sz="10057"/>
            </a:lvl2pPr>
            <a:lvl3pPr>
              <a:defRPr sz="9114"/>
            </a:lvl3pPr>
            <a:lvl4pPr>
              <a:defRPr sz="8067"/>
            </a:lvl4pPr>
            <a:lvl5pPr>
              <a:defRPr sz="8067"/>
            </a:lvl5pPr>
            <a:lvl6pPr>
              <a:defRPr sz="8067"/>
            </a:lvl6pPr>
            <a:lvl7pPr>
              <a:defRPr sz="8067"/>
            </a:lvl7pPr>
            <a:lvl8pPr>
              <a:defRPr sz="8067"/>
            </a:lvl8pPr>
            <a:lvl9pPr>
              <a:defRPr sz="8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438113" y="9005997"/>
            <a:ext cx="17783810" cy="3753270"/>
          </a:xfrm>
        </p:spPr>
        <p:txBody>
          <a:bodyPr anchor="b"/>
          <a:lstStyle>
            <a:lvl1pPr marL="0" indent="0">
              <a:buNone/>
              <a:defRPr sz="12152" b="1"/>
            </a:lvl1pPr>
            <a:lvl2pPr marL="2299015" indent="0">
              <a:buNone/>
              <a:defRPr sz="10057" b="1"/>
            </a:lvl2pPr>
            <a:lvl3pPr marL="4598031" indent="0">
              <a:buNone/>
              <a:defRPr sz="9114" b="1"/>
            </a:lvl3pPr>
            <a:lvl4pPr marL="6897045" indent="0">
              <a:buNone/>
              <a:defRPr sz="8067" b="1"/>
            </a:lvl4pPr>
            <a:lvl5pPr marL="9196060" indent="0">
              <a:buNone/>
              <a:defRPr sz="8067" b="1"/>
            </a:lvl5pPr>
            <a:lvl6pPr marL="11495075" indent="0">
              <a:buNone/>
              <a:defRPr sz="8067" b="1"/>
            </a:lvl6pPr>
            <a:lvl7pPr marL="13794091" indent="0">
              <a:buNone/>
              <a:defRPr sz="8067" b="1"/>
            </a:lvl7pPr>
            <a:lvl8pPr marL="16093105" indent="0">
              <a:buNone/>
              <a:defRPr sz="8067" b="1"/>
            </a:lvl8pPr>
            <a:lvl9pPr marL="18392120" indent="0">
              <a:buNone/>
              <a:defRPr sz="8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438113" y="12759267"/>
            <a:ext cx="17783810" cy="23180890"/>
          </a:xfrm>
        </p:spPr>
        <p:txBody>
          <a:bodyPr/>
          <a:lstStyle>
            <a:lvl1pPr>
              <a:defRPr sz="12152"/>
            </a:lvl1pPr>
            <a:lvl2pPr>
              <a:defRPr sz="10057"/>
            </a:lvl2pPr>
            <a:lvl3pPr>
              <a:defRPr sz="9114"/>
            </a:lvl3pPr>
            <a:lvl4pPr>
              <a:defRPr sz="8067"/>
            </a:lvl4pPr>
            <a:lvl5pPr>
              <a:defRPr sz="8067"/>
            </a:lvl5pPr>
            <a:lvl6pPr>
              <a:defRPr sz="8067"/>
            </a:lvl6pPr>
            <a:lvl7pPr>
              <a:defRPr sz="8067"/>
            </a:lvl7pPr>
            <a:lvl8pPr>
              <a:defRPr sz="8067"/>
            </a:lvl8pPr>
            <a:lvl9pPr>
              <a:defRPr sz="8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8EA8-FECC-4652-B2BD-E264A1CCB7F4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8A21-9C6B-42F7-B300-092E2A54C1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76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8EA8-FECC-4652-B2BD-E264A1CCB7F4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8A21-9C6B-42F7-B300-092E2A54C1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17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8EA8-FECC-4652-B2BD-E264A1CCB7F4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8A21-9C6B-42F7-B300-092E2A54C1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808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3" y="1601893"/>
            <a:ext cx="13236577" cy="6817360"/>
          </a:xfrm>
        </p:spPr>
        <p:txBody>
          <a:bodyPr anchor="b"/>
          <a:lstStyle>
            <a:lvl1pPr algn="l">
              <a:defRPr sz="1005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0220" y="1601897"/>
            <a:ext cx="22491700" cy="34338263"/>
          </a:xfrm>
        </p:spPr>
        <p:txBody>
          <a:bodyPr/>
          <a:lstStyle>
            <a:lvl1pPr>
              <a:defRPr sz="16133"/>
            </a:lvl1pPr>
            <a:lvl2pPr>
              <a:defRPr sz="14143"/>
            </a:lvl2pPr>
            <a:lvl3pPr>
              <a:defRPr sz="12152"/>
            </a:lvl3pPr>
            <a:lvl4pPr>
              <a:defRPr sz="10057"/>
            </a:lvl4pPr>
            <a:lvl5pPr>
              <a:defRPr sz="10057"/>
            </a:lvl5pPr>
            <a:lvl6pPr>
              <a:defRPr sz="10057"/>
            </a:lvl6pPr>
            <a:lvl7pPr>
              <a:defRPr sz="10057"/>
            </a:lvl7pPr>
            <a:lvl8pPr>
              <a:defRPr sz="10057"/>
            </a:lvl8pPr>
            <a:lvl9pPr>
              <a:defRPr sz="1005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1683" y="8419257"/>
            <a:ext cx="13236577" cy="27520903"/>
          </a:xfrm>
        </p:spPr>
        <p:txBody>
          <a:bodyPr/>
          <a:lstStyle>
            <a:lvl1pPr marL="0" indent="0">
              <a:buNone/>
              <a:defRPr sz="7019"/>
            </a:lvl1pPr>
            <a:lvl2pPr marL="2299015" indent="0">
              <a:buNone/>
              <a:defRPr sz="6076"/>
            </a:lvl2pPr>
            <a:lvl3pPr marL="4598031" indent="0">
              <a:buNone/>
              <a:defRPr sz="5028"/>
            </a:lvl3pPr>
            <a:lvl4pPr marL="6897045" indent="0">
              <a:buNone/>
              <a:defRPr sz="4505"/>
            </a:lvl4pPr>
            <a:lvl5pPr marL="9196060" indent="0">
              <a:buNone/>
              <a:defRPr sz="4505"/>
            </a:lvl5pPr>
            <a:lvl6pPr marL="11495075" indent="0">
              <a:buNone/>
              <a:defRPr sz="4505"/>
            </a:lvl6pPr>
            <a:lvl7pPr marL="13794091" indent="0">
              <a:buNone/>
              <a:defRPr sz="4505"/>
            </a:lvl7pPr>
            <a:lvl8pPr marL="16093105" indent="0">
              <a:buNone/>
              <a:defRPr sz="4505"/>
            </a:lvl8pPr>
            <a:lvl9pPr marL="18392120" indent="0">
              <a:buNone/>
              <a:defRPr sz="450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8EA8-FECC-4652-B2BD-E264A1CCB7F4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8A21-9C6B-42F7-B300-092E2A54C1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26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6067" y="28163521"/>
            <a:ext cx="24140160" cy="3324863"/>
          </a:xfrm>
        </p:spPr>
        <p:txBody>
          <a:bodyPr anchor="b"/>
          <a:lstStyle>
            <a:lvl1pPr algn="l">
              <a:defRPr sz="1005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86067" y="3594947"/>
            <a:ext cx="24140160" cy="24140160"/>
          </a:xfrm>
        </p:spPr>
        <p:txBody>
          <a:bodyPr/>
          <a:lstStyle>
            <a:lvl1pPr marL="0" indent="0">
              <a:buNone/>
              <a:defRPr sz="16133"/>
            </a:lvl1pPr>
            <a:lvl2pPr marL="2299015" indent="0">
              <a:buNone/>
              <a:defRPr sz="14143"/>
            </a:lvl2pPr>
            <a:lvl3pPr marL="4598031" indent="0">
              <a:buNone/>
              <a:defRPr sz="12152"/>
            </a:lvl3pPr>
            <a:lvl4pPr marL="6897045" indent="0">
              <a:buNone/>
              <a:defRPr sz="10057"/>
            </a:lvl4pPr>
            <a:lvl5pPr marL="9196060" indent="0">
              <a:buNone/>
              <a:defRPr sz="10057"/>
            </a:lvl5pPr>
            <a:lvl6pPr marL="11495075" indent="0">
              <a:buNone/>
              <a:defRPr sz="10057"/>
            </a:lvl6pPr>
            <a:lvl7pPr marL="13794091" indent="0">
              <a:buNone/>
              <a:defRPr sz="10057"/>
            </a:lvl7pPr>
            <a:lvl8pPr marL="16093105" indent="0">
              <a:buNone/>
              <a:defRPr sz="10057"/>
            </a:lvl8pPr>
            <a:lvl9pPr marL="18392120" indent="0">
              <a:buNone/>
              <a:defRPr sz="1005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86067" y="31488384"/>
            <a:ext cx="24140160" cy="4721857"/>
          </a:xfrm>
        </p:spPr>
        <p:txBody>
          <a:bodyPr/>
          <a:lstStyle>
            <a:lvl1pPr marL="0" indent="0">
              <a:buNone/>
              <a:defRPr sz="7019"/>
            </a:lvl1pPr>
            <a:lvl2pPr marL="2299015" indent="0">
              <a:buNone/>
              <a:defRPr sz="6076"/>
            </a:lvl2pPr>
            <a:lvl3pPr marL="4598031" indent="0">
              <a:buNone/>
              <a:defRPr sz="5028"/>
            </a:lvl3pPr>
            <a:lvl4pPr marL="6897045" indent="0">
              <a:buNone/>
              <a:defRPr sz="4505"/>
            </a:lvl4pPr>
            <a:lvl5pPr marL="9196060" indent="0">
              <a:buNone/>
              <a:defRPr sz="4505"/>
            </a:lvl5pPr>
            <a:lvl6pPr marL="11495075" indent="0">
              <a:buNone/>
              <a:defRPr sz="4505"/>
            </a:lvl6pPr>
            <a:lvl7pPr marL="13794091" indent="0">
              <a:buNone/>
              <a:defRPr sz="4505"/>
            </a:lvl7pPr>
            <a:lvl8pPr marL="16093105" indent="0">
              <a:buNone/>
              <a:defRPr sz="4505"/>
            </a:lvl8pPr>
            <a:lvl9pPr marL="18392120" indent="0">
              <a:buNone/>
              <a:defRPr sz="450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8EA8-FECC-4652-B2BD-E264A1CCB7F4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8A21-9C6B-42F7-B300-092E2A54C1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6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1680" y="1611210"/>
            <a:ext cx="36210240" cy="6705600"/>
          </a:xfrm>
          <a:prstGeom prst="rect">
            <a:avLst/>
          </a:prstGeom>
        </p:spPr>
        <p:txBody>
          <a:bodyPr vert="horz" lIns="438911" tIns="219455" rIns="438911" bIns="21945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680" y="9387844"/>
            <a:ext cx="36210240" cy="26552316"/>
          </a:xfrm>
          <a:prstGeom prst="rect">
            <a:avLst/>
          </a:prstGeom>
        </p:spPr>
        <p:txBody>
          <a:bodyPr vert="horz" lIns="438911" tIns="219455" rIns="438911" bIns="21945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11680" y="37290590"/>
            <a:ext cx="9387840" cy="2142067"/>
          </a:xfrm>
          <a:prstGeom prst="rect">
            <a:avLst/>
          </a:prstGeom>
        </p:spPr>
        <p:txBody>
          <a:bodyPr vert="horz" lIns="438911" tIns="219455" rIns="438911" bIns="219455" rtlCol="0" anchor="ctr"/>
          <a:lstStyle>
            <a:lvl1pPr algn="l">
              <a:defRPr sz="60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78EA8-FECC-4652-B2BD-E264A1CCB7F4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46480" y="37290590"/>
            <a:ext cx="12740640" cy="2142067"/>
          </a:xfrm>
          <a:prstGeom prst="rect">
            <a:avLst/>
          </a:prstGeom>
        </p:spPr>
        <p:txBody>
          <a:bodyPr vert="horz" lIns="438911" tIns="219455" rIns="438911" bIns="219455" rtlCol="0" anchor="ctr"/>
          <a:lstStyle>
            <a:lvl1pPr algn="ctr">
              <a:defRPr sz="60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34080" y="37290590"/>
            <a:ext cx="9387840" cy="2142067"/>
          </a:xfrm>
          <a:prstGeom prst="rect">
            <a:avLst/>
          </a:prstGeom>
        </p:spPr>
        <p:txBody>
          <a:bodyPr vert="horz" lIns="438911" tIns="219455" rIns="438911" bIns="219455" rtlCol="0" anchor="ctr"/>
          <a:lstStyle>
            <a:lvl1pPr algn="r">
              <a:defRPr sz="60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A8A21-9C6B-42F7-B300-092E2A54C1D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07FA8A-5001-D54F-B033-8FCC73C84B5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17601" y="787267"/>
            <a:ext cx="5719626" cy="31060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14AE69-75DD-A34C-A318-B92A539C429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4251291" y="1596572"/>
            <a:ext cx="4864709" cy="142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18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98031" rtl="0" eaLnBrk="1" latinLnBrk="0" hangingPunct="1">
        <a:spcBef>
          <a:spcPct val="0"/>
        </a:spcBef>
        <a:buNone/>
        <a:defRPr sz="2210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24262" indent="-1724262" algn="l" defTabSz="4598031" rtl="0" eaLnBrk="1" latinLnBrk="0" hangingPunct="1">
        <a:spcBef>
          <a:spcPct val="20000"/>
        </a:spcBef>
        <a:buFont typeface="Arial" panose="020B0604020202020204" pitchFamily="34" charset="0"/>
        <a:buChar char="•"/>
        <a:defRPr sz="16133" kern="1200">
          <a:solidFill>
            <a:schemeClr val="tx1"/>
          </a:solidFill>
          <a:latin typeface="+mn-lt"/>
          <a:ea typeface="+mn-ea"/>
          <a:cs typeface="+mn-cs"/>
        </a:defRPr>
      </a:lvl1pPr>
      <a:lvl2pPr marL="3735900" indent="-1436885" algn="l" defTabSz="4598031" rtl="0" eaLnBrk="1" latinLnBrk="0" hangingPunct="1">
        <a:spcBef>
          <a:spcPct val="20000"/>
        </a:spcBef>
        <a:buFont typeface="Arial" panose="020B0604020202020204" pitchFamily="34" charset="0"/>
        <a:buChar char="–"/>
        <a:defRPr sz="14143" kern="1200">
          <a:solidFill>
            <a:schemeClr val="tx1"/>
          </a:solidFill>
          <a:latin typeface="+mn-lt"/>
          <a:ea typeface="+mn-ea"/>
          <a:cs typeface="+mn-cs"/>
        </a:defRPr>
      </a:lvl2pPr>
      <a:lvl3pPr marL="5747538" indent="-1149507" algn="l" defTabSz="4598031" rtl="0" eaLnBrk="1" latinLnBrk="0" hangingPunct="1">
        <a:spcBef>
          <a:spcPct val="20000"/>
        </a:spcBef>
        <a:buFont typeface="Arial" panose="020B0604020202020204" pitchFamily="34" charset="0"/>
        <a:buChar char="•"/>
        <a:defRPr sz="12152" kern="1200">
          <a:solidFill>
            <a:schemeClr val="tx1"/>
          </a:solidFill>
          <a:latin typeface="+mn-lt"/>
          <a:ea typeface="+mn-ea"/>
          <a:cs typeface="+mn-cs"/>
        </a:defRPr>
      </a:lvl3pPr>
      <a:lvl4pPr marL="8046553" indent="-1149507" algn="l" defTabSz="4598031" rtl="0" eaLnBrk="1" latinLnBrk="0" hangingPunct="1">
        <a:spcBef>
          <a:spcPct val="20000"/>
        </a:spcBef>
        <a:buFont typeface="Arial" panose="020B0604020202020204" pitchFamily="34" charset="0"/>
        <a:buChar char="–"/>
        <a:defRPr sz="10057" kern="1200">
          <a:solidFill>
            <a:schemeClr val="tx1"/>
          </a:solidFill>
          <a:latin typeface="+mn-lt"/>
          <a:ea typeface="+mn-ea"/>
          <a:cs typeface="+mn-cs"/>
        </a:defRPr>
      </a:lvl4pPr>
      <a:lvl5pPr marL="10345568" indent="-1149507" algn="l" defTabSz="4598031" rtl="0" eaLnBrk="1" latinLnBrk="0" hangingPunct="1">
        <a:spcBef>
          <a:spcPct val="20000"/>
        </a:spcBef>
        <a:buFont typeface="Arial" panose="020B0604020202020204" pitchFamily="34" charset="0"/>
        <a:buChar char="»"/>
        <a:defRPr sz="10057" kern="1200">
          <a:solidFill>
            <a:schemeClr val="tx1"/>
          </a:solidFill>
          <a:latin typeface="+mn-lt"/>
          <a:ea typeface="+mn-ea"/>
          <a:cs typeface="+mn-cs"/>
        </a:defRPr>
      </a:lvl5pPr>
      <a:lvl6pPr marL="12644582" indent="-1149507" algn="l" defTabSz="4598031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57" kern="1200">
          <a:solidFill>
            <a:schemeClr val="tx1"/>
          </a:solidFill>
          <a:latin typeface="+mn-lt"/>
          <a:ea typeface="+mn-ea"/>
          <a:cs typeface="+mn-cs"/>
        </a:defRPr>
      </a:lvl6pPr>
      <a:lvl7pPr marL="14943598" indent="-1149507" algn="l" defTabSz="4598031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57" kern="1200">
          <a:solidFill>
            <a:schemeClr val="tx1"/>
          </a:solidFill>
          <a:latin typeface="+mn-lt"/>
          <a:ea typeface="+mn-ea"/>
          <a:cs typeface="+mn-cs"/>
        </a:defRPr>
      </a:lvl7pPr>
      <a:lvl8pPr marL="17242613" indent="-1149507" algn="l" defTabSz="4598031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57" kern="1200">
          <a:solidFill>
            <a:schemeClr val="tx1"/>
          </a:solidFill>
          <a:latin typeface="+mn-lt"/>
          <a:ea typeface="+mn-ea"/>
          <a:cs typeface="+mn-cs"/>
        </a:defRPr>
      </a:lvl8pPr>
      <a:lvl9pPr marL="19541628" indent="-1149507" algn="l" defTabSz="4598031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5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98031" rtl="0" eaLnBrk="1" latinLnBrk="0" hangingPunct="1">
        <a:defRPr sz="9114" kern="1200">
          <a:solidFill>
            <a:schemeClr val="tx1"/>
          </a:solidFill>
          <a:latin typeface="+mn-lt"/>
          <a:ea typeface="+mn-ea"/>
          <a:cs typeface="+mn-cs"/>
        </a:defRPr>
      </a:lvl1pPr>
      <a:lvl2pPr marL="2299015" algn="l" defTabSz="4598031" rtl="0" eaLnBrk="1" latinLnBrk="0" hangingPunct="1">
        <a:defRPr sz="9114" kern="1200">
          <a:solidFill>
            <a:schemeClr val="tx1"/>
          </a:solidFill>
          <a:latin typeface="+mn-lt"/>
          <a:ea typeface="+mn-ea"/>
          <a:cs typeface="+mn-cs"/>
        </a:defRPr>
      </a:lvl2pPr>
      <a:lvl3pPr marL="4598031" algn="l" defTabSz="4598031" rtl="0" eaLnBrk="1" latinLnBrk="0" hangingPunct="1">
        <a:defRPr sz="9114" kern="1200">
          <a:solidFill>
            <a:schemeClr val="tx1"/>
          </a:solidFill>
          <a:latin typeface="+mn-lt"/>
          <a:ea typeface="+mn-ea"/>
          <a:cs typeface="+mn-cs"/>
        </a:defRPr>
      </a:lvl3pPr>
      <a:lvl4pPr marL="6897045" algn="l" defTabSz="4598031" rtl="0" eaLnBrk="1" latinLnBrk="0" hangingPunct="1">
        <a:defRPr sz="9114" kern="1200">
          <a:solidFill>
            <a:schemeClr val="tx1"/>
          </a:solidFill>
          <a:latin typeface="+mn-lt"/>
          <a:ea typeface="+mn-ea"/>
          <a:cs typeface="+mn-cs"/>
        </a:defRPr>
      </a:lvl4pPr>
      <a:lvl5pPr marL="9196060" algn="l" defTabSz="4598031" rtl="0" eaLnBrk="1" latinLnBrk="0" hangingPunct="1">
        <a:defRPr sz="9114" kern="1200">
          <a:solidFill>
            <a:schemeClr val="tx1"/>
          </a:solidFill>
          <a:latin typeface="+mn-lt"/>
          <a:ea typeface="+mn-ea"/>
          <a:cs typeface="+mn-cs"/>
        </a:defRPr>
      </a:lvl5pPr>
      <a:lvl6pPr marL="11495075" algn="l" defTabSz="4598031" rtl="0" eaLnBrk="1" latinLnBrk="0" hangingPunct="1">
        <a:defRPr sz="9114" kern="1200">
          <a:solidFill>
            <a:schemeClr val="tx1"/>
          </a:solidFill>
          <a:latin typeface="+mn-lt"/>
          <a:ea typeface="+mn-ea"/>
          <a:cs typeface="+mn-cs"/>
        </a:defRPr>
      </a:lvl6pPr>
      <a:lvl7pPr marL="13794091" algn="l" defTabSz="4598031" rtl="0" eaLnBrk="1" latinLnBrk="0" hangingPunct="1">
        <a:defRPr sz="9114" kern="1200">
          <a:solidFill>
            <a:schemeClr val="tx1"/>
          </a:solidFill>
          <a:latin typeface="+mn-lt"/>
          <a:ea typeface="+mn-ea"/>
          <a:cs typeface="+mn-cs"/>
        </a:defRPr>
      </a:lvl7pPr>
      <a:lvl8pPr marL="16093105" algn="l" defTabSz="4598031" rtl="0" eaLnBrk="1" latinLnBrk="0" hangingPunct="1">
        <a:defRPr sz="9114" kern="1200">
          <a:solidFill>
            <a:schemeClr val="tx1"/>
          </a:solidFill>
          <a:latin typeface="+mn-lt"/>
          <a:ea typeface="+mn-ea"/>
          <a:cs typeface="+mn-cs"/>
        </a:defRPr>
      </a:lvl8pPr>
      <a:lvl9pPr marL="18392120" algn="l" defTabSz="4598031" rtl="0" eaLnBrk="1" latinLnBrk="0" hangingPunct="1">
        <a:defRPr sz="91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chemeClr val="tx1"/>
            </a:gs>
            <a:gs pos="85000">
              <a:srgbClr val="FFCD0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237759" y="638631"/>
            <a:ext cx="38795854" cy="4706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7640" tIns="83820" rIns="167640" bIns="83820">
            <a:spAutoFit/>
          </a:bodyPr>
          <a:lstStyle>
            <a:lvl1pPr defTabSz="18288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18288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16763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7543" b="0" kern="0" dirty="0">
                <a:solidFill>
                  <a:srgbClr val="FFC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</a:rPr>
              <a:t>Progressive chest pain in the</a:t>
            </a:r>
          </a:p>
          <a:p>
            <a:pPr algn="ctr" defTabSz="16763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7543" b="0" kern="0" dirty="0">
                <a:solidFill>
                  <a:srgbClr val="FFC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</a:rPr>
              <a:t>adolescent cross-country athlete</a:t>
            </a:r>
            <a:endParaRPr lang="en-US" altLang="en-US" sz="7543" kern="0" dirty="0">
              <a:solidFill>
                <a:srgbClr val="FFCD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defTabSz="1676370" fontAlgn="base">
              <a:spcBef>
                <a:spcPct val="35000"/>
              </a:spcBef>
              <a:spcAft>
                <a:spcPct val="0"/>
              </a:spcAft>
              <a:defRPr/>
            </a:pPr>
            <a:r>
              <a:rPr lang="en-US" altLang="en-US" sz="6286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Kira </a:t>
            </a:r>
            <a:r>
              <a:rPr lang="en-US" altLang="en-US" sz="6286" i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Novakofski</a:t>
            </a:r>
            <a:r>
              <a:rPr lang="en-US" altLang="en-US" sz="6286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MD, PhD, Tyler </a:t>
            </a:r>
            <a:r>
              <a:rPr lang="en-US" altLang="en-US" sz="6286" i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Slayman</a:t>
            </a:r>
            <a:r>
              <a:rPr lang="en-US" altLang="en-US" sz="6286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MD</a:t>
            </a:r>
          </a:p>
          <a:p>
            <a:pPr algn="ctr" defTabSz="1676370" fontAlgn="base">
              <a:lnSpc>
                <a:spcPct val="70000"/>
              </a:lnSpc>
              <a:spcBef>
                <a:spcPct val="35000"/>
              </a:spcBef>
              <a:spcAft>
                <a:spcPct val="0"/>
              </a:spcAft>
              <a:defRPr/>
            </a:pPr>
            <a:r>
              <a:rPr lang="en-US" altLang="en-US" sz="5552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UI Sports Medicine – University of Iowa, Iowa City, Iowa</a:t>
            </a:r>
            <a:endParaRPr lang="en-US" altLang="en-US" sz="6600" i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D438F3A4-3F09-466A-AC0C-0F0FFAFA0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26812" y="15345484"/>
            <a:ext cx="14778264" cy="8912401"/>
          </a:xfrm>
          <a:prstGeom prst="rect">
            <a:avLst/>
          </a:prstGeom>
          <a:solidFill>
            <a:schemeClr val="tx1"/>
          </a:solidFill>
          <a:ln w="114300">
            <a:solidFill>
              <a:srgbClr val="FFCD00"/>
            </a:solidFill>
          </a:ln>
        </p:spPr>
        <p:txBody>
          <a:bodyPr lIns="167640" tIns="83820" rIns="167640" bIns="83820" anchor="ctr"/>
          <a:lstStyle>
            <a:lvl1pPr defTabSz="18288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18288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478963" indent="-957925">
              <a:spcAft>
                <a:spcPts val="2514"/>
              </a:spcAft>
            </a:pPr>
            <a:r>
              <a:rPr lang="en-US" sz="3771" dirty="0">
                <a:solidFill>
                  <a:schemeClr val="bg1"/>
                </a:solidFill>
              </a:rPr>
              <a:t>Labs.</a:t>
            </a:r>
            <a:r>
              <a:rPr lang="en-US" sz="3771" b="0" dirty="0">
                <a:solidFill>
                  <a:schemeClr val="bg1"/>
                </a:solidFill>
              </a:rPr>
              <a:t> </a:t>
            </a:r>
            <a:r>
              <a:rPr lang="en-US" sz="3771" b="0" dirty="0" err="1">
                <a:solidFill>
                  <a:schemeClr val="bg1"/>
                </a:solidFill>
              </a:rPr>
              <a:t>Hgb</a:t>
            </a:r>
            <a:r>
              <a:rPr lang="en-US" sz="3771" b="0" dirty="0">
                <a:solidFill>
                  <a:schemeClr val="bg1"/>
                </a:solidFill>
              </a:rPr>
              <a:t> 14.6, WBC 3.76, </a:t>
            </a:r>
            <a:r>
              <a:rPr lang="en-US" sz="3771" b="0" dirty="0" err="1">
                <a:solidFill>
                  <a:schemeClr val="bg1"/>
                </a:solidFill>
              </a:rPr>
              <a:t>Plt</a:t>
            </a:r>
            <a:r>
              <a:rPr lang="en-US" sz="3771" b="0" dirty="0">
                <a:solidFill>
                  <a:schemeClr val="bg1"/>
                </a:solidFill>
              </a:rPr>
              <a:t> 251. Na 139, K 4.1, Cl 102, CO2 27, BUN 15, Cr 0.7, Glucose 71, Mg 2.1. TSH 1.11 </a:t>
            </a:r>
            <a:r>
              <a:rPr lang="en-US" sz="3771" b="0" dirty="0" err="1">
                <a:solidFill>
                  <a:schemeClr val="bg1"/>
                </a:solidFill>
              </a:rPr>
              <a:t>uIU</a:t>
            </a:r>
            <a:r>
              <a:rPr lang="en-US" sz="3771" b="0" dirty="0">
                <a:solidFill>
                  <a:schemeClr val="bg1"/>
                </a:solidFill>
              </a:rPr>
              <a:t>/ml. D-dimer 248 ng/ml (0-500). Troponin &lt;0.02 ng/ml (0-0.04). BNP 8 </a:t>
            </a:r>
            <a:r>
              <a:rPr lang="en-US" sz="3771" b="0" dirty="0" err="1">
                <a:solidFill>
                  <a:schemeClr val="bg1"/>
                </a:solidFill>
              </a:rPr>
              <a:t>pg</a:t>
            </a:r>
            <a:r>
              <a:rPr lang="en-US" sz="3771" b="0" dirty="0">
                <a:solidFill>
                  <a:schemeClr val="bg1"/>
                </a:solidFill>
              </a:rPr>
              <a:t>/ml (0-100). </a:t>
            </a:r>
          </a:p>
          <a:p>
            <a:pPr marL="478963" indent="-957925">
              <a:spcAft>
                <a:spcPts val="2514"/>
              </a:spcAft>
            </a:pPr>
            <a:r>
              <a:rPr lang="en-US" sz="3771" dirty="0">
                <a:solidFill>
                  <a:schemeClr val="bg1"/>
                </a:solidFill>
              </a:rPr>
              <a:t>CXR.</a:t>
            </a:r>
            <a:r>
              <a:rPr lang="en-US" sz="3771" b="0" dirty="0">
                <a:solidFill>
                  <a:schemeClr val="bg1"/>
                </a:solidFill>
              </a:rPr>
              <a:t> Normal chest radiograph. </a:t>
            </a:r>
          </a:p>
          <a:p>
            <a:pPr marL="478963" indent="-957925">
              <a:spcAft>
                <a:spcPts val="2514"/>
              </a:spcAft>
            </a:pPr>
            <a:r>
              <a:rPr lang="en-US" sz="3771" dirty="0">
                <a:solidFill>
                  <a:schemeClr val="bg1"/>
                </a:solidFill>
              </a:rPr>
              <a:t>ECG.</a:t>
            </a:r>
            <a:r>
              <a:rPr lang="en-US" sz="3771" b="0" dirty="0">
                <a:solidFill>
                  <a:schemeClr val="bg1"/>
                </a:solidFill>
              </a:rPr>
              <a:t> Sinus rhythm. ST </a:t>
            </a:r>
            <a:r>
              <a:rPr lang="en-US" sz="3771" b="0" dirty="0" err="1">
                <a:solidFill>
                  <a:schemeClr val="bg1"/>
                </a:solidFill>
              </a:rPr>
              <a:t>elev</a:t>
            </a:r>
            <a:r>
              <a:rPr lang="en-US" sz="3771" b="0" dirty="0">
                <a:solidFill>
                  <a:schemeClr val="bg1"/>
                </a:solidFill>
              </a:rPr>
              <a:t>, probable normal early repolarization pattern. </a:t>
            </a:r>
          </a:p>
          <a:p>
            <a:pPr marL="478963" indent="-957925">
              <a:spcAft>
                <a:spcPts val="2514"/>
              </a:spcAft>
            </a:pPr>
            <a:r>
              <a:rPr lang="en-US" sz="3771" dirty="0">
                <a:solidFill>
                  <a:schemeClr val="bg1"/>
                </a:solidFill>
              </a:rPr>
              <a:t>Echo.</a:t>
            </a:r>
            <a:r>
              <a:rPr lang="en-US" sz="3771" b="0" dirty="0">
                <a:solidFill>
                  <a:schemeClr val="bg1"/>
                </a:solidFill>
              </a:rPr>
              <a:t> Normal heart structure. LV with normal systolic function. Mild tricuspid, pulmonic insufficiency. </a:t>
            </a:r>
          </a:p>
          <a:p>
            <a:pPr marL="478963" indent="-957925">
              <a:spcAft>
                <a:spcPts val="2514"/>
              </a:spcAft>
            </a:pPr>
            <a:r>
              <a:rPr lang="en-US" sz="3771" dirty="0">
                <a:solidFill>
                  <a:schemeClr val="bg1"/>
                </a:solidFill>
              </a:rPr>
              <a:t>ECG treadmill stress test.</a:t>
            </a:r>
            <a:r>
              <a:rPr lang="en-US" sz="3771" b="0" dirty="0">
                <a:solidFill>
                  <a:schemeClr val="bg1"/>
                </a:solidFill>
              </a:rPr>
              <a:t> No significant arrhythmias or ischemic changes seen.</a:t>
            </a:r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id="{BA92D3E7-20D9-40FC-BB2A-2734B2EC9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086" y="7951361"/>
            <a:ext cx="10856686" cy="8383624"/>
          </a:xfrm>
          <a:prstGeom prst="rect">
            <a:avLst/>
          </a:prstGeom>
          <a:solidFill>
            <a:schemeClr val="tx1"/>
          </a:solidFill>
          <a:ln w="114300">
            <a:solidFill>
              <a:srgbClr val="FFCD00"/>
            </a:solidFill>
          </a:ln>
        </p:spPr>
        <p:txBody>
          <a:bodyPr lIns="167640" tIns="83820" rIns="167640" bIns="83820" anchor="ctr"/>
          <a:lstStyle>
            <a:lvl1pPr defTabSz="18288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18288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3771" b="0" dirty="0">
                <a:solidFill>
                  <a:schemeClr val="bg1"/>
                </a:solidFill>
              </a:rPr>
              <a:t>16 y M cross country (CC) runner with celiac disease, presented initially to PCP with severe chest pain while running. Onset at the end of CC season, initially mild with gradual onset; progressively worsening. Localized to </a:t>
            </a:r>
            <a:r>
              <a:rPr lang="en-US" sz="3771" dirty="0">
                <a:solidFill>
                  <a:schemeClr val="bg1"/>
                </a:solidFill>
              </a:rPr>
              <a:t>left lower sternal border</a:t>
            </a:r>
            <a:r>
              <a:rPr lang="en-US" sz="3771" b="0" dirty="0">
                <a:solidFill>
                  <a:schemeClr val="bg1"/>
                </a:solidFill>
              </a:rPr>
              <a:t>, pleuritic. Only present when running. Running up to 7 mi/day. Times slower than previous year. Outside negative ECG/echo. Referred to sports med, where his father noted a </a:t>
            </a:r>
            <a:r>
              <a:rPr lang="en-US" sz="3771" dirty="0">
                <a:solidFill>
                  <a:schemeClr val="bg1"/>
                </a:solidFill>
              </a:rPr>
              <a:t>chest wall deformity</a:t>
            </a:r>
            <a:r>
              <a:rPr lang="en-US" sz="3771" b="0" dirty="0">
                <a:solidFill>
                  <a:schemeClr val="bg1"/>
                </a:solidFill>
              </a:rPr>
              <a:t> developing of a year. </a:t>
            </a:r>
          </a:p>
          <a:p>
            <a:endParaRPr lang="en-US" sz="3771" b="0" dirty="0">
              <a:solidFill>
                <a:schemeClr val="bg1"/>
              </a:solidFill>
            </a:endParaRPr>
          </a:p>
          <a:p>
            <a:r>
              <a:rPr lang="en-US" sz="3771" dirty="0">
                <a:solidFill>
                  <a:schemeClr val="bg1"/>
                </a:solidFill>
              </a:rPr>
              <a:t>PMH:</a:t>
            </a:r>
            <a:r>
              <a:rPr lang="en-US" sz="3771" b="0" dirty="0">
                <a:solidFill>
                  <a:schemeClr val="bg1"/>
                </a:solidFill>
              </a:rPr>
              <a:t> murmur as an infant, negative CVD workup. </a:t>
            </a:r>
            <a:r>
              <a:rPr lang="en-US" sz="3771" dirty="0">
                <a:solidFill>
                  <a:schemeClr val="bg1"/>
                </a:solidFill>
              </a:rPr>
              <a:t>PSH:</a:t>
            </a:r>
            <a:r>
              <a:rPr lang="en-US" sz="3771" b="0" dirty="0">
                <a:solidFill>
                  <a:schemeClr val="bg1"/>
                </a:solidFill>
              </a:rPr>
              <a:t> none. </a:t>
            </a:r>
            <a:r>
              <a:rPr lang="en-US" sz="3771" dirty="0" err="1">
                <a:solidFill>
                  <a:schemeClr val="bg1"/>
                </a:solidFill>
              </a:rPr>
              <a:t>FHx</a:t>
            </a:r>
            <a:r>
              <a:rPr lang="en-US" sz="3771" dirty="0">
                <a:solidFill>
                  <a:schemeClr val="bg1"/>
                </a:solidFill>
              </a:rPr>
              <a:t>:</a:t>
            </a:r>
            <a:r>
              <a:rPr lang="en-US" sz="3771" b="0" dirty="0">
                <a:solidFill>
                  <a:schemeClr val="bg1"/>
                </a:solidFill>
              </a:rPr>
              <a:t> heart disease in PGF, otherwise negative.</a:t>
            </a:r>
            <a:endParaRPr lang="en-US" altLang="en-US" sz="3771" b="0" dirty="0">
              <a:solidFill>
                <a:schemeClr val="bg1"/>
              </a:solidFill>
            </a:endParaRP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8AFB41F7-A6AB-4FFD-B075-8DF03F959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26812" y="8001254"/>
            <a:ext cx="14778264" cy="4308671"/>
          </a:xfrm>
          <a:prstGeom prst="rect">
            <a:avLst/>
          </a:prstGeom>
          <a:solidFill>
            <a:schemeClr val="tx1"/>
          </a:solidFill>
          <a:ln w="114300">
            <a:solidFill>
              <a:srgbClr val="FFCD00"/>
            </a:solidFill>
          </a:ln>
        </p:spPr>
        <p:txBody>
          <a:bodyPr lIns="167640" tIns="83820" rIns="167640" bIns="83820" anchor="ctr"/>
          <a:lstStyle>
            <a:lvl1pPr defTabSz="18288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18288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478963" indent="-957925"/>
            <a:r>
              <a:rPr lang="en-US" sz="3771" dirty="0">
                <a:solidFill>
                  <a:schemeClr val="bg1"/>
                </a:solidFill>
              </a:rPr>
              <a:t>Vitals. </a:t>
            </a:r>
            <a:r>
              <a:rPr lang="en-US" sz="3771" b="0" dirty="0">
                <a:solidFill>
                  <a:schemeClr val="bg1"/>
                </a:solidFill>
              </a:rPr>
              <a:t>BP 120/67, pulse 66, </a:t>
            </a:r>
            <a:r>
              <a:rPr lang="en-US" sz="3771" b="0" dirty="0" err="1">
                <a:solidFill>
                  <a:schemeClr val="bg1"/>
                </a:solidFill>
              </a:rPr>
              <a:t>resp</a:t>
            </a:r>
            <a:r>
              <a:rPr lang="en-US" sz="3771" b="0" dirty="0">
                <a:solidFill>
                  <a:schemeClr val="bg1"/>
                </a:solidFill>
              </a:rPr>
              <a:t> 22, SpO2 100%.</a:t>
            </a:r>
          </a:p>
          <a:p>
            <a:pPr marL="478963" indent="-957925"/>
            <a:r>
              <a:rPr lang="en-US" sz="3771" dirty="0">
                <a:solidFill>
                  <a:schemeClr val="bg1"/>
                </a:solidFill>
              </a:rPr>
              <a:t>General. </a:t>
            </a:r>
            <a:r>
              <a:rPr lang="en-US" sz="3771" b="0" dirty="0">
                <a:solidFill>
                  <a:schemeClr val="bg1"/>
                </a:solidFill>
              </a:rPr>
              <a:t>Well appearing 16 y M athlete. </a:t>
            </a:r>
          </a:p>
          <a:p>
            <a:pPr marL="478963" indent="-957925"/>
            <a:r>
              <a:rPr lang="en-US" sz="3771" dirty="0">
                <a:solidFill>
                  <a:schemeClr val="bg1"/>
                </a:solidFill>
              </a:rPr>
              <a:t>Cardiac.</a:t>
            </a:r>
            <a:r>
              <a:rPr lang="en-US" sz="3771" b="0" dirty="0">
                <a:solidFill>
                  <a:schemeClr val="bg1"/>
                </a:solidFill>
              </a:rPr>
              <a:t> RRR, normal S1/S2, no murmurs, gallops, or rubs.</a:t>
            </a:r>
          </a:p>
          <a:p>
            <a:pPr marL="478963" indent="-957925"/>
            <a:r>
              <a:rPr lang="en-US" sz="3771" dirty="0">
                <a:solidFill>
                  <a:schemeClr val="bg1"/>
                </a:solidFill>
              </a:rPr>
              <a:t>Chest wall. </a:t>
            </a:r>
            <a:r>
              <a:rPr lang="en-US" sz="3771" b="0" dirty="0">
                <a:solidFill>
                  <a:schemeClr val="bg1"/>
                </a:solidFill>
              </a:rPr>
              <a:t>Slight bony prominence of left lower sternal costal margin, without tenderness to palpation.</a:t>
            </a:r>
          </a:p>
          <a:p>
            <a:pPr marL="478963" indent="-957925"/>
            <a:r>
              <a:rPr lang="en-US" sz="3771" dirty="0">
                <a:solidFill>
                  <a:schemeClr val="bg1"/>
                </a:solidFill>
              </a:rPr>
              <a:t>Respiratory. </a:t>
            </a:r>
            <a:r>
              <a:rPr lang="en-US" sz="3771" b="0" dirty="0">
                <a:solidFill>
                  <a:schemeClr val="bg1"/>
                </a:solidFill>
              </a:rPr>
              <a:t>Clear to auscultation bilaterally.</a:t>
            </a:r>
          </a:p>
        </p:txBody>
      </p:sp>
      <p:sp>
        <p:nvSpPr>
          <p:cNvPr id="28" name="Rectangle 5">
            <a:extLst>
              <a:ext uri="{FF2B5EF4-FFF2-40B4-BE49-F238E27FC236}">
                <a16:creationId xmlns:a16="http://schemas.microsoft.com/office/drawing/2014/main" id="{4281DE1A-3813-4A38-BCBA-D02F7A329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7600" y="8062685"/>
            <a:ext cx="9930198" cy="3911601"/>
          </a:xfrm>
          <a:prstGeom prst="rect">
            <a:avLst/>
          </a:prstGeom>
          <a:solidFill>
            <a:schemeClr val="tx1"/>
          </a:solidFill>
          <a:ln w="114300">
            <a:solidFill>
              <a:srgbClr val="FFCD00"/>
            </a:solidFill>
          </a:ln>
        </p:spPr>
        <p:txBody>
          <a:bodyPr lIns="167640" tIns="83820" rIns="167640" bIns="83820" anchor="ctr"/>
          <a:lstStyle>
            <a:lvl1pPr defTabSz="18288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18288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733" dirty="0" err="1"/>
              <a:t>hrough</a:t>
            </a:r>
            <a:r>
              <a:rPr lang="en-US" sz="733" dirty="0"/>
              <a:t> seizure </a:t>
            </a:r>
            <a:endParaRPr lang="en-US" sz="3771" dirty="0">
              <a:solidFill>
                <a:schemeClr val="bg1"/>
              </a:solidFill>
            </a:endParaRPr>
          </a:p>
          <a:p>
            <a:pPr marL="538833" indent="-538833">
              <a:buFont typeface="+mj-lt"/>
              <a:buAutoNum type="arabicPeriod"/>
            </a:pPr>
            <a:r>
              <a:rPr lang="en-US" sz="3771" dirty="0">
                <a:solidFill>
                  <a:schemeClr val="bg1"/>
                </a:solidFill>
              </a:rPr>
              <a:t>Chest wall deformity including pectus </a:t>
            </a:r>
            <a:r>
              <a:rPr lang="en-US" sz="3771" dirty="0" err="1">
                <a:solidFill>
                  <a:schemeClr val="bg1"/>
                </a:solidFill>
              </a:rPr>
              <a:t>carinatum</a:t>
            </a:r>
            <a:endParaRPr lang="en-US" sz="3771" dirty="0">
              <a:solidFill>
                <a:schemeClr val="bg1"/>
              </a:solidFill>
            </a:endParaRPr>
          </a:p>
          <a:p>
            <a:pPr marL="538833" indent="-538833">
              <a:buFont typeface="+mj-lt"/>
              <a:buAutoNum type="arabicPeriod"/>
            </a:pPr>
            <a:r>
              <a:rPr lang="en-US" sz="3771" dirty="0">
                <a:solidFill>
                  <a:schemeClr val="bg1"/>
                </a:solidFill>
              </a:rPr>
              <a:t>Myocardial ischemia</a:t>
            </a:r>
          </a:p>
          <a:p>
            <a:pPr marL="538833" indent="-538833">
              <a:buFont typeface="+mj-lt"/>
              <a:buAutoNum type="arabicPeriod"/>
            </a:pPr>
            <a:r>
              <a:rPr lang="en-US" sz="3771" dirty="0">
                <a:solidFill>
                  <a:schemeClr val="bg1"/>
                </a:solidFill>
              </a:rPr>
              <a:t>Myocarditis, pericarditis</a:t>
            </a:r>
          </a:p>
          <a:p>
            <a:pPr marL="538833" indent="-538833">
              <a:buFont typeface="+mj-lt"/>
              <a:buAutoNum type="arabicPeriod"/>
            </a:pPr>
            <a:r>
              <a:rPr lang="en-US" sz="3771" dirty="0">
                <a:solidFill>
                  <a:schemeClr val="bg1"/>
                </a:solidFill>
              </a:rPr>
              <a:t>Costochondritis</a:t>
            </a:r>
          </a:p>
          <a:p>
            <a:pPr marL="538833" indent="-538833">
              <a:buFont typeface="+mj-lt"/>
              <a:buAutoNum type="arabicPeriod"/>
            </a:pPr>
            <a:r>
              <a:rPr lang="en-US" sz="3771" dirty="0">
                <a:solidFill>
                  <a:schemeClr val="bg1"/>
                </a:solidFill>
              </a:rPr>
              <a:t>Pulmonary including pneumonia, PE</a:t>
            </a:r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F1771F55-0565-4DDC-B42A-8B944B9DE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9718" y="36424017"/>
            <a:ext cx="36112450" cy="2595964"/>
          </a:xfrm>
          <a:prstGeom prst="rect">
            <a:avLst/>
          </a:prstGeom>
          <a:solidFill>
            <a:schemeClr val="tx1"/>
          </a:solidFill>
          <a:ln w="114300">
            <a:solidFill>
              <a:srgbClr val="FFCD00"/>
            </a:solidFill>
          </a:ln>
        </p:spPr>
        <p:txBody>
          <a:bodyPr lIns="167640" tIns="83820" rIns="167640" bIns="83820" anchor="ctr"/>
          <a:lstStyle>
            <a:lvl1pPr defTabSz="18288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18288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3771" b="0" dirty="0">
                <a:solidFill>
                  <a:schemeClr val="bg1"/>
                </a:solidFill>
              </a:rPr>
              <a:t>Symptoms were most consistent with exertional chest pain secondary to pectus </a:t>
            </a:r>
            <a:r>
              <a:rPr lang="en-US" sz="3771" b="0" dirty="0" err="1">
                <a:solidFill>
                  <a:schemeClr val="bg1"/>
                </a:solidFill>
              </a:rPr>
              <a:t>carinatum</a:t>
            </a:r>
            <a:r>
              <a:rPr lang="en-US" sz="3771" b="0" dirty="0">
                <a:solidFill>
                  <a:schemeClr val="bg1"/>
                </a:solidFill>
              </a:rPr>
              <a:t> with concurrent costochondritis. Pectus </a:t>
            </a:r>
            <a:r>
              <a:rPr lang="en-US" sz="3771" b="0" dirty="0" err="1">
                <a:solidFill>
                  <a:schemeClr val="bg1"/>
                </a:solidFill>
              </a:rPr>
              <a:t>carinatum</a:t>
            </a:r>
            <a:r>
              <a:rPr lang="en-US" sz="3771" b="0" dirty="0">
                <a:solidFill>
                  <a:schemeClr val="bg1"/>
                </a:solidFill>
              </a:rPr>
              <a:t> typically is diagnosed after 11 </a:t>
            </a:r>
            <a:r>
              <a:rPr lang="en-US" sz="3771" b="0" dirty="0" err="1">
                <a:solidFill>
                  <a:schemeClr val="bg1"/>
                </a:solidFill>
              </a:rPr>
              <a:t>yrs</a:t>
            </a:r>
            <a:r>
              <a:rPr lang="en-US" sz="3771" b="0" dirty="0">
                <a:solidFill>
                  <a:schemeClr val="bg1"/>
                </a:solidFill>
              </a:rPr>
              <a:t>, worsening with growth spurts in adolescence.</a:t>
            </a:r>
            <a:r>
              <a:rPr lang="en-US" sz="3771" b="0" baseline="30000" dirty="0">
                <a:solidFill>
                  <a:schemeClr val="bg1"/>
                </a:solidFill>
              </a:rPr>
              <a:t>1</a:t>
            </a:r>
            <a:r>
              <a:rPr lang="en-US" sz="3771" b="0" dirty="0">
                <a:solidFill>
                  <a:schemeClr val="bg1"/>
                </a:solidFill>
              </a:rPr>
              <a:t> Its prevalence is more common in males and can have familial association. Affected individuals may experience dyspnea, palpitations, chest pain. It is important to consider screening echo in pectus </a:t>
            </a:r>
            <a:r>
              <a:rPr lang="en-US" sz="3771" b="0" dirty="0" err="1">
                <a:solidFill>
                  <a:schemeClr val="bg1"/>
                </a:solidFill>
              </a:rPr>
              <a:t>carinatum</a:t>
            </a:r>
            <a:r>
              <a:rPr lang="en-US" sz="3771" b="0" dirty="0">
                <a:solidFill>
                  <a:schemeClr val="bg1"/>
                </a:solidFill>
              </a:rPr>
              <a:t>, where patients have been found to have mitral valve prolapse and aortic root dilation.</a:t>
            </a:r>
            <a:r>
              <a:rPr lang="en-US" sz="3771" b="0" baseline="30000" dirty="0">
                <a:solidFill>
                  <a:schemeClr val="bg1"/>
                </a:solidFill>
              </a:rPr>
              <a:t>2</a:t>
            </a:r>
            <a:r>
              <a:rPr lang="en-US" sz="3771" b="0" dirty="0">
                <a:solidFill>
                  <a:schemeClr val="bg1"/>
                </a:solidFill>
              </a:rPr>
              <a:t> Depending on the severity of deformity, patient age, and other factors, bracing or surgery may be offered for treatment options.</a:t>
            </a:r>
          </a:p>
        </p:txBody>
      </p:sp>
      <p:sp>
        <p:nvSpPr>
          <p:cNvPr id="30" name="Rectangle 5">
            <a:extLst>
              <a:ext uri="{FF2B5EF4-FFF2-40B4-BE49-F238E27FC236}">
                <a16:creationId xmlns:a16="http://schemas.microsoft.com/office/drawing/2014/main" id="{5A105A3C-CA8F-419A-B4F8-AF9AE5961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9903" y="21466370"/>
            <a:ext cx="9745592" cy="2791515"/>
          </a:xfrm>
          <a:prstGeom prst="rect">
            <a:avLst/>
          </a:prstGeom>
          <a:solidFill>
            <a:schemeClr val="tx1"/>
          </a:solidFill>
          <a:ln w="114300">
            <a:solidFill>
              <a:srgbClr val="FFCD00"/>
            </a:solidFill>
          </a:ln>
        </p:spPr>
        <p:txBody>
          <a:bodyPr lIns="167640" tIns="83820" rIns="167640" bIns="83820" anchor="ctr"/>
          <a:lstStyle>
            <a:lvl1pPr defTabSz="18288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18288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4190" dirty="0">
                <a:solidFill>
                  <a:schemeClr val="bg1"/>
                </a:solidFill>
              </a:rPr>
              <a:t>Exertional chest pain secondary to pectus </a:t>
            </a:r>
            <a:r>
              <a:rPr lang="en-US" altLang="en-US" sz="4190" dirty="0" err="1">
                <a:solidFill>
                  <a:schemeClr val="bg1"/>
                </a:solidFill>
              </a:rPr>
              <a:t>carinatum</a:t>
            </a:r>
            <a:r>
              <a:rPr lang="en-US" altLang="en-US" sz="4190" dirty="0">
                <a:solidFill>
                  <a:schemeClr val="bg1"/>
                </a:solidFill>
              </a:rPr>
              <a:t> leading to costochondritis</a:t>
            </a:r>
            <a:endParaRPr lang="en-US" altLang="en-US" sz="4190" i="1" dirty="0">
              <a:solidFill>
                <a:schemeClr val="bg1"/>
              </a:solidFill>
            </a:endParaRPr>
          </a:p>
        </p:txBody>
      </p:sp>
      <p:sp>
        <p:nvSpPr>
          <p:cNvPr id="31" name="Rectangle 5">
            <a:extLst>
              <a:ext uri="{FF2B5EF4-FFF2-40B4-BE49-F238E27FC236}">
                <a16:creationId xmlns:a16="http://schemas.microsoft.com/office/drawing/2014/main" id="{DA1C1FCB-AD70-4743-9F9A-7357A91CC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086" y="18538627"/>
            <a:ext cx="10853619" cy="5719258"/>
          </a:xfrm>
          <a:prstGeom prst="rect">
            <a:avLst/>
          </a:prstGeom>
          <a:solidFill>
            <a:schemeClr val="tx1"/>
          </a:solidFill>
          <a:ln w="114300">
            <a:solidFill>
              <a:srgbClr val="FFCD00"/>
            </a:solidFill>
          </a:ln>
        </p:spPr>
        <p:txBody>
          <a:bodyPr lIns="167640" tIns="83820" rIns="167640" bIns="83820" anchor="ctr"/>
          <a:lstStyle>
            <a:lvl1pPr defTabSz="18288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18288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478963" indent="-957925"/>
            <a:r>
              <a:rPr lang="en-US" sz="3771" b="0" dirty="0">
                <a:solidFill>
                  <a:schemeClr val="bg1"/>
                </a:solidFill>
              </a:rPr>
              <a:t>The patient was referred to sports cardiology for completion of the cardiac evaluation, with reassuring results. </a:t>
            </a:r>
          </a:p>
          <a:p>
            <a:pPr marL="478963" indent="-957925"/>
            <a:r>
              <a:rPr lang="en-US" sz="3771" b="0" dirty="0">
                <a:solidFill>
                  <a:schemeClr val="bg1"/>
                </a:solidFill>
              </a:rPr>
              <a:t>Then referred to pediatric surgery, who recommended pectus </a:t>
            </a:r>
            <a:r>
              <a:rPr lang="en-US" sz="3771" b="0" dirty="0" err="1">
                <a:solidFill>
                  <a:schemeClr val="bg1"/>
                </a:solidFill>
              </a:rPr>
              <a:t>carinatum</a:t>
            </a:r>
            <a:r>
              <a:rPr lang="en-US" sz="3771" b="0" dirty="0">
                <a:solidFill>
                  <a:schemeClr val="bg1"/>
                </a:solidFill>
              </a:rPr>
              <a:t> bracing for 16 hours per day, with anticipated improvement within one year. Continued follow up with pediatric surgery at 6 </a:t>
            </a:r>
            <a:r>
              <a:rPr lang="en-US" sz="3771" b="0" dirty="0" err="1">
                <a:solidFill>
                  <a:schemeClr val="bg1"/>
                </a:solidFill>
              </a:rPr>
              <a:t>mos</a:t>
            </a:r>
            <a:r>
              <a:rPr lang="en-US" sz="3771" b="0" dirty="0">
                <a:solidFill>
                  <a:schemeClr val="bg1"/>
                </a:solidFill>
              </a:rPr>
              <a:t> for bracing monitoring.</a:t>
            </a:r>
            <a:endParaRPr lang="en-US" altLang="en-US" sz="3771" b="0" dirty="0">
              <a:solidFill>
                <a:schemeClr val="bg1"/>
              </a:solidFill>
            </a:endParaRPr>
          </a:p>
        </p:txBody>
      </p:sp>
      <p:sp>
        <p:nvSpPr>
          <p:cNvPr id="32" name="Rectangle 5">
            <a:extLst>
              <a:ext uri="{FF2B5EF4-FFF2-40B4-BE49-F238E27FC236}">
                <a16:creationId xmlns:a16="http://schemas.microsoft.com/office/drawing/2014/main" id="{4084B842-7E62-4C28-A8CA-E0D242124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5092" y="6293473"/>
            <a:ext cx="8801100" cy="999302"/>
          </a:xfrm>
          <a:prstGeom prst="rect">
            <a:avLst/>
          </a:prstGeom>
          <a:solidFill>
            <a:srgbClr val="FFCD00"/>
          </a:solidFill>
          <a:ln w="114300">
            <a:solidFill>
              <a:schemeClr val="bg1"/>
            </a:solidFill>
          </a:ln>
        </p:spPr>
        <p:txBody>
          <a:bodyPr lIns="167640" tIns="83820" rIns="167640" bIns="83820" anchor="ctr"/>
          <a:lstStyle>
            <a:lvl1pPr defTabSz="18288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18288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4400" b="0" dirty="0">
                <a:latin typeface="Arial Black" charset="0"/>
              </a:rPr>
              <a:t>History</a:t>
            </a:r>
          </a:p>
        </p:txBody>
      </p:sp>
      <p:sp>
        <p:nvSpPr>
          <p:cNvPr id="33" name="Rectangle 5">
            <a:extLst>
              <a:ext uri="{FF2B5EF4-FFF2-40B4-BE49-F238E27FC236}">
                <a16:creationId xmlns:a16="http://schemas.microsoft.com/office/drawing/2014/main" id="{8AFACF12-88B6-4A35-A26A-72B34C1BB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15393" y="6245027"/>
            <a:ext cx="8801100" cy="1047748"/>
          </a:xfrm>
          <a:prstGeom prst="rect">
            <a:avLst/>
          </a:prstGeom>
          <a:solidFill>
            <a:srgbClr val="FFCD00"/>
          </a:solidFill>
          <a:ln w="114300">
            <a:solidFill>
              <a:schemeClr val="bg1"/>
            </a:solidFill>
          </a:ln>
        </p:spPr>
        <p:txBody>
          <a:bodyPr lIns="167640" tIns="83820" rIns="167640" bIns="83820" anchor="ctr"/>
          <a:lstStyle>
            <a:lvl1pPr defTabSz="18288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18288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4400" b="0" dirty="0">
                <a:latin typeface="Arial Black" charset="0"/>
              </a:rPr>
              <a:t>Physical Examination</a:t>
            </a:r>
          </a:p>
        </p:txBody>
      </p:sp>
      <p:sp>
        <p:nvSpPr>
          <p:cNvPr id="34" name="Rectangle 5">
            <a:extLst>
              <a:ext uri="{FF2B5EF4-FFF2-40B4-BE49-F238E27FC236}">
                <a16:creationId xmlns:a16="http://schemas.microsoft.com/office/drawing/2014/main" id="{33716B13-1E72-4F10-AE12-CDAE6259D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09461" y="6245027"/>
            <a:ext cx="8626474" cy="1047750"/>
          </a:xfrm>
          <a:prstGeom prst="rect">
            <a:avLst/>
          </a:prstGeom>
          <a:solidFill>
            <a:srgbClr val="FFCD00"/>
          </a:solidFill>
          <a:ln w="114300">
            <a:solidFill>
              <a:schemeClr val="bg1"/>
            </a:solidFill>
          </a:ln>
        </p:spPr>
        <p:txBody>
          <a:bodyPr lIns="167640" tIns="83820" rIns="167640" bIns="83820" anchor="ctr"/>
          <a:lstStyle>
            <a:lvl1pPr defTabSz="18288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18288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4400" b="0" dirty="0">
                <a:latin typeface="Arial Black" charset="0"/>
              </a:rPr>
              <a:t>Differential Diagnosis</a:t>
            </a:r>
          </a:p>
        </p:txBody>
      </p:sp>
      <p:sp>
        <p:nvSpPr>
          <p:cNvPr id="35" name="Rectangle 5">
            <a:extLst>
              <a:ext uri="{FF2B5EF4-FFF2-40B4-BE49-F238E27FC236}">
                <a16:creationId xmlns:a16="http://schemas.microsoft.com/office/drawing/2014/main" id="{49AECEEF-62C6-4942-AAA2-F7C66DBEC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15393" y="13579277"/>
            <a:ext cx="8801100" cy="1047750"/>
          </a:xfrm>
          <a:prstGeom prst="rect">
            <a:avLst/>
          </a:prstGeom>
          <a:solidFill>
            <a:srgbClr val="FFCD00"/>
          </a:solidFill>
          <a:ln w="114300">
            <a:solidFill>
              <a:schemeClr val="bg1"/>
            </a:solidFill>
          </a:ln>
        </p:spPr>
        <p:txBody>
          <a:bodyPr lIns="167640" tIns="83820" rIns="167640" bIns="83820" anchor="ctr"/>
          <a:lstStyle>
            <a:lvl1pPr defTabSz="18288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18288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4400" b="0" dirty="0">
                <a:latin typeface="Arial Black" charset="0"/>
              </a:rPr>
              <a:t>Tests and Results</a:t>
            </a:r>
          </a:p>
        </p:txBody>
      </p:sp>
      <p:sp>
        <p:nvSpPr>
          <p:cNvPr id="36" name="Rectangle 5">
            <a:extLst>
              <a:ext uri="{FF2B5EF4-FFF2-40B4-BE49-F238E27FC236}">
                <a16:creationId xmlns:a16="http://schemas.microsoft.com/office/drawing/2014/main" id="{4F75193E-18E2-4E3B-85A2-F9933D0FD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9224" y="16932077"/>
            <a:ext cx="9206968" cy="1047750"/>
          </a:xfrm>
          <a:prstGeom prst="rect">
            <a:avLst/>
          </a:prstGeom>
          <a:solidFill>
            <a:srgbClr val="FFCD00"/>
          </a:solidFill>
          <a:ln w="114300">
            <a:solidFill>
              <a:schemeClr val="bg1"/>
            </a:solidFill>
          </a:ln>
        </p:spPr>
        <p:txBody>
          <a:bodyPr lIns="167640" tIns="83820" rIns="167640" bIns="83820" anchor="ctr"/>
          <a:lstStyle>
            <a:lvl1pPr defTabSz="18288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18288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4400" b="0" dirty="0">
                <a:latin typeface="Arial Black" charset="0"/>
              </a:rPr>
              <a:t>Outcome</a:t>
            </a:r>
          </a:p>
        </p:txBody>
      </p:sp>
      <p:sp>
        <p:nvSpPr>
          <p:cNvPr id="37" name="Rectangle 5">
            <a:extLst>
              <a:ext uri="{FF2B5EF4-FFF2-40B4-BE49-F238E27FC236}">
                <a16:creationId xmlns:a16="http://schemas.microsoft.com/office/drawing/2014/main" id="{9F9637DC-45C1-4479-B116-42228CAF9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52751" y="34913464"/>
            <a:ext cx="13326383" cy="1107620"/>
          </a:xfrm>
          <a:prstGeom prst="rect">
            <a:avLst/>
          </a:prstGeom>
          <a:solidFill>
            <a:srgbClr val="FFCD00"/>
          </a:solidFill>
          <a:ln w="114300">
            <a:solidFill>
              <a:schemeClr val="bg1"/>
            </a:solidFill>
          </a:ln>
        </p:spPr>
        <p:txBody>
          <a:bodyPr lIns="167640" tIns="83820" rIns="167640" bIns="83820" anchor="ctr"/>
          <a:lstStyle>
            <a:lvl1pPr defTabSz="18288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18288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en-US" sz="4400" b="0" dirty="0">
                <a:latin typeface="Arial Black" charset="0"/>
              </a:rPr>
              <a:t>Take Home Message</a:t>
            </a:r>
          </a:p>
        </p:txBody>
      </p:sp>
      <p:sp>
        <p:nvSpPr>
          <p:cNvPr id="38" name="Rectangle 5">
            <a:extLst>
              <a:ext uri="{FF2B5EF4-FFF2-40B4-BE49-F238E27FC236}">
                <a16:creationId xmlns:a16="http://schemas.microsoft.com/office/drawing/2014/main" id="{BB973CE0-0C7F-449C-ACF7-3F89B65F1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72877" y="13110285"/>
            <a:ext cx="8626474" cy="1047750"/>
          </a:xfrm>
          <a:prstGeom prst="rect">
            <a:avLst/>
          </a:prstGeom>
          <a:solidFill>
            <a:srgbClr val="FFCD00"/>
          </a:solidFill>
          <a:ln w="114300">
            <a:solidFill>
              <a:schemeClr val="bg1"/>
            </a:solidFill>
          </a:ln>
        </p:spPr>
        <p:txBody>
          <a:bodyPr lIns="167640" tIns="83820" rIns="167640" bIns="83820" anchor="ctr"/>
          <a:lstStyle>
            <a:lvl1pPr defTabSz="18288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18288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4400" b="0" dirty="0">
                <a:latin typeface="Arial Black" charset="0"/>
              </a:rPr>
              <a:t>Return to Play</a:t>
            </a:r>
          </a:p>
        </p:txBody>
      </p:sp>
      <p:sp>
        <p:nvSpPr>
          <p:cNvPr id="39" name="Rectangle 5">
            <a:extLst>
              <a:ext uri="{FF2B5EF4-FFF2-40B4-BE49-F238E27FC236}">
                <a16:creationId xmlns:a16="http://schemas.microsoft.com/office/drawing/2014/main" id="{6F6D2D96-C44C-4922-9647-E415E8332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30923" y="14806454"/>
            <a:ext cx="9745592" cy="3891830"/>
          </a:xfrm>
          <a:prstGeom prst="rect">
            <a:avLst/>
          </a:prstGeom>
          <a:solidFill>
            <a:schemeClr val="tx1"/>
          </a:solidFill>
          <a:ln w="114300">
            <a:solidFill>
              <a:srgbClr val="FFCD00"/>
            </a:solidFill>
          </a:ln>
        </p:spPr>
        <p:txBody>
          <a:bodyPr lIns="167640" tIns="83820" rIns="167640" bIns="83820" anchor="ctr"/>
          <a:lstStyle>
            <a:lvl1pPr defTabSz="18288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18288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sz="4609" dirty="0">
                <a:solidFill>
                  <a:schemeClr val="bg1"/>
                </a:solidFill>
              </a:rPr>
              <a:t>The patient was cleared for running as tolerated. Additionally, recommended ibuprofen as needed for costochondritis.</a:t>
            </a:r>
            <a:endParaRPr lang="en-US" sz="6914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0B851C8-1959-4506-B51F-AA6B30A86E9F}"/>
              </a:ext>
            </a:extLst>
          </p:cNvPr>
          <p:cNvSpPr txBox="1"/>
          <p:nvPr/>
        </p:nvSpPr>
        <p:spPr>
          <a:xfrm>
            <a:off x="2554514" y="39192710"/>
            <a:ext cx="36960629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7" dirty="0">
                <a:solidFill>
                  <a:srgbClr val="FFFFFF"/>
                </a:solidFill>
              </a:rPr>
              <a:t>1. </a:t>
            </a:r>
            <a:r>
              <a:rPr lang="en-US" sz="1467" dirty="0" err="1">
                <a:solidFill>
                  <a:srgbClr val="FFFFFF"/>
                </a:solidFill>
              </a:rPr>
              <a:t>Fonkalsrud</a:t>
            </a:r>
            <a:r>
              <a:rPr lang="en-US" sz="1467" dirty="0">
                <a:solidFill>
                  <a:srgbClr val="FFFFFF"/>
                </a:solidFill>
              </a:rPr>
              <a:t> EW. Surgical correction of pectus </a:t>
            </a:r>
            <a:r>
              <a:rPr lang="en-US" sz="1467" dirty="0" err="1">
                <a:solidFill>
                  <a:srgbClr val="FFFFFF"/>
                </a:solidFill>
              </a:rPr>
              <a:t>carinatum</a:t>
            </a:r>
            <a:r>
              <a:rPr lang="en-US" sz="1467" dirty="0">
                <a:solidFill>
                  <a:srgbClr val="FFFFFF"/>
                </a:solidFill>
              </a:rPr>
              <a:t>: lessons learned from 260 patients. Journal of pediatric surgery. 2008 Jul 1;43(7):1235-43.  2. Port E, Hunter CJ, </a:t>
            </a:r>
            <a:r>
              <a:rPr lang="en-US" sz="1467" dirty="0" err="1">
                <a:solidFill>
                  <a:srgbClr val="FFFFFF"/>
                </a:solidFill>
              </a:rPr>
              <a:t>Buonpane</a:t>
            </a:r>
            <a:r>
              <a:rPr lang="en-US" sz="1467" dirty="0">
                <a:solidFill>
                  <a:srgbClr val="FFFFFF"/>
                </a:solidFill>
              </a:rPr>
              <a:t> C, </a:t>
            </a:r>
            <a:r>
              <a:rPr lang="en-US" sz="1467" dirty="0" err="1">
                <a:solidFill>
                  <a:srgbClr val="FFFFFF"/>
                </a:solidFill>
              </a:rPr>
              <a:t>Vacek</a:t>
            </a:r>
            <a:r>
              <a:rPr lang="en-US" sz="1467" dirty="0">
                <a:solidFill>
                  <a:srgbClr val="FFFFFF"/>
                </a:solidFill>
              </a:rPr>
              <a:t> J, Sands L, </a:t>
            </a:r>
            <a:r>
              <a:rPr lang="en-US" sz="1467" dirty="0" err="1">
                <a:solidFill>
                  <a:srgbClr val="FFFFFF"/>
                </a:solidFill>
              </a:rPr>
              <a:t>Kujawa</a:t>
            </a:r>
            <a:r>
              <a:rPr lang="en-US" sz="1467" dirty="0">
                <a:solidFill>
                  <a:srgbClr val="FFFFFF"/>
                </a:solidFill>
              </a:rPr>
              <a:t> S, Reynolds M. Echocardiography reveals heart abnormalities in pediatric pectus </a:t>
            </a:r>
            <a:r>
              <a:rPr lang="en-US" sz="1467" dirty="0" err="1">
                <a:solidFill>
                  <a:srgbClr val="FFFFFF"/>
                </a:solidFill>
              </a:rPr>
              <a:t>carinatum</a:t>
            </a:r>
            <a:r>
              <a:rPr lang="en-US" sz="1467" dirty="0">
                <a:solidFill>
                  <a:srgbClr val="FFFFFF"/>
                </a:solidFill>
              </a:rPr>
              <a:t>. Journal of Surgical Research. 2020 Dec 1;256:364-7.</a:t>
            </a:r>
          </a:p>
        </p:txBody>
      </p:sp>
      <p:sp>
        <p:nvSpPr>
          <p:cNvPr id="41" name="Rectangle 5">
            <a:extLst>
              <a:ext uri="{FF2B5EF4-FFF2-40B4-BE49-F238E27FC236}">
                <a16:creationId xmlns:a16="http://schemas.microsoft.com/office/drawing/2014/main" id="{8CB46411-23AF-487B-847C-6632F3D5C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09461" y="19815884"/>
            <a:ext cx="8626474" cy="977788"/>
          </a:xfrm>
          <a:prstGeom prst="rect">
            <a:avLst/>
          </a:prstGeom>
          <a:solidFill>
            <a:srgbClr val="FFCD00"/>
          </a:solidFill>
          <a:ln w="114300">
            <a:solidFill>
              <a:schemeClr val="bg1"/>
            </a:solidFill>
          </a:ln>
        </p:spPr>
        <p:txBody>
          <a:bodyPr lIns="167640" tIns="83820" rIns="167640" bIns="83820" anchor="ctr"/>
          <a:lstStyle>
            <a:lvl1pPr defTabSz="18288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18288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en-US" sz="4400" b="0" dirty="0">
                <a:latin typeface="Arial Black" charset="0"/>
              </a:rPr>
              <a:t>Final Diagnosis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B187BCBF-F26D-4735-80CD-F9EA2DC3EB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67" t="13704" r="27916" b="16666"/>
          <a:stretch/>
        </p:blipFill>
        <p:spPr>
          <a:xfrm>
            <a:off x="1509146" y="24771445"/>
            <a:ext cx="11108061" cy="957942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34D0359-E78E-45D9-899F-643436C9AD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943" t="6511" r="23910" b="12764"/>
          <a:stretch/>
        </p:blipFill>
        <p:spPr>
          <a:xfrm>
            <a:off x="14593526" y="24771445"/>
            <a:ext cx="11844834" cy="957942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96922EC-52EB-4179-AD82-B4232B7DEC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237" t="6224" r="20265" b="11163"/>
          <a:stretch/>
        </p:blipFill>
        <p:spPr>
          <a:xfrm>
            <a:off x="28810568" y="24771445"/>
            <a:ext cx="10203839" cy="957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075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2894</TotalTime>
  <Words>627</Words>
  <Application>Microsoft Office PowerPoint</Application>
  <PresentationFormat>Custom</PresentationFormat>
  <Paragraphs>37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Black</vt:lpstr>
      <vt:lpstr>Calibri</vt:lpstr>
      <vt:lpstr>Office Theme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Ross Mathiasen</dc:creator>
  <cp:lastModifiedBy>Klosterboer, Rhonda J</cp:lastModifiedBy>
  <cp:revision>85</cp:revision>
  <dcterms:created xsi:type="dcterms:W3CDTF">2014-02-15T20:37:22Z</dcterms:created>
  <dcterms:modified xsi:type="dcterms:W3CDTF">2022-05-12T17:16:53Z</dcterms:modified>
</cp:coreProperties>
</file>