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1920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5pPr>
    <a:lvl6pPr marL="2286000" algn="l" defTabSz="457200" rtl="0" eaLnBrk="1" latinLnBrk="0" hangingPunct="1"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6pPr>
    <a:lvl7pPr marL="2743200" algn="l" defTabSz="457200" rtl="0" eaLnBrk="1" latinLnBrk="0" hangingPunct="1"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7pPr>
    <a:lvl8pPr marL="3200400" algn="l" defTabSz="457200" rtl="0" eaLnBrk="1" latinLnBrk="0" hangingPunct="1"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8pPr>
    <a:lvl9pPr marL="3657600" algn="l" defTabSz="457200" rtl="0" eaLnBrk="1" latinLnBrk="0" hangingPunct="1">
      <a:defRPr sz="8200" kern="1200">
        <a:solidFill>
          <a:schemeClr val="tx1"/>
        </a:solidFill>
        <a:latin typeface="Arial" pitchFamily="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64">
          <p15:clr>
            <a:srgbClr val="A4A3A4"/>
          </p15:clr>
        </p15:guide>
        <p15:guide id="2" pos="14112">
          <p15:clr>
            <a:srgbClr val="A4A3A4"/>
          </p15:clr>
        </p15:guide>
        <p15:guide id="3" pos="20304">
          <p15:clr>
            <a:srgbClr val="A4A3A4"/>
          </p15:clr>
        </p15:guide>
        <p15:guide id="4" pos="6624">
          <p15:clr>
            <a:srgbClr val="A4A3A4"/>
          </p15:clr>
        </p15:guide>
        <p15:guide id="5" pos="432">
          <p15:clr>
            <a:srgbClr val="A4A3A4"/>
          </p15:clr>
        </p15:guide>
        <p15:guide id="6" pos="6048">
          <p15:clr>
            <a:srgbClr val="A4A3A4"/>
          </p15:clr>
        </p15:guide>
        <p15:guide id="7" pos="14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FD7"/>
    <a:srgbClr val="EEB211"/>
    <a:srgbClr val="F6DEA5"/>
    <a:srgbClr val="FAECCB"/>
    <a:srgbClr val="ECB42F"/>
    <a:srgbClr val="FFB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5"/>
    <p:restoredTop sz="94721"/>
  </p:normalViewPr>
  <p:slideViewPr>
    <p:cSldViewPr snapToGrid="0">
      <p:cViewPr varScale="1">
        <p:scale>
          <a:sx n="44" d="100"/>
          <a:sy n="44" d="100"/>
        </p:scale>
        <p:origin x="288" y="592"/>
      </p:cViewPr>
      <p:guideLst>
        <p:guide orient="horz" pos="11664"/>
        <p:guide pos="14112"/>
        <p:guide pos="20304"/>
        <p:guide pos="6624"/>
        <p:guide pos="432"/>
        <p:guide pos="6048"/>
        <p:guide pos="146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80D054-8D96-FE4C-9430-3B2E1EB783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0538" y="685800"/>
            <a:ext cx="58769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0C4897-5567-E54F-911C-06D7E4785D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771AC-5A0A-C840-B650-5CAD9CD2EAC1}" type="slidenum">
              <a:rPr lang="en-US">
                <a:latin typeface="Arial" pitchFamily="8" charset="0"/>
              </a:rPr>
              <a:pPr/>
              <a:t>1</a:t>
            </a:fld>
            <a:endParaRPr lang="en-US" dirty="0">
              <a:latin typeface="Arial" pitchFamily="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8" charset="0"/>
              <a:ea typeface="ＭＳ Ｐゴシック" pitchFamily="8" charset="-128"/>
              <a:cs typeface="ＭＳ Ｐゴシック" pitchFamily="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4479925"/>
            <a:ext cx="29625925" cy="126730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768350"/>
            <a:ext cx="7405688" cy="1638458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768350"/>
            <a:ext cx="22067837" cy="16384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4479925"/>
            <a:ext cx="29625925" cy="1267301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4479925"/>
            <a:ext cx="14736762" cy="1267301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4479925"/>
            <a:ext cx="14736763" cy="1267301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2918400" cy="3200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3048000"/>
            <a:ext cx="32918400" cy="228600"/>
          </a:xfrm>
          <a:prstGeom prst="rect">
            <a:avLst/>
          </a:prstGeom>
          <a:solidFill>
            <a:srgbClr val="EEB2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18973800"/>
            <a:ext cx="32918400" cy="228600"/>
          </a:xfrm>
          <a:prstGeom prst="rect">
            <a:avLst/>
          </a:prstGeom>
          <a:solidFill>
            <a:srgbClr val="EEB2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685800" y="3657600"/>
            <a:ext cx="8915400" cy="14859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CEFD7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7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0515600" y="3657600"/>
            <a:ext cx="11887200" cy="14859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CEFD7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7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23317200" y="3657600"/>
            <a:ext cx="8915400" cy="14859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CEFD7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67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671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1671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1671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1671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1671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1671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671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671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671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2100" indent="-1562100" algn="l" defTabSz="4167188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386138" indent="-1303338" algn="l" defTabSz="4167188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ＭＳ Ｐゴシック" charset="-128"/>
        </a:defRPr>
      </a:lvl2pPr>
      <a:lvl3pPr marL="5208588" indent="-1041400" algn="l" defTabSz="4167188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  <a:ea typeface="ＭＳ Ｐゴシック" charset="-128"/>
        </a:defRPr>
      </a:lvl3pPr>
      <a:lvl4pPr marL="7292975" indent="-1042988" algn="l" defTabSz="4167188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ＭＳ Ｐゴシック" charset="-128"/>
        </a:defRPr>
      </a:lvl4pPr>
      <a:lvl5pPr marL="9375775" indent="-1041400" algn="l" defTabSz="4167188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-128"/>
        </a:defRPr>
      </a:lvl5pPr>
      <a:lvl6pPr marL="9832975" indent="-1041400" algn="l" defTabSz="41671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-128"/>
        </a:defRPr>
      </a:lvl6pPr>
      <a:lvl7pPr marL="10290175" indent="-1041400" algn="l" defTabSz="41671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-128"/>
        </a:defRPr>
      </a:lvl7pPr>
      <a:lvl8pPr marL="10747375" indent="-1041400" algn="l" defTabSz="41671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-128"/>
        </a:defRPr>
      </a:lvl8pPr>
      <a:lvl9pPr marL="11204575" indent="-1041400" algn="l" defTabSz="41671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56/nejm1988032431812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doi.org/10.1007/s40596-019-01068-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1"/>
          <p:cNvSpPr txBox="1">
            <a:spLocks noChangeArrowheads="1"/>
          </p:cNvSpPr>
          <p:nvPr/>
        </p:nvSpPr>
        <p:spPr bwMode="auto">
          <a:xfrm>
            <a:off x="249238" y="476250"/>
            <a:ext cx="32337375" cy="82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5000" dirty="0">
                <a:solidFill>
                  <a:srgbClr val="EEB211"/>
                </a:solidFill>
                <a:latin typeface="Arial Black"/>
                <a:cs typeface="Arial"/>
              </a:rPr>
              <a:t>Epic</a:t>
            </a:r>
            <a:r>
              <a:rPr lang="en-US" sz="5000" dirty="0">
                <a:solidFill>
                  <a:srgbClr val="FFC000"/>
                </a:solidFill>
                <a:latin typeface="Arial"/>
                <a:cs typeface="Arial"/>
              </a:rPr>
              <a:t>®</a:t>
            </a:r>
            <a:r>
              <a:rPr lang="en-US" sz="5000" dirty="0">
                <a:solidFill>
                  <a:srgbClr val="FFC000"/>
                </a:solidFill>
                <a:latin typeface="Arial Black"/>
                <a:cs typeface="Arial"/>
              </a:rPr>
              <a:t> </a:t>
            </a:r>
            <a:r>
              <a:rPr lang="en-US" sz="5000" dirty="0">
                <a:solidFill>
                  <a:srgbClr val="EEB211"/>
                </a:solidFill>
                <a:latin typeface="Arial Black"/>
                <a:cs typeface="Arial"/>
              </a:rPr>
              <a:t>Update of the UIHC Inpatient Psychiatry Units' Handoff Tool</a:t>
            </a:r>
            <a:endParaRPr lang="en-US" dirty="0"/>
          </a:p>
        </p:txBody>
      </p:sp>
      <p:sp>
        <p:nvSpPr>
          <p:cNvPr id="15363" name="Text Box 72"/>
          <p:cNvSpPr txBox="1">
            <a:spLocks noChangeArrowheads="1"/>
          </p:cNvSpPr>
          <p:nvPr/>
        </p:nvSpPr>
        <p:spPr bwMode="auto">
          <a:xfrm>
            <a:off x="1289050" y="1630363"/>
            <a:ext cx="30340300" cy="110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prstTxWarp prst="textNoShape">
              <a:avLst/>
            </a:prstTxWarp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Kate Jarvis, MD and Nicole Woodson-DeFauw, MD</a:t>
            </a:r>
            <a:endParaRPr lang="en-US" sz="3200" i="1" dirty="0">
              <a:solidFill>
                <a:schemeClr val="bg1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sz="2800" i="1" dirty="0">
                <a:solidFill>
                  <a:schemeClr val="bg1"/>
                </a:solidFill>
                <a:latin typeface="Arial"/>
                <a:cs typeface="Arial"/>
              </a:rPr>
              <a:t>Family Medicine Psychiatry Residency, University of Iowa Hospitals &amp; Clinics, Iowa City, IA</a:t>
            </a:r>
          </a:p>
        </p:txBody>
      </p:sp>
      <p:sp>
        <p:nvSpPr>
          <p:cNvPr id="15366" name="Rectangle 135"/>
          <p:cNvSpPr>
            <a:spLocks noChangeArrowheads="1"/>
          </p:cNvSpPr>
          <p:nvPr/>
        </p:nvSpPr>
        <p:spPr bwMode="auto">
          <a:xfrm>
            <a:off x="685800" y="3733800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tIns="45720" rIns="182880" bIns="4572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/>
                <a:ea typeface="Arial Black" charset="0"/>
                <a:cs typeface="Arial Black" charset="0"/>
              </a:rPr>
              <a:t>Background</a:t>
            </a:r>
            <a:endParaRPr lang="en-US" sz="3000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5367" name="Rectangle 137"/>
          <p:cNvSpPr>
            <a:spLocks noChangeArrowheads="1"/>
          </p:cNvSpPr>
          <p:nvPr/>
        </p:nvSpPr>
        <p:spPr bwMode="auto">
          <a:xfrm>
            <a:off x="681300" y="8880310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tIns="45720" rIns="182880" bIns="4572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/>
                <a:ea typeface="Arial Black" charset="0"/>
                <a:cs typeface="Arial Black" charset="0"/>
              </a:rPr>
              <a:t>Aim</a:t>
            </a:r>
          </a:p>
        </p:txBody>
      </p:sp>
      <p:sp>
        <p:nvSpPr>
          <p:cNvPr id="15368" name="Rectangle 138"/>
          <p:cNvSpPr>
            <a:spLocks noChangeArrowheads="1"/>
          </p:cNvSpPr>
          <p:nvPr/>
        </p:nvSpPr>
        <p:spPr bwMode="auto">
          <a:xfrm>
            <a:off x="685800" y="11043168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 charset="0"/>
                <a:ea typeface="Arial Black" charset="0"/>
                <a:cs typeface="Arial Black" charset="0"/>
              </a:rPr>
              <a:t>Materials and Methods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4225919"/>
            <a:ext cx="9121741" cy="4524315"/>
          </a:xfrm>
          <a:prstGeom prst="rect">
            <a:avLst/>
          </a:prstGeom>
          <a:noFill/>
        </p:spPr>
        <p:txBody>
          <a:bodyPr wrap="square" lIns="274320" tIns="45720" rIns="274320" bIns="45720" rtlCol="0" anchor="t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-Inpatient psychiatry handoffs were seldom updated </a:t>
            </a:r>
            <a:endParaRPr lang="en-US" dirty="0">
              <a:cs typeface="Arial" pitchFamily="8" charset="0"/>
            </a:endParaRPr>
          </a:p>
          <a:p>
            <a:r>
              <a:rPr lang="en-US" sz="2400" dirty="0">
                <a:latin typeface="Arial"/>
                <a:cs typeface="Arial"/>
              </a:rPr>
              <a:t>-Lacked the relevant information to make on call decisions </a:t>
            </a:r>
            <a:endParaRPr lang="en-US" sz="2400" dirty="0"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-Inpatient family medicine handoff tool is used as a daily round tool; progress note generator and handoff to the on-call team. </a:t>
            </a:r>
            <a:endParaRPr lang="en-US" dirty="0"/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"The Problem" 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Two handoffs between short-call and overnight call resident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86+ psychiatry inpatients making verbal handoff too lengthy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Relevant information for all teams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EHR barriers 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 refreshing daily, not linked to progress note, duplicating work</a:t>
            </a:r>
            <a:endParaRPr lang="en-US" dirty="0">
              <a:cs typeface="Arial" pitchFamily="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1301" y="9425029"/>
            <a:ext cx="9225909" cy="5262979"/>
          </a:xfrm>
          <a:prstGeom prst="rect">
            <a:avLst/>
          </a:prstGeom>
          <a:noFill/>
        </p:spPr>
        <p:txBody>
          <a:bodyPr wrap="square" lIns="274320" tIns="45720" rIns="274320" bIns="45720" rtlCol="0" anchor="t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To use the Family Medicine inpatient handoff tool as a template to increase the use of the Psychiatry handoff tool by 50% over three months by the on-call Psychiatry residents.</a:t>
            </a:r>
            <a:br>
              <a:rPr lang="en-US" sz="1800" dirty="0">
                <a:latin typeface="Arial"/>
                <a:cs typeface="Arial"/>
              </a:rPr>
            </a:br>
            <a:r>
              <a:rPr lang="en-US" sz="1800" dirty="0">
                <a:latin typeface="Arial"/>
                <a:cs typeface="Arial"/>
              </a:rPr>
              <a:t> </a:t>
            </a:r>
            <a:endParaRPr lang="en-US" dirty="0"/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0799" y="11671848"/>
            <a:ext cx="9416678" cy="7848302"/>
          </a:xfrm>
          <a:prstGeom prst="rect">
            <a:avLst/>
          </a:prstGeom>
          <a:noFill/>
        </p:spPr>
        <p:txBody>
          <a:bodyPr wrap="square" lIns="274320" tIns="45720" rIns="274320" bIns="45720" rtlCol="0" anchor="t">
            <a:spAutoFit/>
          </a:bodyPr>
          <a:lstStyle/>
          <a:p>
            <a:pPr>
              <a:buFont typeface="Arial"/>
              <a:buChar char="•"/>
            </a:pPr>
            <a:r>
              <a:rPr lang="en-US" sz="2400" b="1" dirty="0">
                <a:latin typeface="Arial"/>
                <a:cs typeface="Arial"/>
              </a:rPr>
              <a:t>Identifying the problem</a:t>
            </a:r>
            <a:endParaRPr lang="en-US" sz="2400" dirty="0">
              <a:cs typeface="Arial" pitchFamily="8" charset="0"/>
            </a:endParaRPr>
          </a:p>
          <a:p>
            <a:pPr lvl="1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Survey Junior residents to poll main uses as well as barriers </a:t>
            </a:r>
            <a:endParaRPr lang="en-US" sz="2400" dirty="0"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Survey Inpatient Staff for main printed/rounding uses </a:t>
            </a:r>
            <a:endParaRPr lang="en-US" sz="2400" dirty="0"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Collected time stamps from handoffs of each patient</a:t>
            </a:r>
            <a:endParaRPr lang="en-US" sz="2400" dirty="0"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400" b="1" dirty="0">
                <a:latin typeface="Arial"/>
                <a:cs typeface="Arial"/>
              </a:rPr>
              <a:t>Problem solving</a:t>
            </a:r>
            <a:endParaRPr lang="en-US" sz="2400" dirty="0"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Leadership preference was not to convert handoff to generate daily progress notes</a:t>
            </a:r>
            <a:endParaRPr lang="en-US" sz="2400" dirty="0"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Literature Search for effective handoff strategies</a:t>
            </a:r>
            <a:endParaRPr lang="en-US" sz="2400" dirty="0">
              <a:cs typeface="Arial"/>
            </a:endParaRPr>
          </a:p>
          <a:p>
            <a:pPr lvl="2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Found an article that used the acronym PSYCH-PASS for a verbal handoff for their on-call teams </a:t>
            </a:r>
            <a:endParaRPr lang="en-US" sz="2400" dirty="0"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Meetings w/ stakeholders to incorporate new tool </a:t>
            </a:r>
            <a:endParaRPr lang="en-US" sz="2400" dirty="0"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Decided to use the pneumonic PSYCH-PASSO to incorporate overnight events </a:t>
            </a:r>
            <a:endParaRPr lang="en-US" sz="2400" dirty="0"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400" b="1" dirty="0">
                <a:latin typeface="Arial"/>
                <a:cs typeface="Arial"/>
              </a:rPr>
              <a:t>Roll out</a:t>
            </a:r>
            <a:endParaRPr lang="en-US" sz="2400" dirty="0"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Presented new tool and handoff importance for transitions of care to inpatient staff and resident led meetings</a:t>
            </a:r>
            <a:endParaRPr lang="en-US" sz="2400" dirty="0"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400" b="1" dirty="0">
                <a:latin typeface="Arial"/>
                <a:cs typeface="Arial"/>
              </a:rPr>
              <a:t>Follow up </a:t>
            </a:r>
            <a:endParaRPr lang="en-US" sz="2400" dirty="0"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Post survey on resident satisfaction </a:t>
            </a:r>
            <a:endParaRPr lang="en-US" sz="2400" dirty="0"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Recollected stamps from handoffs of each patient </a:t>
            </a:r>
            <a:endParaRPr lang="en-US" sz="2400" dirty="0"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cs typeface="Arial"/>
            </a:endParaRPr>
          </a:p>
        </p:txBody>
      </p:sp>
      <p:sp>
        <p:nvSpPr>
          <p:cNvPr id="21" name="Rectangle 137"/>
          <p:cNvSpPr>
            <a:spLocks noChangeArrowheads="1"/>
          </p:cNvSpPr>
          <p:nvPr/>
        </p:nvSpPr>
        <p:spPr bwMode="auto">
          <a:xfrm>
            <a:off x="10473095" y="11741142"/>
            <a:ext cx="1188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 charset="0"/>
                <a:ea typeface="Arial Black" charset="0"/>
                <a:cs typeface="Arial Black" charset="0"/>
              </a:rPr>
              <a:t>Results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70650" y="4233357"/>
            <a:ext cx="11879760" cy="7755969"/>
          </a:xfrm>
          <a:prstGeom prst="rect">
            <a:avLst/>
          </a:prstGeom>
          <a:noFill/>
        </p:spPr>
        <p:txBody>
          <a:bodyPr wrap="square" lIns="274320" tIns="45720" rIns="274320" bIns="45720" rtlCol="0" anchor="t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PSYCH-PASSO</a:t>
            </a:r>
            <a:endParaRPr lang="en-US" sz="2400" dirty="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Patient Summary</a:t>
            </a:r>
            <a:endParaRPr lang="en-US" sz="2400" dirty="0">
              <a:cs typeface="Arial" pitchFamily="8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XX yo female/male/nonbinary admitted on date for ***</a:t>
            </a:r>
            <a:endParaRPr lang="en-US" sz="2400" dirty="0">
              <a:cs typeface="Arial" pitchFamily="8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Situation awareness</a:t>
            </a:r>
            <a:endParaRPr lang="en-US" sz="2400" dirty="0">
              <a:cs typeface="Arial" pitchFamily="8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observation status; hold; voluntary; (for EDO could be level) </a:t>
            </a:r>
            <a:endParaRPr lang="en-US" sz="2400" dirty="0">
              <a:cs typeface="Arial" pitchFamily="8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Y whY(still) here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medication titration; need safety plan; placement; needs psych bed; detox</a:t>
            </a:r>
            <a:endParaRPr lang="en-US" sz="2400" dirty="0">
              <a:cs typeface="Arial" pitchFamily="8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Co-morbidities</a:t>
            </a:r>
            <a:endParaRPr lang="en-US" sz="2400" dirty="0">
              <a:cs typeface="Arial" pitchFamily="8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Heart disease, diabetes, kidney disease, seizures, asthma, HTN</a:t>
            </a:r>
            <a:endParaRPr lang="en-US" sz="2400" dirty="0">
              <a:cs typeface="Arial" pitchFamily="8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Hemodynamics</a:t>
            </a:r>
            <a:endParaRPr lang="en-US" sz="2400" dirty="0">
              <a:cs typeface="Arial" pitchFamily="8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stable, unstable </a:t>
            </a:r>
            <a:endParaRPr lang="en-US" sz="2400" dirty="0">
              <a:cs typeface="Arial" pitchFamily="8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Pharmacology/PRNs</a:t>
            </a:r>
            <a:endParaRPr lang="en-US" sz="2400" dirty="0">
              <a:cs typeface="Arial" pitchFamily="8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Medication list; ok to give benzo; no benzo; redirect; AWS; avoid: </a:t>
            </a:r>
            <a:endParaRPr lang="en-US" sz="2400" dirty="0">
              <a:cs typeface="Arial" pitchFamily="8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Action list</a:t>
            </a:r>
            <a:endParaRPr lang="en-US" sz="2400" dirty="0">
              <a:cs typeface="Arial" pitchFamily="8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follow up Am labs; follow up PM labs; call family; touch base w/ SW</a:t>
            </a:r>
            <a:endParaRPr lang="en-US" sz="2400" dirty="0">
              <a:cs typeface="Arial" pitchFamily="8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Specifics</a:t>
            </a:r>
            <a:endParaRPr lang="en-US" sz="2400" dirty="0">
              <a:cs typeface="Arial" pitchFamily="8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Behavior plan, recent seclusion or restraints, any visitor restrictions</a:t>
            </a:r>
            <a:endParaRPr lang="en-US" sz="2400" dirty="0">
              <a:cs typeface="Arial" pitchFamily="8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Synthesis </a:t>
            </a:r>
            <a:endParaRPr lang="en-US" sz="2400" dirty="0">
              <a:cs typeface="Arial" pitchFamily="8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if asks to leave: get a hold; safety plan </a:t>
            </a:r>
            <a:endParaRPr lang="en-US" sz="2400" dirty="0">
              <a:cs typeface="Arial" pitchFamily="8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Overnight events</a:t>
            </a:r>
            <a:endParaRPr lang="en-US" sz="2400" dirty="0">
              <a:cs typeface="Arial" pitchFamily="8" charset="0"/>
            </a:endParaRPr>
          </a:p>
          <a:p>
            <a:endParaRPr lang="en-US" sz="1800" dirty="0"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317200" y="4343400"/>
            <a:ext cx="8915400" cy="5078313"/>
          </a:xfrm>
          <a:prstGeom prst="rect">
            <a:avLst/>
          </a:prstGeom>
          <a:noFill/>
        </p:spPr>
        <p:txBody>
          <a:bodyPr wrap="square" lIns="274320" tIns="45720" rIns="27432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Leadership preference was not to convert the handoff to generate daily progress notes which ultimately limited incorporation into the daily workflow</a:t>
            </a:r>
            <a:endParaRPr lang="en-US" sz="2400" dirty="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After updates and resident staff education; we increased handoff daily completion by an average of 38%</a:t>
            </a:r>
            <a:endParaRPr lang="en-US" sz="2400" dirty="0">
              <a:cs typeface="Arial" pitchFamily="8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We received 16 pre survey and 12 post survey responses from residents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While there was an increase in percentage completed, residents reported there was still a high percentage of times that it was not updated when they needed it. 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Overall, resident satisfaction still low due to the time it takes to complete and not being part of the daily workflow </a:t>
            </a:r>
          </a:p>
          <a:p>
            <a:pPr marL="285750" indent="-285750">
              <a:buFont typeface="Arial"/>
              <a:buChar char="•"/>
            </a:pPr>
            <a:endParaRPr lang="en-US" sz="18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800" dirty="0">
              <a:latin typeface="Arial"/>
              <a:cs typeface="Arial"/>
            </a:endParaRPr>
          </a:p>
        </p:txBody>
      </p:sp>
      <p:sp>
        <p:nvSpPr>
          <p:cNvPr id="25" name="Rectangle 137"/>
          <p:cNvSpPr>
            <a:spLocks noChangeArrowheads="1"/>
          </p:cNvSpPr>
          <p:nvPr/>
        </p:nvSpPr>
        <p:spPr bwMode="auto">
          <a:xfrm>
            <a:off x="23317200" y="3733800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tIns="45720" rIns="182880" bIns="4572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317200" y="10080099"/>
            <a:ext cx="8915400" cy="1938992"/>
          </a:xfrm>
          <a:prstGeom prst="rect">
            <a:avLst/>
          </a:prstGeom>
          <a:noFill/>
        </p:spPr>
        <p:txBody>
          <a:bodyPr wrap="square" lIns="274320" tIns="45720" rIns="27432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Meet with more stakeholders to discuss how best to Incorporate into daily workflow </a:t>
            </a:r>
            <a:endParaRPr lang="en-US" sz="2400" dirty="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Reduce redundancies by removing the 'Synthesis" heading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Increase Resident education on importance of handoff tool by incorporating a session into resident orientation</a:t>
            </a:r>
            <a:endParaRPr lang="en-US" sz="2400" dirty="0">
              <a:cs typeface="Arial"/>
            </a:endParaRPr>
          </a:p>
        </p:txBody>
      </p:sp>
      <p:sp>
        <p:nvSpPr>
          <p:cNvPr id="27" name="Rectangle 137"/>
          <p:cNvSpPr>
            <a:spLocks noChangeArrowheads="1"/>
          </p:cNvSpPr>
          <p:nvPr/>
        </p:nvSpPr>
        <p:spPr bwMode="auto">
          <a:xfrm>
            <a:off x="23401987" y="9428110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 charset="0"/>
                <a:ea typeface="Arial Black" charset="0"/>
                <a:cs typeface="Arial Black" charset="0"/>
              </a:rPr>
              <a:t>Future Directions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672800" y="13171870"/>
            <a:ext cx="8915400" cy="5509200"/>
          </a:xfrm>
          <a:prstGeom prst="rect">
            <a:avLst/>
          </a:prstGeom>
          <a:noFill/>
        </p:spPr>
        <p:txBody>
          <a:bodyPr wrap="square" lIns="274320" tIns="45720" rIns="274320" bIns="45720" rtlCol="0" anchor="t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Asch, D. A., &amp; Parker, R. M. (1988). The Libby Zion case. </a:t>
            </a:r>
            <a:r>
              <a:rPr lang="en-US" sz="2400" i="1" dirty="0">
                <a:latin typeface="Arial"/>
                <a:cs typeface="Arial"/>
              </a:rPr>
              <a:t>New England Journal of Medicine</a:t>
            </a:r>
            <a:r>
              <a:rPr lang="en-US" sz="2400" dirty="0">
                <a:latin typeface="Arial"/>
                <a:cs typeface="Arial"/>
              </a:rPr>
              <a:t>, </a:t>
            </a:r>
            <a:r>
              <a:rPr lang="en-US" sz="2400" i="1" dirty="0">
                <a:latin typeface="Arial"/>
                <a:cs typeface="Arial"/>
              </a:rPr>
              <a:t>318</a:t>
            </a:r>
            <a:r>
              <a:rPr lang="en-US" sz="2400" dirty="0">
                <a:latin typeface="Arial"/>
                <a:cs typeface="Arial"/>
              </a:rPr>
              <a:t>(12), 771–775. </a:t>
            </a:r>
            <a:r>
              <a:rPr lang="en-US" sz="2400" dirty="0">
                <a:latin typeface="Arial"/>
                <a:cs typeface="Arial"/>
                <a:hlinkClick r:id="rId3"/>
              </a:rPr>
              <a:t>https://doi.org/10.1056/nejm198803243181209</a:t>
            </a:r>
            <a:r>
              <a:rPr lang="en-US" sz="2400" dirty="0">
                <a:latin typeface="Arial"/>
                <a:cs typeface="Arial"/>
              </a:rPr>
              <a:t> </a:t>
            </a:r>
            <a:endParaRPr lang="en-US" sz="2400" i="1" dirty="0"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Patel, D.A., Arshed, A., Woulfe, J. </a:t>
            </a:r>
            <a:r>
              <a:rPr lang="en-US" sz="2400" i="1" dirty="0">
                <a:latin typeface="Arial"/>
                <a:cs typeface="Arial"/>
              </a:rPr>
              <a:t>et al.</a:t>
            </a:r>
            <a:r>
              <a:rPr lang="en-US" sz="2400" dirty="0">
                <a:latin typeface="Arial"/>
                <a:cs typeface="Arial"/>
              </a:rPr>
              <a:t> “PSYCH-PASS”: the Development, Adaptation, and Implementation of a Psychiatric Handoff. </a:t>
            </a:r>
            <a:r>
              <a:rPr lang="en-US" sz="2400" i="1" dirty="0">
                <a:latin typeface="Arial"/>
                <a:cs typeface="Arial"/>
              </a:rPr>
              <a:t>Acad Psychiatry</a:t>
            </a:r>
            <a:r>
              <a:rPr lang="en-US" sz="2400" dirty="0">
                <a:latin typeface="Arial"/>
                <a:cs typeface="Arial"/>
              </a:rPr>
              <a:t> 43, 503–506 (2019). </a:t>
            </a:r>
            <a:r>
              <a:rPr lang="en-US" sz="2400" dirty="0">
                <a:latin typeface="Arial"/>
                <a:cs typeface="Arial"/>
                <a:hlinkClick r:id="rId4"/>
              </a:rPr>
              <a:t>https://doi.org/10.1007/s40596-019-01068-0</a:t>
            </a:r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endParaRPr lang="en-US" sz="1800" i="1" dirty="0">
              <a:latin typeface="Arial"/>
              <a:cs typeface="Arial"/>
            </a:endParaRPr>
          </a:p>
          <a:p>
            <a:endParaRPr lang="en-US" sz="1800" dirty="0">
              <a:cs typeface="Arial" pitchFamily="8" charset="0"/>
            </a:endParaRPr>
          </a:p>
          <a:p>
            <a:endParaRPr lang="en-US" sz="1800" dirty="0">
              <a:cs typeface="Arial" pitchFamily="8" charset="0"/>
            </a:endParaRPr>
          </a:p>
          <a:p>
            <a:endParaRPr lang="en-US" dirty="0">
              <a:cs typeface="Arial" pitchFamily="8" charset="0"/>
            </a:endParaRPr>
          </a:p>
        </p:txBody>
      </p:sp>
      <p:sp>
        <p:nvSpPr>
          <p:cNvPr id="29" name="Rectangle 137"/>
          <p:cNvSpPr>
            <a:spLocks noChangeArrowheads="1"/>
          </p:cNvSpPr>
          <p:nvPr/>
        </p:nvSpPr>
        <p:spPr bwMode="auto">
          <a:xfrm>
            <a:off x="23399875" y="12548620"/>
            <a:ext cx="891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rIns="18288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 charset="0"/>
                <a:ea typeface="Arial Black" charset="0"/>
                <a:cs typeface="Arial Black" charset="0"/>
              </a:rPr>
              <a:t>References</a:t>
            </a:r>
          </a:p>
        </p:txBody>
      </p:sp>
      <p:pic>
        <p:nvPicPr>
          <p:cNvPr id="2" name="Picture 2" descr="Logo&#10;&#10;Description automatically generated">
            <a:extLst>
              <a:ext uri="{FF2B5EF4-FFF2-40B4-BE49-F238E27FC236}">
                <a16:creationId xmlns:a16="http://schemas.microsoft.com/office/drawing/2014/main" id="{3D28B678-4FE7-4306-A3EE-BDC38E650B1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882" r="5115" b="6185"/>
          <a:stretch/>
        </p:blipFill>
        <p:spPr>
          <a:xfrm>
            <a:off x="81805" y="660589"/>
            <a:ext cx="4617195" cy="2260534"/>
          </a:xfrm>
          <a:prstGeom prst="rect">
            <a:avLst/>
          </a:prstGeom>
        </p:spPr>
      </p:pic>
      <p:sp>
        <p:nvSpPr>
          <p:cNvPr id="30" name="Rectangle 137">
            <a:extLst>
              <a:ext uri="{FF2B5EF4-FFF2-40B4-BE49-F238E27FC236}">
                <a16:creationId xmlns:a16="http://schemas.microsoft.com/office/drawing/2014/main" id="{D584CA9F-552F-4285-B44F-77DA55395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5599" y="3736529"/>
            <a:ext cx="1188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0" tIns="45720" rIns="182880" bIns="45720" anchor="ctr">
            <a:prstTxWarp prst="textNoShape">
              <a:avLst/>
            </a:prstTxWarp>
            <a:spAutoFit/>
          </a:bodyPr>
          <a:lstStyle/>
          <a:p>
            <a:pPr defTabSz="4167188">
              <a:defRPr/>
            </a:pPr>
            <a:r>
              <a:rPr lang="en-US" sz="3000" dirty="0">
                <a:latin typeface="Arial Black"/>
                <a:ea typeface="Arial Black" charset="0"/>
                <a:cs typeface="Arial Black" charset="0"/>
              </a:rPr>
              <a:t>Plan</a:t>
            </a:r>
            <a:endParaRPr lang="en-US" sz="3000" dirty="0"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6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1169FC87-ED7A-4E3F-8192-5B18B61F469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452" t="3273" r="5885" b="6545"/>
          <a:stretch/>
        </p:blipFill>
        <p:spPr>
          <a:xfrm>
            <a:off x="10694836" y="12252221"/>
            <a:ext cx="11875923" cy="67107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67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67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646</Words>
  <Application>Microsoft Macintosh PowerPoint</Application>
  <PresentationFormat>Custom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wuyu</dc:creator>
  <cp:lastModifiedBy>Woodson, Nicole G N</cp:lastModifiedBy>
  <cp:revision>562</cp:revision>
  <cp:lastPrinted>2007-08-30T16:06:32Z</cp:lastPrinted>
  <dcterms:created xsi:type="dcterms:W3CDTF">2015-08-04T18:30:26Z</dcterms:created>
  <dcterms:modified xsi:type="dcterms:W3CDTF">2022-03-12T02:55:43Z</dcterms:modified>
</cp:coreProperties>
</file>