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36"/>
  </p:notesMasterIdLst>
  <p:sldIdLst>
    <p:sldId id="256" r:id="rId4"/>
    <p:sldId id="257" r:id="rId5"/>
    <p:sldId id="258" r:id="rId6"/>
    <p:sldId id="260" r:id="rId7"/>
    <p:sldId id="259" r:id="rId8"/>
    <p:sldId id="261" r:id="rId9"/>
    <p:sldId id="262" r:id="rId10"/>
    <p:sldId id="265" r:id="rId11"/>
    <p:sldId id="264"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67" r:id="rId30"/>
    <p:sldId id="270" r:id="rId31"/>
    <p:sldId id="269" r:id="rId32"/>
    <p:sldId id="266" r:id="rId33"/>
    <p:sldId id="268" r:id="rId34"/>
    <p:sldId id="271" r:id="rId3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8"/>
    <p:restoredTop sz="65714"/>
  </p:normalViewPr>
  <p:slideViewPr>
    <p:cSldViewPr snapToGrid="0" snapToObjects="1">
      <p:cViewPr>
        <p:scale>
          <a:sx n="55" d="100"/>
          <a:sy n="55" d="100"/>
        </p:scale>
        <p:origin x="-1133" y="-77"/>
      </p:cViewPr>
      <p:guideLst>
        <p:guide orient="horz" pos="2160"/>
        <p:guide pos="3840"/>
      </p:guideLst>
    </p:cSldViewPr>
  </p:slideViewPr>
  <p:notesTextViewPr>
    <p:cViewPr>
      <p:scale>
        <a:sx n="1" d="1"/>
        <a:sy n="1" d="1"/>
      </p:scale>
      <p:origin x="0" y="0"/>
    </p:cViewPr>
  </p:notesTextViewPr>
  <p:sorterViewPr>
    <p:cViewPr>
      <p:scale>
        <a:sx n="70" d="100"/>
        <a:sy n="70" d="100"/>
      </p:scale>
      <p:origin x="0" y="298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E782A5F-DBC1-124D-BB0D-F9EB01D3C77D}" type="datetimeFigureOut">
              <a:rPr lang="en-US" smtClean="0"/>
              <a:t>12/1/2016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F3CE0DF-9696-0448-BE24-26F7BE9CE6A1}" type="slidenum">
              <a:rPr lang="en-US" smtClean="0"/>
              <a:t>‹#›</a:t>
            </a:fld>
            <a:endParaRPr lang="en-US"/>
          </a:p>
        </p:txBody>
      </p:sp>
    </p:spTree>
    <p:extLst>
      <p:ext uri="{BB962C8B-B14F-4D97-AF65-F5344CB8AC3E}">
        <p14:creationId xmlns:p14="http://schemas.microsoft.com/office/powerpoint/2010/main" val="6001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CE0DF-9696-0448-BE24-26F7BE9CE6A1}" type="slidenum">
              <a:rPr lang="en-US" smtClean="0"/>
              <a:t>1</a:t>
            </a:fld>
            <a:endParaRPr lang="en-US"/>
          </a:p>
        </p:txBody>
      </p:sp>
    </p:spTree>
    <p:extLst>
      <p:ext uri="{BB962C8B-B14F-4D97-AF65-F5344CB8AC3E}">
        <p14:creationId xmlns:p14="http://schemas.microsoft.com/office/powerpoint/2010/main" val="600665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CE0DF-9696-0448-BE24-26F7BE9CE6A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1702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CE0DF-9696-0448-BE24-26F7BE9CE6A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432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12</a:t>
            </a:fld>
            <a:endParaRPr lang="en-US"/>
          </a:p>
        </p:txBody>
      </p:sp>
    </p:spTree>
    <p:extLst>
      <p:ext uri="{BB962C8B-B14F-4D97-AF65-F5344CB8AC3E}">
        <p14:creationId xmlns:p14="http://schemas.microsoft.com/office/powerpoint/2010/main" val="4124073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8B96D8A-5287-1B49-AB7C-0548D9E32F1E}" type="slidenum">
              <a:rPr lang="en-US" altLang="en-US">
                <a:solidFill>
                  <a:prstClr val="black"/>
                </a:solidFill>
              </a:rPr>
              <a:pPr/>
              <a:t>13</a:t>
            </a:fld>
            <a:endParaRPr lang="en-US" altLang="en-US">
              <a:solidFill>
                <a:prstClr val="black"/>
              </a:solidFill>
            </a:endParaRPr>
          </a:p>
        </p:txBody>
      </p:sp>
      <p:sp>
        <p:nvSpPr>
          <p:cNvPr id="4097" name="Text Box 1"/>
          <p:cNvSpPr txBox="1">
            <a:spLocks noGrp="1" noRot="1" noChangeAspect="1" noChangeArrowheads="1"/>
          </p:cNvSpPr>
          <p:nvPr>
            <p:ph type="sldImg"/>
          </p:nvPr>
        </p:nvSpPr>
        <p:spPr bwMode="auto">
          <a:xfrm>
            <a:off x="371475" y="715963"/>
            <a:ext cx="6291263" cy="35401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703263" y="4483576"/>
            <a:ext cx="5627687" cy="4247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charset="0"/>
              <a:ea typeface="Arial Unicode MS" charset="0"/>
              <a:cs typeface="Arial Unicode MS" charset="0"/>
            </a:endParaRPr>
          </a:p>
        </p:txBody>
      </p:sp>
    </p:spTree>
    <p:extLst>
      <p:ext uri="{BB962C8B-B14F-4D97-AF65-F5344CB8AC3E}">
        <p14:creationId xmlns:p14="http://schemas.microsoft.com/office/powerpoint/2010/main" val="12007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14</a:t>
            </a:fld>
            <a:endParaRPr lang="en-US"/>
          </a:p>
        </p:txBody>
      </p:sp>
    </p:spTree>
    <p:extLst>
      <p:ext uri="{BB962C8B-B14F-4D97-AF65-F5344CB8AC3E}">
        <p14:creationId xmlns:p14="http://schemas.microsoft.com/office/powerpoint/2010/main" val="534148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15</a:t>
            </a:fld>
            <a:endParaRPr lang="en-US"/>
          </a:p>
        </p:txBody>
      </p:sp>
    </p:spTree>
    <p:extLst>
      <p:ext uri="{BB962C8B-B14F-4D97-AF65-F5344CB8AC3E}">
        <p14:creationId xmlns:p14="http://schemas.microsoft.com/office/powerpoint/2010/main" val="3436129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CE0DF-9696-0448-BE24-26F7BE9CE6A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73744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CE0DF-9696-0448-BE24-26F7BE9CE6A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48522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CE0DF-9696-0448-BE24-26F7BE9CE6A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08888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CE0DF-9696-0448-BE24-26F7BE9CE6A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010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2</a:t>
            </a:fld>
            <a:endParaRPr lang="en-US"/>
          </a:p>
        </p:txBody>
      </p:sp>
    </p:spTree>
    <p:extLst>
      <p:ext uri="{BB962C8B-B14F-4D97-AF65-F5344CB8AC3E}">
        <p14:creationId xmlns:p14="http://schemas.microsoft.com/office/powerpoint/2010/main" val="63526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1" y="1023249"/>
            <a:ext cx="4595813" cy="350551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endParaRPr>
          </a:p>
        </p:txBody>
      </p:sp>
      <p:sp>
        <p:nvSpPr>
          <p:cNvPr id="4098" name="Text Box 2"/>
          <p:cNvSpPr txBox="1">
            <a:spLocks noGrp="1" noChangeArrowheads="1"/>
          </p:cNvSpPr>
          <p:nvPr>
            <p:ph type="body"/>
          </p:nvPr>
        </p:nvSpPr>
        <p:spPr bwMode="auto">
          <a:xfrm>
            <a:off x="1185864" y="4867699"/>
            <a:ext cx="5407025" cy="38896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r>
              <a:rPr lang="en-US" sz="1200" b="0" i="0" u="none" strike="noStrike" kern="1200" baseline="0" dirty="0" smtClean="0">
                <a:solidFill>
                  <a:schemeClr val="tx1"/>
                </a:solidFill>
                <a:latin typeface="+mn-lt"/>
                <a:ea typeface="+mn-ea"/>
                <a:cs typeface="+mn-cs"/>
              </a:rPr>
              <a:t>In addition to inherent and environmental factors, host genetic</a:t>
            </a:r>
          </a:p>
          <a:p>
            <a:r>
              <a:rPr lang="en-US" sz="1200" b="0" i="0" u="none" strike="noStrike" kern="1200" baseline="0" dirty="0" smtClean="0">
                <a:solidFill>
                  <a:schemeClr val="tx1"/>
                </a:solidFill>
                <a:latin typeface="+mn-lt"/>
                <a:ea typeface="+mn-ea"/>
                <a:cs typeface="+mn-cs"/>
              </a:rPr>
              <a:t>variations play an important role in susceptibility and outcomes</a:t>
            </a:r>
          </a:p>
          <a:p>
            <a:r>
              <a:rPr lang="en-US" sz="1200" b="0" i="0" u="none" strike="noStrike" kern="1200" baseline="0" dirty="0" smtClean="0">
                <a:solidFill>
                  <a:schemeClr val="tx1"/>
                </a:solidFill>
                <a:latin typeface="+mn-lt"/>
                <a:ea typeface="+mn-ea"/>
                <a:cs typeface="+mn-cs"/>
              </a:rPr>
              <a:t>of virtually all infectious diseases</a:t>
            </a:r>
          </a:p>
          <a:p>
            <a:endParaRPr lang="en-GB" altLang="en-US" dirty="0" smtClean="0">
              <a:latin typeface="Arial" charset="0"/>
              <a:ea typeface="msgothic" charset="-128"/>
              <a:cs typeface="msgothic" charset="-128"/>
            </a:endParaRPr>
          </a:p>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dirty="0" smtClean="0">
                <a:latin typeface="Arial" charset="0"/>
                <a:ea typeface="msgothic" charset="-128"/>
                <a:cs typeface="msgothic" charset="-128"/>
              </a:rPr>
              <a:t>Individual </a:t>
            </a:r>
            <a:r>
              <a:rPr lang="en-GB" altLang="en-US" dirty="0">
                <a:latin typeface="Arial" charset="0"/>
                <a:ea typeface="msgothic" charset="-128"/>
                <a:cs typeface="msgothic" charset="-128"/>
              </a:rPr>
              <a:t>variation in proliferative responses to the native mixture of Strep-</a:t>
            </a:r>
            <a:r>
              <a:rPr lang="en-GB" altLang="en-US" dirty="0" err="1">
                <a:latin typeface="Arial" charset="0"/>
                <a:ea typeface="msgothic" charset="-128"/>
                <a:cs typeface="msgothic" charset="-128"/>
              </a:rPr>
              <a:t>SAgs</a:t>
            </a:r>
            <a:r>
              <a:rPr lang="en-GB" altLang="en-US" dirty="0">
                <a:latin typeface="Arial" charset="0"/>
                <a:ea typeface="msgothic" charset="-128"/>
                <a:cs typeface="msgothic" charset="-128"/>
              </a:rPr>
              <a:t> secreted by M1T1 GAS isolates from severe and </a:t>
            </a:r>
            <a:r>
              <a:rPr lang="en-GB" altLang="en-US" dirty="0" err="1">
                <a:latin typeface="Arial" charset="0"/>
                <a:ea typeface="msgothic" charset="-128"/>
                <a:cs typeface="msgothic" charset="-128"/>
              </a:rPr>
              <a:t>nonsevere</a:t>
            </a:r>
            <a:r>
              <a:rPr lang="en-GB" altLang="en-US" dirty="0">
                <a:latin typeface="Arial" charset="0"/>
                <a:ea typeface="msgothic" charset="-128"/>
                <a:cs typeface="msgothic" charset="-128"/>
              </a:rPr>
              <a:t> invasive streptococcal cases. PBMCs (2 × 105/well) from subject A (expressing STSS-protective HLA-II alleles) and from subject B (expressing STSS high-risk HLA-II alleles) were stimulated in triplicate with the indicated serial dilutions of the native mixture of </a:t>
            </a:r>
            <a:r>
              <a:rPr lang="en-GB" altLang="en-US" dirty="0" err="1">
                <a:latin typeface="Arial" charset="0"/>
                <a:ea typeface="msgothic" charset="-128"/>
                <a:cs typeface="msgothic" charset="-128"/>
              </a:rPr>
              <a:t>SAgs</a:t>
            </a:r>
            <a:r>
              <a:rPr lang="en-GB" altLang="en-US" dirty="0">
                <a:latin typeface="Arial" charset="0"/>
                <a:ea typeface="msgothic" charset="-128"/>
                <a:cs typeface="msgothic" charset="-128"/>
              </a:rPr>
              <a:t> secreted by M1T1 isolate 1, recovered from a severe invasive STSS case (</a:t>
            </a:r>
            <a:r>
              <a:rPr lang="en-GB" altLang="en-US" dirty="0" err="1">
                <a:latin typeface="Arial" charset="0"/>
                <a:ea typeface="msgothic" charset="-128"/>
                <a:cs typeface="msgothic" charset="-128"/>
              </a:rPr>
              <a:t>gray</a:t>
            </a:r>
            <a:r>
              <a:rPr lang="en-GB" altLang="en-US" dirty="0">
                <a:latin typeface="Arial" charset="0"/>
                <a:ea typeface="msgothic" charset="-128"/>
                <a:cs typeface="msgothic" charset="-128"/>
              </a:rPr>
              <a:t> circle), by isolate 2, recovered from a </a:t>
            </a:r>
            <a:r>
              <a:rPr lang="en-GB" altLang="en-US" dirty="0" err="1">
                <a:latin typeface="Arial" charset="0"/>
                <a:ea typeface="msgothic" charset="-128"/>
                <a:cs typeface="msgothic" charset="-128"/>
              </a:rPr>
              <a:t>nonsevere</a:t>
            </a:r>
            <a:r>
              <a:rPr lang="en-GB" altLang="en-US" dirty="0">
                <a:latin typeface="Arial" charset="0"/>
                <a:ea typeface="msgothic" charset="-128"/>
                <a:cs typeface="msgothic" charset="-128"/>
              </a:rPr>
              <a:t> invasive case (black square), or by PHA (1 </a:t>
            </a:r>
            <a:r>
              <a:rPr lang="en-GB" altLang="en-US" dirty="0" err="1">
                <a:latin typeface="Arial" charset="0"/>
                <a:ea typeface="msgothic" charset="-128"/>
                <a:cs typeface="msgothic" charset="-128"/>
              </a:rPr>
              <a:t>μg</a:t>
            </a:r>
            <a:r>
              <a:rPr lang="en-GB" altLang="en-US" dirty="0">
                <a:latin typeface="Arial" charset="0"/>
                <a:ea typeface="msgothic" charset="-128"/>
                <a:cs typeface="msgothic" charset="-128"/>
              </a:rPr>
              <a:t>/ml). Experiments were repeated at least six times. Data shown are mean ± SD. **p &lt; 0.01, ***p &lt; 0.001. To ensure reproducibility, experiments were also repeated with two additional subjects: subject C (DR15/DQ6) and subject D (DR14/DQ5). Data, shown in Supplemental Fig. 1, demonstrate the reproducibility of differences in </a:t>
            </a:r>
            <a:r>
              <a:rPr lang="en-GB" altLang="en-US" dirty="0" err="1">
                <a:latin typeface="Arial" charset="0"/>
                <a:ea typeface="msgothic" charset="-128"/>
                <a:cs typeface="msgothic" charset="-128"/>
              </a:rPr>
              <a:t>SAg</a:t>
            </a:r>
            <a:r>
              <a:rPr lang="en-GB" altLang="en-US" dirty="0">
                <a:latin typeface="Arial" charset="0"/>
                <a:ea typeface="msgothic" charset="-128"/>
                <a:cs typeface="msgothic" charset="-128"/>
              </a:rPr>
              <a:t> responses when presented by DR15/DQ6 versus DR14/DQ5 haplotypes.</a:t>
            </a:r>
          </a:p>
        </p:txBody>
      </p:sp>
    </p:spTree>
    <p:extLst>
      <p:ext uri="{BB962C8B-B14F-4D97-AF65-F5344CB8AC3E}">
        <p14:creationId xmlns:p14="http://schemas.microsoft.com/office/powerpoint/2010/main" val="130625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21</a:t>
            </a:fld>
            <a:endParaRPr lang="en-US"/>
          </a:p>
        </p:txBody>
      </p:sp>
    </p:spTree>
    <p:extLst>
      <p:ext uri="{BB962C8B-B14F-4D97-AF65-F5344CB8AC3E}">
        <p14:creationId xmlns:p14="http://schemas.microsoft.com/office/powerpoint/2010/main" val="3396270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CE0DF-9696-0448-BE24-26F7BE9CE6A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660955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Recent studies have undertaken the development of toxoid vaccines that may protect against the </a:t>
            </a:r>
            <a:r>
              <a:rPr lang="en-US" sz="1200" kern="1200" dirty="0" err="1" smtClean="0">
                <a:solidFill>
                  <a:schemeClr val="tx1"/>
                </a:solidFill>
                <a:latin typeface="+mn-lt"/>
                <a:ea typeface="+mn-ea"/>
                <a:cs typeface="+mn-cs"/>
              </a:rPr>
              <a:t>immunobiological</a:t>
            </a:r>
            <a:r>
              <a:rPr lang="en-US" sz="1200" kern="1200" dirty="0" smtClean="0">
                <a:solidFill>
                  <a:schemeClr val="tx1"/>
                </a:solidFill>
                <a:latin typeface="+mn-lt"/>
                <a:ea typeface="+mn-ea"/>
                <a:cs typeface="+mn-cs"/>
              </a:rPr>
              <a:t> effects of </a:t>
            </a:r>
            <a:r>
              <a:rPr lang="en-US" sz="1200" kern="1200" dirty="0" err="1" smtClean="0">
                <a:solidFill>
                  <a:schemeClr val="tx1"/>
                </a:solidFill>
                <a:latin typeface="+mn-lt"/>
                <a:ea typeface="+mn-ea"/>
                <a:cs typeface="+mn-cs"/>
              </a:rPr>
              <a:t>PTSAgs</a:t>
            </a:r>
            <a:r>
              <a:rPr lang="en-US" sz="1200" kern="1200" dirty="0" smtClean="0">
                <a:solidFill>
                  <a:schemeClr val="tx1"/>
                </a:solidFill>
                <a:latin typeface="+mn-lt"/>
                <a:ea typeface="+mn-ea"/>
                <a:cs typeface="+mn-cs"/>
              </a:rPr>
              <a:t>, presumably through antibody neutralization.</a:t>
            </a:r>
            <a:r>
              <a:rPr lang="en-US" sz="1200" kern="1200" baseline="30000" dirty="0" smtClean="0">
                <a:solidFill>
                  <a:schemeClr val="tx1"/>
                </a:solidFill>
                <a:latin typeface="+mn-lt"/>
                <a:ea typeface="+mn-ea"/>
                <a:cs typeface="+mn-cs"/>
              </a:rPr>
              <a:t>8 and 9</a:t>
            </a:r>
            <a:r>
              <a:rPr lang="en-US" sz="1200" kern="1200" baseline="0" dirty="0" smtClean="0">
                <a:solidFill>
                  <a:schemeClr val="tx1"/>
                </a:solidFill>
                <a:latin typeface="+mn-lt"/>
                <a:ea typeface="+mn-ea"/>
                <a:cs typeface="+mn-cs"/>
              </a:rPr>
              <a:t> For example, we have developed a series of toxoids of SPEs A and C. These toxoids are not biologically toxic in standard animal models of TSS, and they are not </a:t>
            </a:r>
            <a:r>
              <a:rPr lang="en-US" sz="1200" kern="1200" baseline="0" dirty="0" err="1" smtClean="0">
                <a:solidFill>
                  <a:schemeClr val="tx1"/>
                </a:solidFill>
                <a:latin typeface="+mn-lt"/>
                <a:ea typeface="+mn-ea"/>
                <a:cs typeface="+mn-cs"/>
              </a:rPr>
              <a:t>superantigenic</a:t>
            </a:r>
            <a:r>
              <a:rPr lang="en-US" sz="1200" kern="1200" baseline="0" dirty="0" smtClean="0">
                <a:solidFill>
                  <a:schemeClr val="tx1"/>
                </a:solidFill>
                <a:latin typeface="+mn-lt"/>
                <a:ea typeface="+mn-ea"/>
                <a:cs typeface="+mn-cs"/>
              </a:rPr>
              <a:t> when tested against mouse and rabbit </a:t>
            </a:r>
            <a:r>
              <a:rPr lang="en-US" sz="1200" kern="1200" baseline="0" dirty="0" err="1" smtClean="0">
                <a:solidFill>
                  <a:schemeClr val="tx1"/>
                </a:solidFill>
                <a:latin typeface="+mn-lt"/>
                <a:ea typeface="+mn-ea"/>
                <a:cs typeface="+mn-cs"/>
              </a:rPr>
              <a:t>splenocytes</a:t>
            </a:r>
            <a:r>
              <a:rPr lang="en-US" sz="1200" kern="1200" baseline="0" dirty="0" smtClean="0">
                <a:solidFill>
                  <a:schemeClr val="tx1"/>
                </a:solidFill>
                <a:latin typeface="+mn-lt"/>
                <a:ea typeface="+mn-ea"/>
                <a:cs typeface="+mn-cs"/>
              </a:rPr>
              <a:t> and human peripheral blood mononuclear cells. The toxoids are highly effective, however, in inducing toxin-specific neutralizing antibodies capable of neutralizing </a:t>
            </a:r>
            <a:r>
              <a:rPr lang="en-US" sz="1200" kern="1200" baseline="0" dirty="0" err="1" smtClean="0">
                <a:solidFill>
                  <a:schemeClr val="tx1"/>
                </a:solidFill>
                <a:latin typeface="+mn-lt"/>
                <a:ea typeface="+mn-ea"/>
                <a:cs typeface="+mn-cs"/>
              </a:rPr>
              <a:t>superantigenicity</a:t>
            </a:r>
            <a:r>
              <a:rPr lang="en-US" sz="1200" kern="1200" baseline="0" dirty="0" smtClean="0">
                <a:solidFill>
                  <a:schemeClr val="tx1"/>
                </a:solidFill>
                <a:latin typeface="+mn-lt"/>
                <a:ea typeface="+mn-ea"/>
                <a:cs typeface="+mn-cs"/>
              </a:rPr>
              <a:t> and protecting animals from TSS. Such studies highlight the importance of neutralizing antibodies against these toxins in protecting against </a:t>
            </a:r>
            <a:r>
              <a:rPr lang="en-US" sz="1200" kern="1200" baseline="0" dirty="0" err="1" smtClean="0">
                <a:solidFill>
                  <a:schemeClr val="tx1"/>
                </a:solidFill>
                <a:latin typeface="+mn-lt"/>
                <a:ea typeface="+mn-ea"/>
                <a:cs typeface="+mn-cs"/>
              </a:rPr>
              <a:t>PTSAg</a:t>
            </a:r>
            <a:r>
              <a:rPr lang="en-US" sz="1200" kern="1200" baseline="0" dirty="0" smtClean="0">
                <a:solidFill>
                  <a:schemeClr val="tx1"/>
                </a:solidFill>
                <a:latin typeface="+mn-lt"/>
                <a:ea typeface="+mn-ea"/>
                <a:cs typeface="+mn-cs"/>
              </a:rPr>
              <a:t>-induced illnesses, and furthermore, indicate the potential importance of the use of IVIG in management of patients with these illnesses. With regard to IVIG use, it is important to note that nearly all IVIG preparations have high titers of antibodies capable of neutralizing </a:t>
            </a:r>
            <a:r>
              <a:rPr lang="en-US" sz="1200" kern="1200" baseline="0" dirty="0" err="1" smtClean="0">
                <a:solidFill>
                  <a:schemeClr val="tx1"/>
                </a:solidFill>
                <a:latin typeface="+mn-lt"/>
                <a:ea typeface="+mn-ea"/>
                <a:cs typeface="+mn-cs"/>
              </a:rPr>
              <a:t>PTSAgs</a:t>
            </a:r>
            <a:r>
              <a:rPr lang="en-US" sz="1200" kern="1200" baseline="0" dirty="0" smtClean="0">
                <a:solidFill>
                  <a:schemeClr val="tx1"/>
                </a:solidFill>
                <a:latin typeface="+mn-lt"/>
                <a:ea typeface="+mn-ea"/>
                <a:cs typeface="+mn-cs"/>
              </a:rPr>
              <a:t>. The IVIG preparations have not been tested for antibodies against recently described </a:t>
            </a:r>
            <a:r>
              <a:rPr lang="en-US" sz="1200" kern="1200" baseline="0" dirty="0" err="1" smtClean="0">
                <a:solidFill>
                  <a:schemeClr val="tx1"/>
                </a:solidFill>
                <a:latin typeface="+mn-lt"/>
                <a:ea typeface="+mn-ea"/>
                <a:cs typeface="+mn-cs"/>
              </a:rPr>
              <a:t>PTSAgs</a:t>
            </a:r>
            <a:r>
              <a:rPr lang="en-US" sz="1200" kern="1200" baseline="0" dirty="0" smtClean="0">
                <a:solidFill>
                  <a:schemeClr val="tx1"/>
                </a:solidFill>
                <a:latin typeface="+mn-lt"/>
                <a:ea typeface="+mn-ea"/>
                <a:cs typeface="+mn-cs"/>
              </a:rPr>
              <a:t> such as SEs G, I, and K-P.</a:t>
            </a:r>
            <a:endParaRPr lang="en-US" dirty="0"/>
          </a:p>
        </p:txBody>
      </p:sp>
      <p:sp>
        <p:nvSpPr>
          <p:cNvPr id="4" name="Slide Number Placeholder 3"/>
          <p:cNvSpPr>
            <a:spLocks noGrp="1"/>
          </p:cNvSpPr>
          <p:nvPr>
            <p:ph type="sldNum" sz="quarter" idx="10"/>
          </p:nvPr>
        </p:nvSpPr>
        <p:spPr/>
        <p:txBody>
          <a:bodyPr/>
          <a:lstStyle/>
          <a:p>
            <a:fld id="{CF3CE0DF-9696-0448-BE24-26F7BE9CE6A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2468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Inhibition of </a:t>
            </a:r>
            <a:r>
              <a:rPr lang="en-US" sz="1200" kern="1200" dirty="0" err="1" smtClean="0">
                <a:solidFill>
                  <a:schemeClr val="tx1"/>
                </a:solidFill>
                <a:effectLst/>
                <a:latin typeface="+mn-lt"/>
                <a:ea typeface="+mn-ea"/>
                <a:cs typeface="+mn-cs"/>
              </a:rPr>
              <a:t>mitogenicity</a:t>
            </a:r>
            <a:r>
              <a:rPr lang="en-US" sz="1200" kern="1200" dirty="0" smtClean="0">
                <a:solidFill>
                  <a:schemeClr val="tx1"/>
                </a:solidFill>
                <a:effectLst/>
                <a:latin typeface="+mn-lt"/>
                <a:ea typeface="+mn-ea"/>
                <a:cs typeface="+mn-cs"/>
              </a:rPr>
              <a:t> of bacterial culture </a:t>
            </a:r>
            <a:r>
              <a:rPr lang="en-US" sz="1200" kern="1200" dirty="0" err="1" smtClean="0">
                <a:solidFill>
                  <a:schemeClr val="tx1"/>
                </a:solidFill>
                <a:effectLst/>
                <a:latin typeface="+mn-lt"/>
                <a:ea typeface="+mn-ea"/>
                <a:cs typeface="+mn-cs"/>
              </a:rPr>
              <a:t>superna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tants</a:t>
            </a:r>
            <a:r>
              <a:rPr lang="en-US" sz="1200" kern="1200" dirty="0" smtClean="0">
                <a:solidFill>
                  <a:schemeClr val="tx1"/>
                </a:solidFill>
                <a:effectLst/>
                <a:latin typeface="+mn-lt"/>
                <a:ea typeface="+mn-ea"/>
                <a:cs typeface="+mn-cs"/>
              </a:rPr>
              <a:t> by plasma from patients with streptococcal toxic shock syndrome who were treated with (cases, l) and without (controls, 􏰈) </a:t>
            </a:r>
            <a:r>
              <a:rPr lang="en-US" sz="1200" kern="1200" dirty="0" err="1" smtClean="0">
                <a:solidFill>
                  <a:schemeClr val="tx1"/>
                </a:solidFill>
                <a:effectLst/>
                <a:latin typeface="+mn-lt"/>
                <a:ea typeface="+mn-ea"/>
                <a:cs typeface="+mn-cs"/>
              </a:rPr>
              <a:t>intrave</a:t>
            </a:r>
            <a:r>
              <a:rPr lang="en-US" sz="1200" kern="1200" dirty="0" smtClean="0">
                <a:solidFill>
                  <a:schemeClr val="tx1"/>
                </a:solidFill>
                <a:effectLst/>
                <a:latin typeface="+mn-lt"/>
                <a:ea typeface="+mn-ea"/>
                <a:cs typeface="+mn-cs"/>
              </a:rPr>
              <a:t>- nous immunoglobulin (IVIG). Supernatants from infecting strains of group A streptococci were used to stimulate peripheral blood </a:t>
            </a:r>
            <a:r>
              <a:rPr lang="en-US" sz="1200" kern="1200" dirty="0" err="1" smtClean="0">
                <a:solidFill>
                  <a:schemeClr val="tx1"/>
                </a:solidFill>
                <a:effectLst/>
                <a:latin typeface="+mn-lt"/>
                <a:ea typeface="+mn-ea"/>
                <a:cs typeface="+mn-cs"/>
              </a:rPr>
              <a:t>mononu</a:t>
            </a:r>
            <a:r>
              <a:rPr lang="en-US" sz="1200" kern="1200" dirty="0" smtClean="0">
                <a:solidFill>
                  <a:schemeClr val="tx1"/>
                </a:solidFill>
                <a:effectLst/>
                <a:latin typeface="+mn-lt"/>
                <a:ea typeface="+mn-ea"/>
                <a:cs typeface="+mn-cs"/>
              </a:rPr>
              <a:t>- clear cells from a healthy individual. Cells were cultured in 10% fetal calf serum in the presence or absence of 1% patient plasma and stimulated with 1% supernatant produced by the infecting group A streptococcus isolate. Post–IVIG 1 Å plasma sample obtained within 24 hours of the completion of the first IVIG infusion; post–IVIG 2 Å plasma sample obtained within 24 hours after the second IVIG infusion. There was no difference in the mitogen-neutralizing capacity at baseline for cases and controls (</a:t>
            </a:r>
            <a:r>
              <a:rPr lang="en-US" sz="1200" i="1" kern="1200" dirty="0" smtClean="0">
                <a:solidFill>
                  <a:schemeClr val="tx1"/>
                </a:solidFill>
                <a:effectLst/>
                <a:latin typeface="+mn-lt"/>
                <a:ea typeface="+mn-ea"/>
                <a:cs typeface="+mn-cs"/>
              </a:rPr>
              <a:t>P </a:t>
            </a:r>
            <a:r>
              <a:rPr lang="en-US" sz="1200" kern="1200" dirty="0" smtClean="0">
                <a:solidFill>
                  <a:schemeClr val="tx1"/>
                </a:solidFill>
                <a:effectLst/>
                <a:latin typeface="+mn-lt"/>
                <a:ea typeface="+mn-ea"/>
                <a:cs typeface="+mn-cs"/>
              </a:rPr>
              <a:t>Å .20, Wilcoxon rank-sum test); however, post–IVIG plasma had significantly greater neutralizing capacity than did pre–IVIG plasma (</a:t>
            </a:r>
            <a:r>
              <a:rPr lang="en-US" sz="1200" i="1" kern="1200" dirty="0" smtClean="0">
                <a:solidFill>
                  <a:schemeClr val="tx1"/>
                </a:solidFill>
                <a:effectLst/>
                <a:latin typeface="+mn-lt"/>
                <a:ea typeface="+mn-ea"/>
                <a:cs typeface="+mn-cs"/>
              </a:rPr>
              <a:t>P </a:t>
            </a:r>
            <a:r>
              <a:rPr lang="en-US" sz="1200" kern="1200" dirty="0" smtClean="0">
                <a:solidFill>
                  <a:schemeClr val="tx1"/>
                </a:solidFill>
                <a:effectLst/>
                <a:latin typeface="+mn-lt"/>
                <a:ea typeface="+mn-ea"/>
                <a:cs typeface="+mn-cs"/>
              </a:rPr>
              <a:t>Å .004, Wilcoxon signed-rank test).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nhibition</a:t>
            </a:r>
            <a:r>
              <a:rPr lang="en-US" sz="1200" kern="1200" dirty="0" smtClean="0">
                <a:solidFill>
                  <a:schemeClr val="tx1"/>
                </a:solidFill>
                <a:effectLst/>
                <a:latin typeface="+mn-lt"/>
                <a:ea typeface="+mn-ea"/>
                <a:cs typeface="+mn-cs"/>
              </a:rPr>
              <a:t> of cytokine production in peripheral blood </a:t>
            </a:r>
            <a:r>
              <a:rPr lang="en-US" sz="1200" kern="1200" dirty="0" err="1" smtClean="0">
                <a:solidFill>
                  <a:schemeClr val="tx1"/>
                </a:solidFill>
                <a:effectLst/>
                <a:latin typeface="+mn-lt"/>
                <a:ea typeface="+mn-ea"/>
                <a:cs typeface="+mn-cs"/>
              </a:rPr>
              <a:t>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nonuclear</a:t>
            </a:r>
            <a:r>
              <a:rPr lang="en-US" sz="1200" kern="1200" dirty="0" smtClean="0">
                <a:solidFill>
                  <a:schemeClr val="tx1"/>
                </a:solidFill>
                <a:effectLst/>
                <a:latin typeface="+mn-lt"/>
                <a:ea typeface="+mn-ea"/>
                <a:cs typeface="+mn-cs"/>
              </a:rPr>
              <a:t> cells from patients with streptococcal toxic shock syndrome following intravenous immunoglobulin treatment. Peripheral blood mononuclear cells obtained from the same patient before (􏰇) and after (􏰆) intravenous immunoglobulin treatment were fixed on glass slides and stained with monoclonal antibodies specific to IL-6 (A) and TNF-a (B). Cells displaying dense </a:t>
            </a:r>
            <a:r>
              <a:rPr lang="en-US" sz="1200" kern="1200" dirty="0" err="1" smtClean="0">
                <a:solidFill>
                  <a:schemeClr val="tx1"/>
                </a:solidFill>
                <a:effectLst/>
                <a:latin typeface="+mn-lt"/>
                <a:ea typeface="+mn-ea"/>
                <a:cs typeface="+mn-cs"/>
              </a:rPr>
              <a:t>juxtanuclear</a:t>
            </a:r>
            <a:r>
              <a:rPr lang="en-US" sz="1200" kern="1200" dirty="0" smtClean="0">
                <a:solidFill>
                  <a:schemeClr val="tx1"/>
                </a:solidFill>
                <a:effectLst/>
                <a:latin typeface="+mn-lt"/>
                <a:ea typeface="+mn-ea"/>
                <a:cs typeface="+mn-cs"/>
              </a:rPr>
              <a:t> staining after application of an </a:t>
            </a:r>
            <a:r>
              <a:rPr lang="en-US" sz="1200" kern="1200" dirty="0" err="1" smtClean="0">
                <a:solidFill>
                  <a:schemeClr val="tx1"/>
                </a:solidFill>
                <a:effectLst/>
                <a:latin typeface="+mn-lt"/>
                <a:ea typeface="+mn-ea"/>
                <a:cs typeface="+mn-cs"/>
              </a:rPr>
              <a:t>avidin</a:t>
            </a:r>
            <a:r>
              <a:rPr lang="en-US" sz="1200" kern="1200" dirty="0" smtClean="0">
                <a:solidFill>
                  <a:schemeClr val="tx1"/>
                </a:solidFill>
                <a:effectLst/>
                <a:latin typeface="+mn-lt"/>
                <a:ea typeface="+mn-ea"/>
                <a:cs typeface="+mn-cs"/>
              </a:rPr>
              <a:t>-biotin label were visually quantified as the mean percentage of cytokine-producing cells { SD. IL-6 production was significantly (for each patient, </a:t>
            </a:r>
            <a:r>
              <a:rPr lang="en-US" sz="1200" i="1" kern="1200" dirty="0" smtClean="0">
                <a:solidFill>
                  <a:schemeClr val="tx1"/>
                </a:solidFill>
                <a:effectLst/>
                <a:latin typeface="+mn-lt"/>
                <a:ea typeface="+mn-ea"/>
                <a:cs typeface="+mn-cs"/>
              </a:rPr>
              <a:t>P </a:t>
            </a:r>
            <a:r>
              <a:rPr lang="en-US" sz="1200" kern="1200" dirty="0" smtClean="0">
                <a:solidFill>
                  <a:schemeClr val="tx1"/>
                </a:solidFill>
                <a:effectLst/>
                <a:latin typeface="+mn-lt"/>
                <a:ea typeface="+mn-ea"/>
                <a:cs typeface="+mn-cs"/>
              </a:rPr>
              <a:t>õ .05 by the </a:t>
            </a:r>
            <a:r>
              <a:rPr lang="en-US" sz="1200" i="1" kern="1200" dirty="0" smtClean="0">
                <a:solidFill>
                  <a:schemeClr val="tx1"/>
                </a:solidFill>
                <a:effectLst/>
                <a:latin typeface="+mn-lt"/>
                <a:ea typeface="+mn-ea"/>
                <a:cs typeface="+mn-cs"/>
              </a:rPr>
              <a:t>t </a:t>
            </a:r>
            <a:r>
              <a:rPr lang="en-US" sz="1200" kern="1200" dirty="0" smtClean="0">
                <a:solidFill>
                  <a:schemeClr val="tx1"/>
                </a:solidFill>
                <a:effectLst/>
                <a:latin typeface="+mn-lt"/>
                <a:ea typeface="+mn-ea"/>
                <a:cs typeface="+mn-cs"/>
              </a:rPr>
              <a:t>test) reduced in all four patients; TNF-a production was significantly reduced in pa- </a:t>
            </a:r>
            <a:r>
              <a:rPr lang="en-US" sz="1200" kern="1200" dirty="0" err="1" smtClean="0">
                <a:solidFill>
                  <a:schemeClr val="tx1"/>
                </a:solidFill>
                <a:effectLst/>
                <a:latin typeface="+mn-lt"/>
                <a:ea typeface="+mn-ea"/>
                <a:cs typeface="+mn-cs"/>
              </a:rPr>
              <a:t>tients</a:t>
            </a:r>
            <a:r>
              <a:rPr lang="en-US" sz="1200" kern="1200" dirty="0" smtClean="0">
                <a:solidFill>
                  <a:schemeClr val="tx1"/>
                </a:solidFill>
                <a:effectLst/>
                <a:latin typeface="+mn-lt"/>
                <a:ea typeface="+mn-ea"/>
                <a:cs typeface="+mn-cs"/>
              </a:rPr>
              <a:t> 2, 3, and 4 (</a:t>
            </a:r>
            <a:r>
              <a:rPr lang="en-US" sz="1200" i="1" kern="1200" dirty="0" smtClean="0">
                <a:solidFill>
                  <a:schemeClr val="tx1"/>
                </a:solidFill>
                <a:effectLst/>
                <a:latin typeface="+mn-lt"/>
                <a:ea typeface="+mn-ea"/>
                <a:cs typeface="+mn-cs"/>
              </a:rPr>
              <a:t>P </a:t>
            </a:r>
            <a:r>
              <a:rPr lang="en-US" sz="1200" kern="1200" dirty="0" smtClean="0">
                <a:solidFill>
                  <a:schemeClr val="tx1"/>
                </a:solidFill>
                <a:effectLst/>
                <a:latin typeface="+mn-lt"/>
                <a:ea typeface="+mn-ea"/>
                <a:cs typeface="+mn-cs"/>
              </a:rPr>
              <a:t>õ .05).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F3CE0DF-9696-0448-BE24-26F7BE9CE6A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498792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25</a:t>
            </a:fld>
            <a:endParaRPr lang="en-US"/>
          </a:p>
        </p:txBody>
      </p:sp>
    </p:spTree>
    <p:extLst>
      <p:ext uri="{BB962C8B-B14F-4D97-AF65-F5344CB8AC3E}">
        <p14:creationId xmlns:p14="http://schemas.microsoft.com/office/powerpoint/2010/main" val="258801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1" y="1023249"/>
            <a:ext cx="4595813" cy="350551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endParaRPr>
          </a:p>
        </p:txBody>
      </p:sp>
      <p:sp>
        <p:nvSpPr>
          <p:cNvPr id="4098" name="Text Box 2"/>
          <p:cNvSpPr txBox="1">
            <a:spLocks noGrp="1" noChangeArrowheads="1"/>
          </p:cNvSpPr>
          <p:nvPr>
            <p:ph type="body"/>
          </p:nvPr>
        </p:nvSpPr>
        <p:spPr bwMode="auto">
          <a:xfrm>
            <a:off x="1185864" y="4867699"/>
            <a:ext cx="5407025" cy="38896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a:latin typeface="Arial" charset="0"/>
                <a:ea typeface="msgothic" charset="-128"/>
                <a:cs typeface="msgothic" charset="-128"/>
              </a:rPr>
              <a:t>Schematic model for superantigen action, requiring direct binding of superantigen to costimulatory receptors B7-2 and CD28. Two superantigen molecules (cyan) (SEC3, a close relative of SEB) in complex with TCR Vβ (green) and MHC-II (red) extracellular domains (1jck.pdb, wherein SEB/MHC-II structure is superimposed on SEC3/TCR Vβ structure) (30) engage, through their freely accessible β-strand/hinge/α-helix domain (magenta) (12), the homodimer interface of B7-2 on the right (dimer interface residues within p</a:t>
            </a:r>
            <a:r>
              <a:rPr lang="en-GB" altLang="en-US" i="1">
                <a:latin typeface="Arial" charset="0"/>
                <a:ea typeface="msgothic" charset="-128"/>
                <a:cs typeface="msgothic" charset="-128"/>
              </a:rPr>
              <a:t>B2-4</a:t>
            </a:r>
            <a:r>
              <a:rPr lang="en-GB" altLang="en-US">
                <a:latin typeface="Arial" charset="0"/>
                <a:ea typeface="msgothic" charset="-128"/>
                <a:cs typeface="msgothic" charset="-128"/>
              </a:rPr>
              <a:t>, p</a:t>
            </a:r>
            <a:r>
              <a:rPr lang="en-GB" altLang="en-US" i="1">
                <a:latin typeface="Arial" charset="0"/>
                <a:ea typeface="msgothic" charset="-128"/>
                <a:cs typeface="msgothic" charset="-128"/>
              </a:rPr>
              <a:t>B2-6</a:t>
            </a:r>
            <a:r>
              <a:rPr lang="en-GB" altLang="en-US">
                <a:latin typeface="Arial" charset="0"/>
                <a:ea typeface="msgothic" charset="-128"/>
                <a:cs typeface="msgothic" charset="-128"/>
              </a:rPr>
              <a:t>, and p</a:t>
            </a:r>
            <a:r>
              <a:rPr lang="en-GB" altLang="en-US" i="1">
                <a:latin typeface="Arial" charset="0"/>
                <a:ea typeface="msgothic" charset="-128"/>
                <a:cs typeface="msgothic" charset="-128"/>
              </a:rPr>
              <a:t>B2-7</a:t>
            </a:r>
            <a:r>
              <a:rPr lang="en-GB" altLang="en-US">
                <a:latin typeface="Arial" charset="0"/>
                <a:ea typeface="msgothic" charset="-128"/>
                <a:cs typeface="msgothic" charset="-128"/>
              </a:rPr>
              <a:t> are in brown) and the homodimer interface of CD28 on the left, respectively. Because the CD28/B7-2 complex structure remains unresolved, CD28 (1YJD.pdb) (15) was superimposed on CTLA-4 in the CTLA-4/B7-2 complex (1I85.pdb) (Fig. 4</a:t>
            </a:r>
            <a:r>
              <a:rPr lang="en-GB" altLang="en-US" i="1">
                <a:latin typeface="Arial" charset="0"/>
                <a:ea typeface="msgothic" charset="-128"/>
                <a:cs typeface="msgothic" charset="-128"/>
              </a:rPr>
              <a:t>A</a:t>
            </a:r>
            <a:r>
              <a:rPr lang="en-GB" altLang="en-US">
                <a:latin typeface="Arial" charset="0"/>
                <a:ea typeface="msgothic" charset="-128"/>
                <a:cs typeface="msgothic" charset="-128"/>
              </a:rPr>
              <a:t>); green and red CD28 dimer interface residues correspond to p</a:t>
            </a:r>
            <a:r>
              <a:rPr lang="en-GB" altLang="en-US" i="1">
                <a:latin typeface="Arial" charset="0"/>
                <a:ea typeface="msgothic" charset="-128"/>
                <a:cs typeface="msgothic" charset="-128"/>
              </a:rPr>
              <a:t>2TA</a:t>
            </a:r>
            <a:r>
              <a:rPr lang="en-GB" altLang="en-US">
                <a:latin typeface="Arial" charset="0"/>
                <a:ea typeface="msgothic" charset="-128"/>
                <a:cs typeface="msgothic" charset="-128"/>
              </a:rPr>
              <a:t> and p</a:t>
            </a:r>
            <a:r>
              <a:rPr lang="en-GB" altLang="en-US" i="1">
                <a:latin typeface="Arial" charset="0"/>
                <a:ea typeface="msgothic" charset="-128"/>
                <a:cs typeface="msgothic" charset="-128"/>
              </a:rPr>
              <a:t>1TA</a:t>
            </a:r>
            <a:r>
              <a:rPr lang="en-GB" altLang="en-US">
                <a:latin typeface="Arial" charset="0"/>
                <a:ea typeface="msgothic" charset="-128"/>
                <a:cs typeface="msgothic" charset="-128"/>
              </a:rPr>
              <a:t> (only HVK was resolved), respectively. Extracellular domains of CD28 and TCR are oriented such that they enter the T cell at the top, and those of the B7-2 and MHC-II molecule are oriented such that they enter the antigen-presenting cell at the bottom.</a:t>
            </a:r>
          </a:p>
        </p:txBody>
      </p:sp>
    </p:spTree>
    <p:extLst>
      <p:ext uri="{BB962C8B-B14F-4D97-AF65-F5344CB8AC3E}">
        <p14:creationId xmlns:p14="http://schemas.microsoft.com/office/powerpoint/2010/main" val="405984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OR: hematoma both superficial</a:t>
            </a:r>
            <a:r>
              <a:rPr lang="en-US" sz="1200" baseline="0" dirty="0" smtClean="0"/>
              <a:t> and deep to the fascia. No purulence present. Extensive debridement. Pathology showed granulation tissue with chronic inflammation and scant admixed neutrophils. No typical histologic features of IgG4-mediated sclerosing disease. </a:t>
            </a:r>
            <a:r>
              <a:rPr lang="en-US" dirty="0" smtClean="0"/>
              <a:t>Right knee tissues (10/31): no growth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fld id="{CF3CE0DF-9696-0448-BE24-26F7BE9CE6A1}" type="slidenum">
              <a:rPr lang="en-US" smtClean="0"/>
              <a:t>27</a:t>
            </a:fld>
            <a:endParaRPr lang="en-US"/>
          </a:p>
        </p:txBody>
      </p:sp>
    </p:spTree>
    <p:extLst>
      <p:ext uri="{BB962C8B-B14F-4D97-AF65-F5344CB8AC3E}">
        <p14:creationId xmlns:p14="http://schemas.microsoft.com/office/powerpoint/2010/main" val="1241343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28</a:t>
            </a:fld>
            <a:endParaRPr lang="en-US"/>
          </a:p>
        </p:txBody>
      </p:sp>
    </p:spTree>
    <p:extLst>
      <p:ext uri="{BB962C8B-B14F-4D97-AF65-F5344CB8AC3E}">
        <p14:creationId xmlns:p14="http://schemas.microsoft.com/office/powerpoint/2010/main" val="1527705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29</a:t>
            </a:fld>
            <a:endParaRPr lang="en-US"/>
          </a:p>
        </p:txBody>
      </p:sp>
    </p:spTree>
    <p:extLst>
      <p:ext uri="{BB962C8B-B14F-4D97-AF65-F5344CB8AC3E}">
        <p14:creationId xmlns:p14="http://schemas.microsoft.com/office/powerpoint/2010/main" val="143469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Genesis west: operative note showed</a:t>
            </a:r>
            <a:r>
              <a:rPr lang="en-US" baseline="0" dirty="0" smtClean="0"/>
              <a:t> hyperemic synovium and a lot of murky synovial fluid. Large lavage was performed. </a:t>
            </a:r>
            <a:endParaRPr lang="en-US" dirty="0"/>
          </a:p>
        </p:txBody>
      </p:sp>
      <p:sp>
        <p:nvSpPr>
          <p:cNvPr id="4" name="Slide Number Placeholder 3"/>
          <p:cNvSpPr>
            <a:spLocks noGrp="1"/>
          </p:cNvSpPr>
          <p:nvPr>
            <p:ph type="sldNum" sz="quarter" idx="10"/>
          </p:nvPr>
        </p:nvSpPr>
        <p:spPr/>
        <p:txBody>
          <a:bodyPr/>
          <a:lstStyle/>
          <a:p>
            <a:fld id="{CF3CE0DF-9696-0448-BE24-26F7BE9CE6A1}" type="slidenum">
              <a:rPr lang="en-US" smtClean="0"/>
              <a:t>3</a:t>
            </a:fld>
            <a:endParaRPr lang="en-US"/>
          </a:p>
        </p:txBody>
      </p:sp>
    </p:spTree>
    <p:extLst>
      <p:ext uri="{BB962C8B-B14F-4D97-AF65-F5344CB8AC3E}">
        <p14:creationId xmlns:p14="http://schemas.microsoft.com/office/powerpoint/2010/main" val="1937000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30</a:t>
            </a:fld>
            <a:endParaRPr lang="en-US"/>
          </a:p>
        </p:txBody>
      </p:sp>
    </p:spTree>
    <p:extLst>
      <p:ext uri="{BB962C8B-B14F-4D97-AF65-F5344CB8AC3E}">
        <p14:creationId xmlns:p14="http://schemas.microsoft.com/office/powerpoint/2010/main" val="458120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Toxic shock syndrome: TSST-1 </a:t>
            </a:r>
            <a:r>
              <a:rPr lang="en-US" dirty="0" err="1" smtClean="0"/>
              <a:t>casues</a:t>
            </a:r>
            <a:r>
              <a:rPr lang="en-US" dirty="0" smtClean="0"/>
              <a:t> 100 % of menstrual TSS, SEB and SEC each causes about 25 % of </a:t>
            </a:r>
            <a:r>
              <a:rPr lang="en-US" dirty="0" err="1" smtClean="0"/>
              <a:t>nonmenstrual</a:t>
            </a:r>
            <a:r>
              <a:rPr lang="en-US" dirty="0" smtClean="0"/>
              <a:t> TSS. </a:t>
            </a:r>
            <a:r>
              <a:rPr lang="en-US" sz="1200" kern="1200" dirty="0" smtClean="0">
                <a:solidFill>
                  <a:schemeClr val="tx1"/>
                </a:solidFill>
                <a:effectLst/>
                <a:latin typeface="+mn-lt"/>
                <a:ea typeface="+mn-ea"/>
                <a:cs typeface="+mn-cs"/>
              </a:rPr>
              <a:t>there was about 20 ml of fluid sent over, so I think there may be 1 </a:t>
            </a:r>
            <a:r>
              <a:rPr lang="en-US" sz="1200" kern="1200" dirty="0" err="1" smtClean="0">
                <a:solidFill>
                  <a:schemeClr val="tx1"/>
                </a:solidFill>
                <a:effectLst/>
                <a:latin typeface="+mn-lt"/>
                <a:ea typeface="+mn-ea"/>
                <a:cs typeface="+mn-cs"/>
              </a:rPr>
              <a:t>ug</a:t>
            </a:r>
            <a:r>
              <a:rPr lang="en-US" sz="1200" kern="1200" dirty="0" smtClean="0">
                <a:solidFill>
                  <a:schemeClr val="tx1"/>
                </a:solidFill>
                <a:effectLst/>
                <a:latin typeface="+mn-lt"/>
                <a:ea typeface="+mn-ea"/>
                <a:cs typeface="+mn-cs"/>
              </a:rPr>
              <a:t> total SEB in the sample. 0.1 </a:t>
            </a:r>
            <a:r>
              <a:rPr lang="en-US" sz="1200" kern="1200" dirty="0" err="1" smtClean="0">
                <a:solidFill>
                  <a:schemeClr val="tx1"/>
                </a:solidFill>
                <a:effectLst/>
                <a:latin typeface="+mn-lt"/>
                <a:ea typeface="+mn-ea"/>
                <a:cs typeface="+mn-cs"/>
              </a:rPr>
              <a:t>ug</a:t>
            </a:r>
            <a:r>
              <a:rPr lang="en-US" sz="1200" kern="1200" dirty="0" smtClean="0">
                <a:solidFill>
                  <a:schemeClr val="tx1"/>
                </a:solidFill>
                <a:effectLst/>
                <a:latin typeface="+mn-lt"/>
                <a:ea typeface="+mn-ea"/>
                <a:cs typeface="+mn-cs"/>
              </a:rPr>
              <a:t> per human is lethal...we know this! SEB is produced in vivo in massive amounts. We have detected &gt;100 </a:t>
            </a:r>
            <a:r>
              <a:rPr lang="en-US" sz="1200" kern="1200" dirty="0" err="1" smtClean="0">
                <a:solidFill>
                  <a:schemeClr val="tx1"/>
                </a:solidFill>
                <a:effectLst/>
                <a:latin typeface="+mn-lt"/>
                <a:ea typeface="+mn-ea"/>
                <a:cs typeface="+mn-cs"/>
              </a:rPr>
              <a:t>ug</a:t>
            </a:r>
            <a:r>
              <a:rPr lang="en-US" sz="1200" kern="1200" dirty="0" smtClean="0">
                <a:solidFill>
                  <a:schemeClr val="tx1"/>
                </a:solidFill>
                <a:effectLst/>
                <a:latin typeface="+mn-lt"/>
                <a:ea typeface="+mn-ea"/>
                <a:cs typeface="+mn-cs"/>
              </a:rPr>
              <a:t> in the lungs of animals, and &gt;100 </a:t>
            </a:r>
            <a:r>
              <a:rPr lang="en-US" sz="1200" kern="1200" dirty="0" err="1" smtClean="0">
                <a:solidFill>
                  <a:schemeClr val="tx1"/>
                </a:solidFill>
                <a:effectLst/>
                <a:latin typeface="+mn-lt"/>
                <a:ea typeface="+mn-ea"/>
                <a:cs typeface="+mn-cs"/>
              </a:rPr>
              <a:t>ug</a:t>
            </a:r>
            <a:r>
              <a:rPr lang="en-US" sz="1200" kern="1200" dirty="0" smtClean="0">
                <a:solidFill>
                  <a:schemeClr val="tx1"/>
                </a:solidFill>
                <a:effectLst/>
                <a:latin typeface="+mn-lt"/>
                <a:ea typeface="+mn-ea"/>
                <a:cs typeface="+mn-cs"/>
              </a:rPr>
              <a:t> on tampons. SEB does not cause menstrual TSS because it cannot easily cross the vaginal mucosa, but we can still measure it in tampons</a:t>
            </a:r>
            <a:endParaRPr lang="en-US" dirty="0" smtClean="0"/>
          </a:p>
        </p:txBody>
      </p:sp>
      <p:sp>
        <p:nvSpPr>
          <p:cNvPr id="4" name="Slide Number Placeholder 3"/>
          <p:cNvSpPr>
            <a:spLocks noGrp="1"/>
          </p:cNvSpPr>
          <p:nvPr>
            <p:ph type="sldNum" sz="quarter" idx="10"/>
          </p:nvPr>
        </p:nvSpPr>
        <p:spPr/>
        <p:txBody>
          <a:bodyPr/>
          <a:lstStyle/>
          <a:p>
            <a:fld id="{CF3CE0DF-9696-0448-BE24-26F7BE9CE6A1}" type="slidenum">
              <a:rPr lang="en-US" smtClean="0"/>
              <a:t>31</a:t>
            </a:fld>
            <a:endParaRPr lang="en-US"/>
          </a:p>
        </p:txBody>
      </p:sp>
    </p:spTree>
    <p:extLst>
      <p:ext uri="{BB962C8B-B14F-4D97-AF65-F5344CB8AC3E}">
        <p14:creationId xmlns:p14="http://schemas.microsoft.com/office/powerpoint/2010/main" val="1721237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32</a:t>
            </a:fld>
            <a:endParaRPr lang="en-US"/>
          </a:p>
        </p:txBody>
      </p:sp>
    </p:spTree>
    <p:extLst>
      <p:ext uri="{BB962C8B-B14F-4D97-AF65-F5344CB8AC3E}">
        <p14:creationId xmlns:p14="http://schemas.microsoft.com/office/powerpoint/2010/main" val="3909068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SLE: diagnosed in 2012.</a:t>
            </a:r>
            <a:r>
              <a:rPr lang="en-US" baseline="0" dirty="0" smtClean="0"/>
              <a:t> </a:t>
            </a:r>
            <a:r>
              <a:rPr lang="en-US" dirty="0" smtClean="0"/>
              <a:t>(+ANA/oral ulcers/pericarditis/malar rash/photosensitivity). </a:t>
            </a:r>
            <a:r>
              <a:rPr lang="en-US" dirty="0" err="1" smtClean="0"/>
              <a:t>Methotrexate+hydroxychloroquine+folic</a:t>
            </a:r>
            <a:r>
              <a:rPr lang="en-US" dirty="0" smtClean="0"/>
              <a:t> acid. Last flare was 3 months ago (prednisone). No history of joint pain</a:t>
            </a:r>
            <a:endParaRPr lang="en-US" dirty="0"/>
          </a:p>
        </p:txBody>
      </p:sp>
      <p:sp>
        <p:nvSpPr>
          <p:cNvPr id="4" name="Slide Number Placeholder 3"/>
          <p:cNvSpPr>
            <a:spLocks noGrp="1"/>
          </p:cNvSpPr>
          <p:nvPr>
            <p:ph type="sldNum" sz="quarter" idx="10"/>
          </p:nvPr>
        </p:nvSpPr>
        <p:spPr/>
        <p:txBody>
          <a:bodyPr/>
          <a:lstStyle/>
          <a:p>
            <a:fld id="{CF3CE0DF-9696-0448-BE24-26F7BE9CE6A1}" type="slidenum">
              <a:rPr lang="en-US" smtClean="0"/>
              <a:t>4</a:t>
            </a:fld>
            <a:endParaRPr lang="en-US"/>
          </a:p>
        </p:txBody>
      </p:sp>
    </p:spTree>
    <p:extLst>
      <p:ext uri="{BB962C8B-B14F-4D97-AF65-F5344CB8AC3E}">
        <p14:creationId xmlns:p14="http://schemas.microsoft.com/office/powerpoint/2010/main" val="207108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CT c/a/p</a:t>
            </a:r>
            <a:r>
              <a:rPr lang="en-US" sz="1000" baseline="0" dirty="0" smtClean="0"/>
              <a:t> (10/25): no PE. Grossly stable mixed </a:t>
            </a:r>
            <a:r>
              <a:rPr lang="en-US" sz="1000" baseline="0" dirty="0" err="1" smtClean="0"/>
              <a:t>groundglass</a:t>
            </a:r>
            <a:r>
              <a:rPr lang="en-US" sz="1000" baseline="0" dirty="0" smtClean="0"/>
              <a:t> and interstitial prominence in the lungs, consistent with infiltrate vs pulmonary edema. Very minimal inflammatory changes around the second portion of duodenum suggests a mild </a:t>
            </a:r>
            <a:r>
              <a:rPr lang="en-US" sz="1000" baseline="0" dirty="0" err="1" smtClean="0"/>
              <a:t>duodenitis</a:t>
            </a:r>
            <a:r>
              <a:rPr lang="en-US" sz="1000" baseline="0" dirty="0" smtClean="0"/>
              <a:t>. No large foci of inflammation, abscesses or other areas of inflammation. Mild enlargement of the main pulmonary artery, consistent with pulmonary hypertension. </a:t>
            </a:r>
          </a:p>
          <a:p>
            <a:endParaRPr lang="en-US" sz="1000" dirty="0" smtClean="0"/>
          </a:p>
          <a:p>
            <a:r>
              <a:rPr lang="en-US" sz="1000" dirty="0" smtClean="0"/>
              <a:t>CT leg (10/27): mild to moderate fluid in the suprapatellar</a:t>
            </a:r>
            <a:r>
              <a:rPr lang="en-US" sz="1000" baseline="0" dirty="0" smtClean="0"/>
              <a:t> pouch of the right knee with evidence of chronic synovitis. Nonspecific finding, indolent infection cannot be excluded. Trace pelvic </a:t>
            </a:r>
            <a:r>
              <a:rPr lang="en-US" sz="1000" baseline="0" dirty="0" smtClean="0"/>
              <a:t>ascites</a:t>
            </a:r>
          </a:p>
          <a:p>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OR: hematoma both superficial</a:t>
            </a:r>
            <a:r>
              <a:rPr lang="en-US" sz="1200" baseline="0" dirty="0" smtClean="0"/>
              <a:t> and deep to the fascia. No purulence present. Extensive debridement. Pathology showed granulation tissue with chronic inflammation and scant admixed neutrophils. No typical histologic features of IgG4-mediated sclerosing disease. </a:t>
            </a:r>
            <a:r>
              <a:rPr lang="en-US" dirty="0" smtClean="0"/>
              <a:t>Right knee tissues (10/31): no growth</a:t>
            </a:r>
            <a:endParaRPr lang="en-US" sz="1000" baseline="0" dirty="0" smtClean="0"/>
          </a:p>
          <a:p>
            <a:endParaRPr lang="en-US" sz="1000" baseline="0" dirty="0" smtClean="0"/>
          </a:p>
          <a:p>
            <a:r>
              <a:rPr lang="en-US" sz="1000" baseline="0" dirty="0" smtClean="0"/>
              <a:t>Immunology: </a:t>
            </a:r>
            <a:r>
              <a:rPr lang="en-US" sz="1000" baseline="0" dirty="0" err="1" smtClean="0"/>
              <a:t>Henter’s</a:t>
            </a:r>
            <a:r>
              <a:rPr lang="en-US" sz="1000" baseline="0" dirty="0" smtClean="0"/>
              <a:t> criteria as updated in 2004 for primary HLH in children (used for secondary HLH by proxy) </a:t>
            </a:r>
          </a:p>
          <a:p>
            <a:pPr rtl="0"/>
            <a:r>
              <a:rPr lang="pt-BR" sz="1000" b="0" i="0" u="none" strike="noStrike" kern="1200" baseline="0" dirty="0" smtClean="0">
                <a:solidFill>
                  <a:schemeClr val="tx1"/>
                </a:solidFill>
                <a:latin typeface="+mn-lt"/>
                <a:ea typeface="+mn-ea"/>
                <a:cs typeface="+mn-cs"/>
              </a:rPr>
              <a:t>1. </a:t>
            </a:r>
            <a:r>
              <a:rPr lang="pt-BR" sz="1000" b="0" i="0" u="none" strike="noStrike" kern="1200" baseline="0" dirty="0" err="1" smtClean="0">
                <a:solidFill>
                  <a:schemeClr val="tx1"/>
                </a:solidFill>
                <a:latin typeface="+mn-lt"/>
                <a:ea typeface="+mn-ea"/>
                <a:cs typeface="+mn-cs"/>
              </a:rPr>
              <a:t>Fever</a:t>
            </a:r>
            <a:r>
              <a:rPr lang="pt-BR" sz="1000" b="0" i="0" u="none" strike="noStrike" kern="1200" baseline="0" dirty="0" smtClean="0">
                <a:solidFill>
                  <a:schemeClr val="tx1"/>
                </a:solidFill>
                <a:latin typeface="+mn-lt"/>
                <a:ea typeface="+mn-ea"/>
                <a:cs typeface="+mn-cs"/>
              </a:rPr>
              <a:t> ≥38.5°C</a:t>
            </a:r>
          </a:p>
          <a:p>
            <a:pPr rtl="0"/>
            <a:r>
              <a:rPr lang="pt-BR" sz="1000" b="0" i="0" u="none" strike="noStrike" kern="1200" baseline="0" dirty="0" smtClean="0">
                <a:solidFill>
                  <a:schemeClr val="tx1"/>
                </a:solidFill>
                <a:latin typeface="+mn-lt"/>
                <a:ea typeface="+mn-ea"/>
                <a:cs typeface="+mn-cs"/>
              </a:rPr>
              <a:t>2. </a:t>
            </a:r>
            <a:r>
              <a:rPr lang="pt-BR" sz="1000" b="0" i="0" u="none" strike="noStrike" kern="1200" baseline="0" dirty="0" err="1" smtClean="0">
                <a:solidFill>
                  <a:schemeClr val="tx1"/>
                </a:solidFill>
                <a:latin typeface="+mn-lt"/>
                <a:ea typeface="+mn-ea"/>
                <a:cs typeface="+mn-cs"/>
              </a:rPr>
              <a:t>Splenomegaly</a:t>
            </a:r>
            <a:r>
              <a:rPr lang="pt-BR" sz="1000" b="0" i="0" u="none" strike="noStrike" kern="1200" baseline="0" dirty="0" smtClean="0">
                <a:solidFill>
                  <a:schemeClr val="tx1"/>
                </a:solidFill>
                <a:latin typeface="+mn-lt"/>
                <a:ea typeface="+mn-ea"/>
                <a:cs typeface="+mn-cs"/>
              </a:rPr>
              <a:t>- CT </a:t>
            </a:r>
            <a:r>
              <a:rPr lang="pt-BR" sz="1000" b="0" i="0" u="none" strike="noStrike" kern="1200" baseline="0" dirty="0" err="1" smtClean="0">
                <a:solidFill>
                  <a:schemeClr val="tx1"/>
                </a:solidFill>
                <a:latin typeface="+mn-lt"/>
                <a:ea typeface="+mn-ea"/>
                <a:cs typeface="+mn-cs"/>
              </a:rPr>
              <a:t>at</a:t>
            </a:r>
            <a:r>
              <a:rPr lang="pt-BR" sz="1000" b="0" i="0" u="none" strike="noStrike" kern="1200" baseline="0" dirty="0" smtClean="0">
                <a:solidFill>
                  <a:schemeClr val="tx1"/>
                </a:solidFill>
                <a:latin typeface="+mn-lt"/>
                <a:ea typeface="+mn-ea"/>
                <a:cs typeface="+mn-cs"/>
              </a:rPr>
              <a:t> OSH </a:t>
            </a:r>
            <a:r>
              <a:rPr lang="pt-BR" sz="1000" b="0" i="0" u="none" strike="noStrike" kern="1200" baseline="0" dirty="0" err="1" smtClean="0">
                <a:solidFill>
                  <a:schemeClr val="tx1"/>
                </a:solidFill>
                <a:latin typeface="+mn-lt"/>
                <a:ea typeface="+mn-ea"/>
                <a:cs typeface="+mn-cs"/>
              </a:rPr>
              <a:t>with</a:t>
            </a:r>
            <a:r>
              <a:rPr lang="pt-BR" sz="1000" b="0" i="0" u="none" strike="noStrike" kern="1200" baseline="0" dirty="0" smtClean="0">
                <a:solidFill>
                  <a:schemeClr val="tx1"/>
                </a:solidFill>
                <a:latin typeface="+mn-lt"/>
                <a:ea typeface="+mn-ea"/>
                <a:cs typeface="+mn-cs"/>
              </a:rPr>
              <a:t> </a:t>
            </a:r>
            <a:r>
              <a:rPr lang="pt-BR" sz="1000" b="0" i="0" u="none" strike="noStrike" kern="1200" baseline="0" dirty="0" err="1" smtClean="0">
                <a:solidFill>
                  <a:schemeClr val="tx1"/>
                </a:solidFill>
                <a:latin typeface="+mn-lt"/>
                <a:ea typeface="+mn-ea"/>
                <a:cs typeface="+mn-cs"/>
              </a:rPr>
              <a:t>spleen</a:t>
            </a:r>
            <a:r>
              <a:rPr lang="pt-BR" sz="1000" b="0" i="0" u="none" strike="noStrike" kern="1200" baseline="0" dirty="0" smtClean="0">
                <a:solidFill>
                  <a:schemeClr val="tx1"/>
                </a:solidFill>
                <a:latin typeface="+mn-lt"/>
                <a:ea typeface="+mn-ea"/>
                <a:cs typeface="+mn-cs"/>
              </a:rPr>
              <a:t> </a:t>
            </a:r>
            <a:r>
              <a:rPr lang="pt-BR" sz="1000" b="0" i="0" u="none" strike="noStrike" kern="1200" baseline="0" dirty="0" err="1" smtClean="0">
                <a:solidFill>
                  <a:schemeClr val="tx1"/>
                </a:solidFill>
                <a:latin typeface="+mn-lt"/>
                <a:ea typeface="+mn-ea"/>
                <a:cs typeface="+mn-cs"/>
              </a:rPr>
              <a:t>documented</a:t>
            </a:r>
            <a:r>
              <a:rPr lang="pt-BR" sz="1000" b="0" i="0" u="none" strike="noStrike" kern="1200" baseline="0" dirty="0" smtClean="0">
                <a:solidFill>
                  <a:schemeClr val="tx1"/>
                </a:solidFill>
                <a:latin typeface="+mn-lt"/>
                <a:ea typeface="+mn-ea"/>
                <a:cs typeface="+mn-cs"/>
              </a:rPr>
              <a:t> as 11cm</a:t>
            </a:r>
          </a:p>
          <a:p>
            <a:pPr rtl="0"/>
            <a:r>
              <a:rPr lang="pt-BR" sz="1000" b="0" i="0" u="none" strike="noStrike" kern="1200" baseline="0" dirty="0" smtClean="0">
                <a:solidFill>
                  <a:schemeClr val="tx1"/>
                </a:solidFill>
                <a:latin typeface="+mn-lt"/>
                <a:ea typeface="+mn-ea"/>
                <a:cs typeface="+mn-cs"/>
              </a:rPr>
              <a:t>3. At </a:t>
            </a:r>
            <a:r>
              <a:rPr lang="pt-BR" sz="1000" b="0" i="0" u="none" strike="noStrike" kern="1200" baseline="0" dirty="0" err="1" smtClean="0">
                <a:solidFill>
                  <a:schemeClr val="tx1"/>
                </a:solidFill>
                <a:latin typeface="+mn-lt"/>
                <a:ea typeface="+mn-ea"/>
                <a:cs typeface="+mn-cs"/>
              </a:rPr>
              <a:t>least</a:t>
            </a:r>
            <a:r>
              <a:rPr lang="pt-BR" sz="1000" b="0" i="0" u="none" strike="noStrike" kern="1200" baseline="0" dirty="0" smtClean="0">
                <a:solidFill>
                  <a:schemeClr val="tx1"/>
                </a:solidFill>
                <a:latin typeface="+mn-lt"/>
                <a:ea typeface="+mn-ea"/>
                <a:cs typeface="+mn-cs"/>
              </a:rPr>
              <a:t> </a:t>
            </a:r>
            <a:r>
              <a:rPr lang="pt-BR" sz="1000" b="0" i="0" u="none" strike="noStrike" kern="1200" baseline="0" dirty="0" err="1" smtClean="0">
                <a:solidFill>
                  <a:schemeClr val="tx1"/>
                </a:solidFill>
                <a:latin typeface="+mn-lt"/>
                <a:ea typeface="+mn-ea"/>
                <a:cs typeface="+mn-cs"/>
              </a:rPr>
              <a:t>two</a:t>
            </a:r>
            <a:r>
              <a:rPr lang="pt-BR" sz="1000" b="0" i="0" u="none" strike="noStrike" kern="1200" baseline="0" dirty="0" smtClean="0">
                <a:solidFill>
                  <a:schemeClr val="tx1"/>
                </a:solidFill>
                <a:latin typeface="+mn-lt"/>
                <a:ea typeface="+mn-ea"/>
                <a:cs typeface="+mn-cs"/>
              </a:rPr>
              <a:t> </a:t>
            </a:r>
            <a:r>
              <a:rPr lang="pt-BR" sz="1000" b="0" i="0" u="none" strike="noStrike" kern="1200" baseline="0" dirty="0" err="1" smtClean="0">
                <a:solidFill>
                  <a:schemeClr val="tx1"/>
                </a:solidFill>
                <a:latin typeface="+mn-lt"/>
                <a:ea typeface="+mn-ea"/>
                <a:cs typeface="+mn-cs"/>
              </a:rPr>
              <a:t>cytopenias</a:t>
            </a:r>
            <a:r>
              <a:rPr lang="pt-BR" sz="1000" b="0" i="0" u="none" strike="noStrike" kern="1200" baseline="0" dirty="0" smtClean="0">
                <a:solidFill>
                  <a:schemeClr val="tx1"/>
                </a:solidFill>
                <a:latin typeface="+mn-lt"/>
                <a:ea typeface="+mn-ea"/>
                <a:cs typeface="+mn-cs"/>
              </a:rPr>
              <a:t>:</a:t>
            </a:r>
          </a:p>
          <a:p>
            <a:pPr rtl="0"/>
            <a:r>
              <a:rPr lang="pl-PL" sz="1000" b="0" i="0" u="none" strike="noStrike" kern="1200" baseline="0" dirty="0" smtClean="0">
                <a:solidFill>
                  <a:schemeClr val="tx1"/>
                </a:solidFill>
                <a:latin typeface="+mn-lt"/>
                <a:ea typeface="+mn-ea"/>
                <a:cs typeface="+mn-cs"/>
              </a:rPr>
              <a:t>            Hemoglobin &lt;9 g/</a:t>
            </a:r>
            <a:r>
              <a:rPr lang="pl-PL" sz="1000" b="0" i="0" u="none" strike="noStrike" kern="1200" baseline="0" dirty="0" err="1" smtClean="0">
                <a:solidFill>
                  <a:schemeClr val="tx1"/>
                </a:solidFill>
                <a:latin typeface="+mn-lt"/>
                <a:ea typeface="+mn-ea"/>
                <a:cs typeface="+mn-cs"/>
              </a:rPr>
              <a:t>dL</a:t>
            </a:r>
            <a:endParaRPr lang="pl-PL" sz="1000" b="0" i="0" u="none" strike="noStrike" kern="1200" baseline="0" dirty="0" smtClean="0">
              <a:solidFill>
                <a:schemeClr val="tx1"/>
              </a:solidFill>
              <a:latin typeface="+mn-lt"/>
              <a:ea typeface="+mn-ea"/>
              <a:cs typeface="+mn-cs"/>
            </a:endParaRPr>
          </a:p>
          <a:p>
            <a:pPr rtl="0"/>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Platelets</a:t>
            </a:r>
            <a:r>
              <a:rPr lang="pl-PL" sz="1000" b="0" i="0" u="none" strike="noStrike" kern="1200" baseline="0" dirty="0" smtClean="0">
                <a:solidFill>
                  <a:schemeClr val="tx1"/>
                </a:solidFill>
                <a:latin typeface="+mn-lt"/>
                <a:ea typeface="+mn-ea"/>
                <a:cs typeface="+mn-cs"/>
              </a:rPr>
              <a:t> &lt;100,000/</a:t>
            </a:r>
            <a:r>
              <a:rPr lang="pl-PL" sz="1000" b="0" i="0" u="none" strike="noStrike" kern="1200" baseline="0" dirty="0" err="1" smtClean="0">
                <a:solidFill>
                  <a:schemeClr val="tx1"/>
                </a:solidFill>
                <a:latin typeface="+mn-lt"/>
                <a:ea typeface="+mn-ea"/>
                <a:cs typeface="+mn-cs"/>
              </a:rPr>
              <a:t>microL</a:t>
            </a:r>
            <a:endParaRPr lang="pl-PL" sz="1000" b="0" i="0" u="none" strike="noStrike" kern="1200" baseline="0" dirty="0" smtClean="0">
              <a:solidFill>
                <a:schemeClr val="tx1"/>
              </a:solidFill>
              <a:latin typeface="+mn-lt"/>
              <a:ea typeface="+mn-ea"/>
              <a:cs typeface="+mn-cs"/>
            </a:endParaRPr>
          </a:p>
          <a:p>
            <a:pPr rtl="0"/>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Absolute</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neutrophil</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count</a:t>
            </a:r>
            <a:r>
              <a:rPr lang="pl-PL" sz="1000" b="0" i="0" u="none" strike="noStrike" kern="1200" baseline="0" dirty="0" smtClean="0">
                <a:solidFill>
                  <a:schemeClr val="tx1"/>
                </a:solidFill>
                <a:latin typeface="+mn-lt"/>
                <a:ea typeface="+mn-ea"/>
                <a:cs typeface="+mn-cs"/>
              </a:rPr>
              <a:t> &lt;1000/</a:t>
            </a:r>
            <a:r>
              <a:rPr lang="pl-PL" sz="1000" b="0" i="0" u="none" strike="noStrike" kern="1200" baseline="0" dirty="0" err="1" smtClean="0">
                <a:solidFill>
                  <a:schemeClr val="tx1"/>
                </a:solidFill>
                <a:latin typeface="+mn-lt"/>
                <a:ea typeface="+mn-ea"/>
                <a:cs typeface="+mn-cs"/>
              </a:rPr>
              <a:t>microL</a:t>
            </a:r>
            <a:r>
              <a:rPr lang="pl-PL" sz="1000" b="0" i="0" u="none" strike="noStrike" kern="1200" baseline="0" dirty="0" smtClean="0">
                <a:solidFill>
                  <a:schemeClr val="tx1"/>
                </a:solidFill>
                <a:latin typeface="+mn-lt"/>
                <a:ea typeface="+mn-ea"/>
                <a:cs typeface="+mn-cs"/>
              </a:rPr>
              <a:t>.</a:t>
            </a:r>
          </a:p>
          <a:p>
            <a:pPr rtl="0"/>
            <a:r>
              <a:rPr lang="pl-PL" sz="1000" b="0" i="0" u="none" strike="noStrike" kern="1200" baseline="0" dirty="0" smtClean="0">
                <a:solidFill>
                  <a:schemeClr val="tx1"/>
                </a:solidFill>
                <a:latin typeface="+mn-lt"/>
                <a:ea typeface="+mn-ea"/>
                <a:cs typeface="+mn-cs"/>
              </a:rPr>
              <a:t>4. </a:t>
            </a:r>
            <a:r>
              <a:rPr lang="pl-PL" sz="1000" b="0" i="0" u="none" strike="noStrike" kern="1200" baseline="0" dirty="0" err="1" smtClean="0">
                <a:solidFill>
                  <a:schemeClr val="tx1"/>
                </a:solidFill>
                <a:latin typeface="+mn-lt"/>
                <a:ea typeface="+mn-ea"/>
                <a:cs typeface="+mn-cs"/>
              </a:rPr>
              <a:t>Hypertriglyceridemia</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fasting</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triglycerides</a:t>
            </a:r>
            <a:r>
              <a:rPr lang="pl-PL" sz="1000" b="0" i="0" u="none" strike="noStrike" kern="1200" baseline="0" dirty="0" smtClean="0">
                <a:solidFill>
                  <a:schemeClr val="tx1"/>
                </a:solidFill>
                <a:latin typeface="+mn-lt"/>
                <a:ea typeface="+mn-ea"/>
                <a:cs typeface="+mn-cs"/>
              </a:rPr>
              <a:t> &gt;265 mg/</a:t>
            </a:r>
            <a:r>
              <a:rPr lang="pl-PL" sz="1000" b="0" i="0" u="none" strike="noStrike" kern="1200" baseline="0" dirty="0" err="1" smtClean="0">
                <a:solidFill>
                  <a:schemeClr val="tx1"/>
                </a:solidFill>
                <a:latin typeface="+mn-lt"/>
                <a:ea typeface="+mn-ea"/>
                <a:cs typeface="+mn-cs"/>
              </a:rPr>
              <a:t>dL</a:t>
            </a:r>
            <a:r>
              <a:rPr lang="pl-PL" sz="1000" b="0" i="0" u="none" strike="noStrike" kern="1200" baseline="0" dirty="0" smtClean="0">
                <a:solidFill>
                  <a:schemeClr val="tx1"/>
                </a:solidFill>
                <a:latin typeface="+mn-lt"/>
                <a:ea typeface="+mn-ea"/>
                <a:cs typeface="+mn-cs"/>
              </a:rPr>
              <a:t>) and/</a:t>
            </a:r>
            <a:r>
              <a:rPr lang="pl-PL" sz="1000" b="0" i="0" u="none" strike="noStrike" kern="1200" baseline="0" dirty="0" err="1" smtClean="0">
                <a:solidFill>
                  <a:schemeClr val="tx1"/>
                </a:solidFill>
                <a:latin typeface="+mn-lt"/>
                <a:ea typeface="+mn-ea"/>
                <a:cs typeface="+mn-cs"/>
              </a:rPr>
              <a:t>or</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hypofibrinogenemia</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fibrinogen</a:t>
            </a:r>
            <a:r>
              <a:rPr lang="pl-PL" sz="1000" b="0" i="0" u="none" strike="noStrike" kern="1200" baseline="0" dirty="0" smtClean="0">
                <a:solidFill>
                  <a:schemeClr val="tx1"/>
                </a:solidFill>
                <a:latin typeface="+mn-lt"/>
                <a:ea typeface="+mn-ea"/>
                <a:cs typeface="+mn-cs"/>
              </a:rPr>
              <a:t> &lt;150 mg/</a:t>
            </a:r>
            <a:r>
              <a:rPr lang="pl-PL" sz="1000" b="0" i="0" u="none" strike="noStrike" kern="1200" baseline="0" dirty="0" err="1" smtClean="0">
                <a:solidFill>
                  <a:schemeClr val="tx1"/>
                </a:solidFill>
                <a:latin typeface="+mn-lt"/>
                <a:ea typeface="+mn-ea"/>
                <a:cs typeface="+mn-cs"/>
              </a:rPr>
              <a:t>dL</a:t>
            </a:r>
            <a:r>
              <a:rPr lang="pl-PL" sz="1000" b="0" i="0" u="none" strike="noStrike" kern="1200" baseline="0" dirty="0" smtClean="0">
                <a:solidFill>
                  <a:schemeClr val="tx1"/>
                </a:solidFill>
                <a:latin typeface="+mn-lt"/>
                <a:ea typeface="+mn-ea"/>
                <a:cs typeface="+mn-cs"/>
              </a:rPr>
              <a:t>)</a:t>
            </a:r>
          </a:p>
          <a:p>
            <a:pPr rtl="0"/>
            <a:r>
              <a:rPr lang="pl-PL" sz="1000" b="0" i="0" u="none" strike="noStrike" kern="1200" baseline="0" dirty="0" smtClean="0">
                <a:solidFill>
                  <a:schemeClr val="tx1"/>
                </a:solidFill>
                <a:latin typeface="+mn-lt"/>
                <a:ea typeface="+mn-ea"/>
                <a:cs typeface="+mn-cs"/>
              </a:rPr>
              <a:t>5. </a:t>
            </a:r>
            <a:r>
              <a:rPr lang="pl-PL" sz="1000" b="0" i="0" u="none" strike="noStrike" kern="1200" baseline="0" dirty="0" err="1" smtClean="0">
                <a:solidFill>
                  <a:schemeClr val="tx1"/>
                </a:solidFill>
                <a:latin typeface="+mn-lt"/>
                <a:ea typeface="+mn-ea"/>
                <a:cs typeface="+mn-cs"/>
              </a:rPr>
              <a:t>Elevated</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soluble</a:t>
            </a:r>
            <a:r>
              <a:rPr lang="pl-PL" sz="1000" b="1" i="0" u="none" strike="noStrike" kern="1200" baseline="0" dirty="0" smtClean="0">
                <a:solidFill>
                  <a:schemeClr val="tx1"/>
                </a:solidFill>
                <a:latin typeface="+mn-lt"/>
                <a:ea typeface="+mn-ea"/>
                <a:cs typeface="+mn-cs"/>
              </a:rPr>
              <a:t> </a:t>
            </a:r>
            <a:r>
              <a:rPr lang="pl-PL" sz="1000" b="0" i="0" u="none" strike="noStrike" kern="1200" baseline="0" dirty="0" smtClean="0">
                <a:solidFill>
                  <a:schemeClr val="tx1"/>
                </a:solidFill>
                <a:latin typeface="+mn-lt"/>
                <a:ea typeface="+mn-ea"/>
                <a:cs typeface="+mn-cs"/>
              </a:rPr>
              <a:t>CD25 ( IL-2 receptor </a:t>
            </a:r>
            <a:r>
              <a:rPr lang="pl-PL" sz="1000" b="0" i="0" u="none" strike="noStrike" kern="1200" baseline="0" dirty="0" err="1" smtClean="0">
                <a:solidFill>
                  <a:schemeClr val="tx1"/>
                </a:solidFill>
                <a:latin typeface="+mn-lt"/>
                <a:ea typeface="+mn-ea"/>
                <a:cs typeface="+mn-cs"/>
              </a:rPr>
              <a:t>alpha</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two</a:t>
            </a:r>
            <a:r>
              <a:rPr lang="pl-PL" sz="1000" b="0" i="0" u="none" strike="noStrike" kern="1200" baseline="0" dirty="0" smtClean="0">
                <a:solidFill>
                  <a:schemeClr val="tx1"/>
                </a:solidFill>
                <a:latin typeface="+mn-lt"/>
                <a:ea typeface="+mn-ea"/>
                <a:cs typeface="+mn-cs"/>
              </a:rPr>
              <a:t> standard </a:t>
            </a:r>
            <a:r>
              <a:rPr lang="pl-PL" sz="1000" b="0" i="0" u="none" strike="noStrike" kern="1200" baseline="0" dirty="0" err="1" smtClean="0">
                <a:solidFill>
                  <a:schemeClr val="tx1"/>
                </a:solidFill>
                <a:latin typeface="+mn-lt"/>
                <a:ea typeface="+mn-ea"/>
                <a:cs typeface="+mn-cs"/>
              </a:rPr>
              <a:t>deviations</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above</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age-adjusted</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laboratory-specific</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norms</a:t>
            </a:r>
            <a:endParaRPr lang="pl-PL" sz="1000" b="0" i="0" u="none" strike="noStrike" kern="1200" baseline="0" dirty="0" smtClean="0">
              <a:solidFill>
                <a:schemeClr val="tx1"/>
              </a:solidFill>
              <a:latin typeface="+mn-lt"/>
              <a:ea typeface="+mn-ea"/>
              <a:cs typeface="+mn-cs"/>
            </a:endParaRPr>
          </a:p>
          <a:p>
            <a:pPr rtl="0"/>
            <a:r>
              <a:rPr lang="pl-PL" sz="1000" b="0" i="0" u="none" strike="noStrike" kern="1200" baseline="0" dirty="0" smtClean="0">
                <a:solidFill>
                  <a:schemeClr val="tx1"/>
                </a:solidFill>
                <a:latin typeface="+mn-lt"/>
                <a:ea typeface="+mn-ea"/>
                <a:cs typeface="+mn-cs"/>
              </a:rPr>
              <a:t>6. </a:t>
            </a:r>
            <a:r>
              <a:rPr lang="pl-PL" sz="1000" b="0" i="0" u="none" strike="noStrike" kern="1200" baseline="0" dirty="0" err="1" smtClean="0">
                <a:solidFill>
                  <a:schemeClr val="tx1"/>
                </a:solidFill>
                <a:latin typeface="+mn-lt"/>
                <a:ea typeface="+mn-ea"/>
                <a:cs typeface="+mn-cs"/>
              </a:rPr>
              <a:t>Low</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or</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absent</a:t>
            </a:r>
            <a:r>
              <a:rPr lang="pl-PL" sz="1000" b="0" i="0" u="none" strike="noStrike" kern="1200" baseline="0" dirty="0" smtClean="0">
                <a:solidFill>
                  <a:schemeClr val="tx1"/>
                </a:solidFill>
                <a:latin typeface="+mn-lt"/>
                <a:ea typeface="+mn-ea"/>
                <a:cs typeface="+mn-cs"/>
              </a:rPr>
              <a:t> NK </a:t>
            </a:r>
            <a:r>
              <a:rPr lang="pl-PL" sz="1000" b="0" i="0" u="none" strike="noStrike" kern="1200" baseline="0" dirty="0" err="1" smtClean="0">
                <a:solidFill>
                  <a:schemeClr val="tx1"/>
                </a:solidFill>
                <a:latin typeface="+mn-lt"/>
                <a:ea typeface="+mn-ea"/>
                <a:cs typeface="+mn-cs"/>
              </a:rPr>
              <a:t>cell</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cytotoxic</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activity</a:t>
            </a:r>
            <a:endParaRPr lang="pl-PL" sz="1000" b="0" i="0" u="none" strike="noStrike" kern="1200" baseline="0" dirty="0" smtClean="0">
              <a:solidFill>
                <a:schemeClr val="tx1"/>
              </a:solidFill>
              <a:latin typeface="+mn-lt"/>
              <a:ea typeface="+mn-ea"/>
              <a:cs typeface="+mn-cs"/>
            </a:endParaRPr>
          </a:p>
          <a:p>
            <a:pPr rtl="0"/>
            <a:r>
              <a:rPr lang="pl-PL" sz="1000" b="0" i="0" u="none" strike="noStrike" kern="1200" baseline="0" dirty="0" smtClean="0">
                <a:solidFill>
                  <a:schemeClr val="tx1"/>
                </a:solidFill>
                <a:latin typeface="+mn-lt"/>
                <a:ea typeface="+mn-ea"/>
                <a:cs typeface="+mn-cs"/>
              </a:rPr>
              <a:t>7. </a:t>
            </a:r>
            <a:r>
              <a:rPr lang="pl-PL" sz="1000" b="0" i="0" u="none" strike="noStrike" kern="1200" baseline="0" dirty="0" err="1" smtClean="0">
                <a:solidFill>
                  <a:schemeClr val="tx1"/>
                </a:solidFill>
                <a:latin typeface="+mn-lt"/>
                <a:ea typeface="+mn-ea"/>
                <a:cs typeface="+mn-cs"/>
              </a:rPr>
              <a:t>Ferritin</a:t>
            </a:r>
            <a:r>
              <a:rPr lang="pl-PL" sz="1000" b="0" i="0" u="none" strike="noStrike" kern="1200" baseline="0" dirty="0" smtClean="0">
                <a:solidFill>
                  <a:schemeClr val="tx1"/>
                </a:solidFill>
                <a:latin typeface="+mn-lt"/>
                <a:ea typeface="+mn-ea"/>
                <a:cs typeface="+mn-cs"/>
              </a:rPr>
              <a:t> &gt;500 </a:t>
            </a:r>
            <a:r>
              <a:rPr lang="pl-PL" sz="1000" b="0" i="0" u="none" strike="noStrike" kern="1200" baseline="0" dirty="0" err="1" smtClean="0">
                <a:solidFill>
                  <a:schemeClr val="tx1"/>
                </a:solidFill>
                <a:latin typeface="+mn-lt"/>
                <a:ea typeface="+mn-ea"/>
                <a:cs typeface="+mn-cs"/>
              </a:rPr>
              <a:t>ng</a:t>
            </a:r>
            <a:r>
              <a:rPr lang="pl-PL" sz="1000" b="0" i="0" u="none" strike="noStrike" kern="1200" baseline="0" dirty="0" smtClean="0">
                <a:solidFill>
                  <a:schemeClr val="tx1"/>
                </a:solidFill>
                <a:latin typeface="+mn-lt"/>
                <a:ea typeface="+mn-ea"/>
                <a:cs typeface="+mn-cs"/>
              </a:rPr>
              <a:t>/</a:t>
            </a:r>
            <a:r>
              <a:rPr lang="pl-PL" sz="1000" b="0" i="0" u="none" strike="noStrike" kern="1200" baseline="0" dirty="0" err="1" smtClean="0">
                <a:solidFill>
                  <a:schemeClr val="tx1"/>
                </a:solidFill>
                <a:latin typeface="+mn-lt"/>
                <a:ea typeface="+mn-ea"/>
                <a:cs typeface="+mn-cs"/>
              </a:rPr>
              <a:t>mL</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This</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ferritin</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is</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an</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acute</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phase</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reactant</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which</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different</a:t>
            </a:r>
            <a:r>
              <a:rPr lang="pl-PL" sz="1000" b="0" i="0" u="none" strike="noStrike" kern="1200" baseline="0" dirty="0" smtClean="0">
                <a:solidFill>
                  <a:schemeClr val="tx1"/>
                </a:solidFill>
                <a:latin typeface="+mn-lt"/>
                <a:ea typeface="+mn-ea"/>
                <a:cs typeface="+mn-cs"/>
              </a:rPr>
              <a:t> from the iron </a:t>
            </a:r>
            <a:r>
              <a:rPr lang="pl-PL" sz="1000" b="0" i="0" u="none" strike="noStrike" kern="1200" baseline="0" dirty="0" err="1" smtClean="0">
                <a:solidFill>
                  <a:schemeClr val="tx1"/>
                </a:solidFill>
                <a:latin typeface="+mn-lt"/>
                <a:ea typeface="+mn-ea"/>
                <a:cs typeface="+mn-cs"/>
              </a:rPr>
              <a:t>storage</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ferritin</a:t>
            </a:r>
            <a:r>
              <a:rPr lang="pl-PL" sz="1000" b="0" i="0" u="none" strike="noStrike" kern="1200" baseline="0" dirty="0" smtClean="0">
                <a:solidFill>
                  <a:schemeClr val="tx1"/>
                </a:solidFill>
                <a:latin typeface="+mn-lt"/>
                <a:ea typeface="+mn-ea"/>
                <a:cs typeface="+mn-cs"/>
              </a:rPr>
              <a:t> in </a:t>
            </a:r>
            <a:r>
              <a:rPr lang="pl-PL" sz="1000" b="0" i="0" u="none" strike="noStrike" kern="1200" baseline="0" dirty="0" err="1" smtClean="0">
                <a:solidFill>
                  <a:schemeClr val="tx1"/>
                </a:solidFill>
                <a:latin typeface="+mn-lt"/>
                <a:ea typeface="+mn-ea"/>
                <a:cs typeface="+mn-cs"/>
              </a:rPr>
              <a:t>that</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it</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is</a:t>
            </a:r>
            <a:r>
              <a:rPr lang="pl-PL" sz="1000" b="0" i="0" u="none" strike="noStrike" kern="1200" baseline="0" dirty="0" smtClean="0">
                <a:solidFill>
                  <a:schemeClr val="tx1"/>
                </a:solidFill>
                <a:latin typeface="+mn-lt"/>
                <a:ea typeface="+mn-ea"/>
                <a:cs typeface="+mn-cs"/>
              </a:rPr>
              <a:t> non-</a:t>
            </a:r>
            <a:r>
              <a:rPr lang="pl-PL" sz="1000" b="0" i="0" u="none" strike="noStrike" kern="1200" baseline="0" dirty="0" err="1" smtClean="0">
                <a:solidFill>
                  <a:schemeClr val="tx1"/>
                </a:solidFill>
                <a:latin typeface="+mn-lt"/>
                <a:ea typeface="+mn-ea"/>
                <a:cs typeface="+mn-cs"/>
              </a:rPr>
              <a:t>glycosylated</a:t>
            </a:r>
            <a:r>
              <a:rPr lang="pl-PL" sz="1000" b="0" i="0" u="none" strike="noStrike" kern="1200" baseline="0" dirty="0" smtClean="0">
                <a:solidFill>
                  <a:schemeClr val="tx1"/>
                </a:solidFill>
                <a:latin typeface="+mn-lt"/>
                <a:ea typeface="+mn-ea"/>
                <a:cs typeface="+mn-cs"/>
              </a:rPr>
              <a:t>. The </a:t>
            </a:r>
            <a:r>
              <a:rPr lang="pl-PL" sz="1000" b="0" i="0" u="none" strike="noStrike" kern="1200" baseline="0" dirty="0" err="1" smtClean="0">
                <a:solidFill>
                  <a:schemeClr val="tx1"/>
                </a:solidFill>
                <a:latin typeface="+mn-lt"/>
                <a:ea typeface="+mn-ea"/>
                <a:cs typeface="+mn-cs"/>
              </a:rPr>
              <a:t>glycosylated</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ferritin</a:t>
            </a:r>
            <a:r>
              <a:rPr lang="pl-PL" sz="1000" b="0" i="0" u="none" strike="noStrike" kern="1200" baseline="0" dirty="0" smtClean="0">
                <a:solidFill>
                  <a:schemeClr val="tx1"/>
                </a:solidFill>
                <a:latin typeface="+mn-lt"/>
                <a:ea typeface="+mn-ea"/>
                <a:cs typeface="+mn-cs"/>
              </a:rPr>
              <a:t> test </a:t>
            </a:r>
            <a:r>
              <a:rPr lang="pl-PL" sz="1000" b="0" i="0" u="none" strike="noStrike" kern="1200" baseline="0" dirty="0" err="1" smtClean="0">
                <a:solidFill>
                  <a:schemeClr val="tx1"/>
                </a:solidFill>
                <a:latin typeface="+mn-lt"/>
                <a:ea typeface="+mn-ea"/>
                <a:cs typeface="+mn-cs"/>
              </a:rPr>
              <a:t>is</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only</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available</a:t>
            </a:r>
            <a:r>
              <a:rPr lang="pl-PL" sz="1000" b="0" i="0" u="none" strike="noStrike" kern="1200" baseline="0" dirty="0" smtClean="0">
                <a:solidFill>
                  <a:schemeClr val="tx1"/>
                </a:solidFill>
                <a:latin typeface="+mn-lt"/>
                <a:ea typeface="+mn-ea"/>
                <a:cs typeface="+mn-cs"/>
              </a:rPr>
              <a:t> as a </a:t>
            </a:r>
            <a:r>
              <a:rPr lang="pl-PL" sz="1000" b="0" i="0" u="none" strike="noStrike" kern="1200" baseline="0" dirty="0" err="1" smtClean="0">
                <a:solidFill>
                  <a:schemeClr val="tx1"/>
                </a:solidFill>
                <a:latin typeface="+mn-lt"/>
                <a:ea typeface="+mn-ea"/>
                <a:cs typeface="+mn-cs"/>
              </a:rPr>
              <a:t>research</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tool</a:t>
            </a:r>
            <a:r>
              <a:rPr lang="pl-PL" sz="1000" b="0" i="0" u="none" strike="noStrike" kern="1200" baseline="0" dirty="0" smtClean="0">
                <a:solidFill>
                  <a:schemeClr val="tx1"/>
                </a:solidFill>
                <a:latin typeface="+mn-lt"/>
                <a:ea typeface="+mn-ea"/>
                <a:cs typeface="+mn-cs"/>
              </a:rPr>
              <a:t> and </a:t>
            </a:r>
            <a:r>
              <a:rPr lang="pl-PL" sz="1000" b="0" i="0" u="none" strike="noStrike" kern="1200" baseline="0" dirty="0" err="1" smtClean="0">
                <a:solidFill>
                  <a:schemeClr val="tx1"/>
                </a:solidFill>
                <a:latin typeface="+mn-lt"/>
                <a:ea typeface="+mn-ea"/>
                <a:cs typeface="+mn-cs"/>
              </a:rPr>
              <a:t>is</a:t>
            </a:r>
            <a:r>
              <a:rPr lang="pl-PL" sz="1000" b="0" i="0" u="none" strike="noStrike" kern="1200" baseline="0" dirty="0" smtClean="0">
                <a:solidFill>
                  <a:schemeClr val="tx1"/>
                </a:solidFill>
                <a:latin typeface="+mn-lt"/>
                <a:ea typeface="+mn-ea"/>
                <a:cs typeface="+mn-cs"/>
              </a:rPr>
              <a:t> not </a:t>
            </a:r>
            <a:r>
              <a:rPr lang="pl-PL" sz="1000" b="0" i="0" u="none" strike="noStrike" kern="1200" baseline="0" dirty="0" err="1" smtClean="0">
                <a:solidFill>
                  <a:schemeClr val="tx1"/>
                </a:solidFill>
                <a:latin typeface="+mn-lt"/>
                <a:ea typeface="+mn-ea"/>
                <a:cs typeface="+mn-cs"/>
              </a:rPr>
              <a:t>yet</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available</a:t>
            </a:r>
            <a:r>
              <a:rPr lang="pl-PL" sz="1000" b="0" i="0" u="none" strike="noStrike" kern="1200" baseline="0" dirty="0" smtClean="0">
                <a:solidFill>
                  <a:schemeClr val="tx1"/>
                </a:solidFill>
                <a:latin typeface="+mn-lt"/>
                <a:ea typeface="+mn-ea"/>
                <a:cs typeface="+mn-cs"/>
              </a:rPr>
              <a:t> for </a:t>
            </a:r>
            <a:r>
              <a:rPr lang="pl-PL" sz="1000" b="0" i="0" u="none" strike="noStrike" kern="1200" baseline="0" dirty="0" err="1" smtClean="0">
                <a:solidFill>
                  <a:schemeClr val="tx1"/>
                </a:solidFill>
                <a:latin typeface="+mn-lt"/>
                <a:ea typeface="+mn-ea"/>
                <a:cs typeface="+mn-cs"/>
              </a:rPr>
              <a:t>diagnostic</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purposes</a:t>
            </a:r>
            <a:r>
              <a:rPr lang="pl-PL" sz="1000" b="0" i="0" u="none" strike="noStrike" kern="1200" baseline="0" dirty="0" smtClean="0">
                <a:solidFill>
                  <a:schemeClr val="tx1"/>
                </a:solidFill>
                <a:latin typeface="+mn-lt"/>
                <a:ea typeface="+mn-ea"/>
                <a:cs typeface="+mn-cs"/>
              </a:rPr>
              <a:t>.</a:t>
            </a:r>
          </a:p>
          <a:p>
            <a:pPr rtl="0"/>
            <a:r>
              <a:rPr lang="pl-PL" sz="1000" b="0" i="0" u="none" strike="noStrike" kern="1200" baseline="0" dirty="0" smtClean="0">
                <a:solidFill>
                  <a:schemeClr val="tx1"/>
                </a:solidFill>
                <a:latin typeface="+mn-lt"/>
                <a:ea typeface="+mn-ea"/>
                <a:cs typeface="+mn-cs"/>
              </a:rPr>
              <a:t>8. </a:t>
            </a:r>
            <a:r>
              <a:rPr lang="pl-PL" sz="1000" b="0" i="0" u="none" strike="noStrike" kern="1200" baseline="0" dirty="0" err="1" smtClean="0">
                <a:solidFill>
                  <a:schemeClr val="tx1"/>
                </a:solidFill>
                <a:latin typeface="+mn-lt"/>
                <a:ea typeface="+mn-ea"/>
                <a:cs typeface="+mn-cs"/>
              </a:rPr>
              <a:t>Hemophagocytosis</a:t>
            </a:r>
            <a:r>
              <a:rPr lang="pl-PL" sz="1000" b="1" i="0" u="none" strike="noStrike" kern="1200" baseline="0" dirty="0" smtClean="0">
                <a:solidFill>
                  <a:schemeClr val="tx1"/>
                </a:solidFill>
                <a:latin typeface="+mn-lt"/>
                <a:ea typeface="+mn-ea"/>
                <a:cs typeface="+mn-cs"/>
              </a:rPr>
              <a:t> </a:t>
            </a:r>
            <a:r>
              <a:rPr lang="pl-PL" sz="1000" b="0" i="0" u="none" strike="noStrike" kern="1200" baseline="0" dirty="0" smtClean="0">
                <a:solidFill>
                  <a:schemeClr val="tx1"/>
                </a:solidFill>
                <a:latin typeface="+mn-lt"/>
                <a:ea typeface="+mn-ea"/>
                <a:cs typeface="+mn-cs"/>
              </a:rPr>
              <a:t>in </a:t>
            </a:r>
            <a:r>
              <a:rPr lang="pl-PL" sz="1000" b="0" i="0" u="none" strike="noStrike" kern="1200" baseline="0" dirty="0" err="1" smtClean="0">
                <a:solidFill>
                  <a:schemeClr val="tx1"/>
                </a:solidFill>
                <a:latin typeface="+mn-lt"/>
                <a:ea typeface="+mn-ea"/>
                <a:cs typeface="+mn-cs"/>
              </a:rPr>
              <a:t>bone</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marrow</a:t>
            </a:r>
            <a:r>
              <a:rPr lang="pl-PL" sz="1000" b="0" i="0" u="none" strike="noStrike" kern="1200" baseline="0" dirty="0" smtClean="0">
                <a:solidFill>
                  <a:schemeClr val="tx1"/>
                </a:solidFill>
                <a:latin typeface="+mn-lt"/>
                <a:ea typeface="+mn-ea"/>
                <a:cs typeface="+mn-cs"/>
              </a:rPr>
              <a:t>, spleen, </a:t>
            </a:r>
            <a:r>
              <a:rPr lang="pl-PL" sz="1000" b="0" i="0" u="none" strike="noStrike" kern="1200" baseline="0" dirty="0" err="1" smtClean="0">
                <a:solidFill>
                  <a:schemeClr val="tx1"/>
                </a:solidFill>
                <a:latin typeface="+mn-lt"/>
                <a:ea typeface="+mn-ea"/>
                <a:cs typeface="+mn-cs"/>
              </a:rPr>
              <a:t>lymph</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node</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or</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liver</a:t>
            </a:r>
            <a:r>
              <a:rPr lang="pl-PL" sz="1000" b="0" i="0" u="none" strike="noStrike" kern="1200" baseline="0" dirty="0" smtClean="0">
                <a:solidFill>
                  <a:schemeClr val="tx1"/>
                </a:solidFill>
                <a:latin typeface="+mn-lt"/>
                <a:ea typeface="+mn-ea"/>
                <a:cs typeface="+mn-cs"/>
              </a:rPr>
              <a:t>.</a:t>
            </a:r>
          </a:p>
          <a:p>
            <a:pPr rtl="0"/>
            <a:endParaRPr lang="pl-PL" sz="1000" b="0" i="0" u="none" strike="noStrike" kern="1200" baseline="0" dirty="0" smtClean="0">
              <a:solidFill>
                <a:schemeClr val="tx1"/>
              </a:solidFill>
              <a:latin typeface="+mn-lt"/>
              <a:ea typeface="+mn-ea"/>
              <a:cs typeface="+mn-cs"/>
            </a:endParaRPr>
          </a:p>
          <a:p>
            <a:pPr rtl="0"/>
            <a:r>
              <a:rPr lang="pl-PL" sz="1000" b="0" i="0" u="none" strike="noStrike" kern="1200" baseline="0" dirty="0" err="1" smtClean="0">
                <a:solidFill>
                  <a:schemeClr val="tx1"/>
                </a:solidFill>
                <a:latin typeface="+mn-lt"/>
                <a:ea typeface="+mn-ea"/>
                <a:cs typeface="+mn-cs"/>
              </a:rPr>
              <a:t>Our</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patient</a:t>
            </a:r>
            <a:r>
              <a:rPr lang="pl-PL" sz="1000" b="0" i="0" u="none" strike="noStrike" kern="1200" baseline="0" dirty="0" smtClean="0">
                <a:solidFill>
                  <a:schemeClr val="tx1"/>
                </a:solidFill>
                <a:latin typeface="+mn-lt"/>
                <a:ea typeface="+mn-ea"/>
                <a:cs typeface="+mn-cs"/>
              </a:rPr>
              <a:t>: 5/8. </a:t>
            </a:r>
            <a:r>
              <a:rPr lang="pl-PL" sz="1000" b="0" i="0" u="none" strike="noStrike" kern="1200" baseline="0" dirty="0" err="1" smtClean="0">
                <a:solidFill>
                  <a:schemeClr val="tx1"/>
                </a:solidFill>
                <a:latin typeface="+mn-lt"/>
                <a:ea typeface="+mn-ea"/>
                <a:cs typeface="+mn-cs"/>
              </a:rPr>
              <a:t>fever</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splenomegaly</a:t>
            </a:r>
            <a:r>
              <a:rPr lang="pl-PL" sz="1000" b="0" i="0" u="none" strike="noStrike" kern="1200" baseline="0" dirty="0" smtClean="0">
                <a:solidFill>
                  <a:schemeClr val="tx1"/>
                </a:solidFill>
                <a:latin typeface="+mn-lt"/>
                <a:ea typeface="+mn-ea"/>
                <a:cs typeface="+mn-cs"/>
              </a:rPr>
              <a:t>, 2 </a:t>
            </a:r>
            <a:r>
              <a:rPr lang="pl-PL" sz="1000" b="0" i="0" u="none" strike="noStrike" kern="1200" baseline="0" dirty="0" err="1" smtClean="0">
                <a:solidFill>
                  <a:schemeClr val="tx1"/>
                </a:solidFill>
                <a:latin typeface="+mn-lt"/>
                <a:ea typeface="+mn-ea"/>
                <a:cs typeface="+mn-cs"/>
              </a:rPr>
              <a:t>cytopenia</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hypertriglyceridemia</a:t>
            </a:r>
            <a:r>
              <a:rPr lang="pl-PL" sz="1000" b="0" i="0" u="none" strike="noStrike" kern="1200" baseline="0" dirty="0" smtClean="0">
                <a:solidFill>
                  <a:schemeClr val="tx1"/>
                </a:solidFill>
                <a:latin typeface="+mn-lt"/>
                <a:ea typeface="+mn-ea"/>
                <a:cs typeface="+mn-cs"/>
              </a:rPr>
              <a:t> (290 </a:t>
            </a:r>
            <a:r>
              <a:rPr lang="pl-PL" sz="1000" b="0" i="0" u="none" strike="noStrike" kern="1200" baseline="0" dirty="0" err="1" smtClean="0">
                <a:solidFill>
                  <a:schemeClr val="tx1"/>
                </a:solidFill>
                <a:latin typeface="+mn-lt"/>
                <a:ea typeface="+mn-ea"/>
                <a:cs typeface="+mn-cs"/>
              </a:rPr>
              <a:t>while</a:t>
            </a:r>
            <a:r>
              <a:rPr lang="pl-PL" sz="1000" b="0" i="0" u="none" strike="noStrike" kern="1200" baseline="0" dirty="0" smtClean="0">
                <a:solidFill>
                  <a:schemeClr val="tx1"/>
                </a:solidFill>
                <a:latin typeface="+mn-lt"/>
                <a:ea typeface="+mn-ea"/>
                <a:cs typeface="+mn-cs"/>
              </a:rPr>
              <a:t> on </a:t>
            </a:r>
            <a:r>
              <a:rPr lang="pl-PL" sz="1000" b="0" i="0" u="none" strike="noStrike" kern="1200" baseline="0" dirty="0" err="1" smtClean="0">
                <a:solidFill>
                  <a:schemeClr val="tx1"/>
                </a:solidFill>
                <a:latin typeface="+mn-lt"/>
                <a:ea typeface="+mn-ea"/>
                <a:cs typeface="+mn-cs"/>
              </a:rPr>
              <a:t>propofol</a:t>
            </a:r>
            <a:r>
              <a:rPr lang="pl-PL" sz="1000" b="0" i="0" u="none" strike="noStrike" kern="1200" baseline="0" dirty="0" smtClean="0">
                <a:solidFill>
                  <a:schemeClr val="tx1"/>
                </a:solidFill>
                <a:latin typeface="+mn-lt"/>
                <a:ea typeface="+mn-ea"/>
                <a:cs typeface="+mn-cs"/>
              </a:rPr>
              <a:t>), </a:t>
            </a:r>
            <a:r>
              <a:rPr lang="pl-PL" sz="1000" b="0" i="0" u="none" strike="noStrike" kern="1200" baseline="0" dirty="0" err="1" smtClean="0">
                <a:solidFill>
                  <a:schemeClr val="tx1"/>
                </a:solidFill>
                <a:latin typeface="+mn-lt"/>
                <a:ea typeface="+mn-ea"/>
                <a:cs typeface="+mn-cs"/>
              </a:rPr>
              <a:t>ferritin</a:t>
            </a:r>
            <a:r>
              <a:rPr lang="pl-PL" sz="1000" b="0" i="0" u="none" strike="noStrike" kern="1200" baseline="0" dirty="0" smtClean="0">
                <a:solidFill>
                  <a:schemeClr val="tx1"/>
                </a:solidFill>
                <a:latin typeface="+mn-lt"/>
                <a:ea typeface="+mn-ea"/>
                <a:cs typeface="+mn-cs"/>
              </a:rPr>
              <a:t> (60820)</a:t>
            </a:r>
            <a:endParaRPr lang="en-US" sz="1000" dirty="0"/>
          </a:p>
        </p:txBody>
      </p:sp>
      <p:sp>
        <p:nvSpPr>
          <p:cNvPr id="4" name="Slide Number Placeholder 3"/>
          <p:cNvSpPr>
            <a:spLocks noGrp="1"/>
          </p:cNvSpPr>
          <p:nvPr>
            <p:ph type="sldNum" sz="quarter" idx="10"/>
          </p:nvPr>
        </p:nvSpPr>
        <p:spPr/>
        <p:txBody>
          <a:bodyPr/>
          <a:lstStyle/>
          <a:p>
            <a:fld id="{CF3CE0DF-9696-0448-BE24-26F7BE9CE6A1}" type="slidenum">
              <a:rPr lang="en-US" smtClean="0"/>
              <a:t>5</a:t>
            </a:fld>
            <a:endParaRPr lang="en-US"/>
          </a:p>
        </p:txBody>
      </p:sp>
    </p:spTree>
    <p:extLst>
      <p:ext uri="{BB962C8B-B14F-4D97-AF65-F5344CB8AC3E}">
        <p14:creationId xmlns:p14="http://schemas.microsoft.com/office/powerpoint/2010/main" val="58263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6</a:t>
            </a:fld>
            <a:endParaRPr lang="en-US"/>
          </a:p>
        </p:txBody>
      </p:sp>
    </p:spTree>
    <p:extLst>
      <p:ext uri="{BB962C8B-B14F-4D97-AF65-F5344CB8AC3E}">
        <p14:creationId xmlns:p14="http://schemas.microsoft.com/office/powerpoint/2010/main" val="589201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7</a:t>
            </a:fld>
            <a:endParaRPr lang="en-US"/>
          </a:p>
        </p:txBody>
      </p:sp>
    </p:spTree>
    <p:extLst>
      <p:ext uri="{BB962C8B-B14F-4D97-AF65-F5344CB8AC3E}">
        <p14:creationId xmlns:p14="http://schemas.microsoft.com/office/powerpoint/2010/main" val="669068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8</a:t>
            </a:fld>
            <a:endParaRPr lang="en-US"/>
          </a:p>
        </p:txBody>
      </p:sp>
    </p:spTree>
    <p:extLst>
      <p:ext uri="{BB962C8B-B14F-4D97-AF65-F5344CB8AC3E}">
        <p14:creationId xmlns:p14="http://schemas.microsoft.com/office/powerpoint/2010/main" val="816845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CE0DF-9696-0448-BE24-26F7BE9CE6A1}" type="slidenum">
              <a:rPr lang="en-US" smtClean="0"/>
              <a:t>9</a:t>
            </a:fld>
            <a:endParaRPr lang="en-US"/>
          </a:p>
        </p:txBody>
      </p:sp>
    </p:spTree>
    <p:extLst>
      <p:ext uri="{BB962C8B-B14F-4D97-AF65-F5344CB8AC3E}">
        <p14:creationId xmlns:p14="http://schemas.microsoft.com/office/powerpoint/2010/main" val="200010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02201-8AF4-C043-8952-982B834D62C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9951C-32F1-AC4E-BC63-4D7ED90D24BA}" type="slidenum">
              <a:rPr lang="en-US" smtClean="0"/>
              <a:t>‹#›</a:t>
            </a:fld>
            <a:endParaRPr lang="en-US"/>
          </a:p>
        </p:txBody>
      </p:sp>
    </p:spTree>
    <p:extLst>
      <p:ext uri="{BB962C8B-B14F-4D97-AF65-F5344CB8AC3E}">
        <p14:creationId xmlns:p14="http://schemas.microsoft.com/office/powerpoint/2010/main" val="201737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02201-8AF4-C043-8952-982B834D62C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9951C-32F1-AC4E-BC63-4D7ED90D24BA}" type="slidenum">
              <a:rPr lang="en-US" smtClean="0"/>
              <a:t>‹#›</a:t>
            </a:fld>
            <a:endParaRPr lang="en-US"/>
          </a:p>
        </p:txBody>
      </p:sp>
    </p:spTree>
    <p:extLst>
      <p:ext uri="{BB962C8B-B14F-4D97-AF65-F5344CB8AC3E}">
        <p14:creationId xmlns:p14="http://schemas.microsoft.com/office/powerpoint/2010/main" val="20430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02201-8AF4-C043-8952-982B834D62C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9951C-32F1-AC4E-BC63-4D7ED90D24BA}" type="slidenum">
              <a:rPr lang="en-US" smtClean="0"/>
              <a:t>‹#›</a:t>
            </a:fld>
            <a:endParaRPr lang="en-US"/>
          </a:p>
        </p:txBody>
      </p:sp>
    </p:spTree>
    <p:extLst>
      <p:ext uri="{BB962C8B-B14F-4D97-AF65-F5344CB8AC3E}">
        <p14:creationId xmlns:p14="http://schemas.microsoft.com/office/powerpoint/2010/main" val="200550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F02201-8AF4-C043-8952-982B834D62C9}" type="datetimeFigureOut">
              <a:rPr lang="en-US" smtClean="0">
                <a:solidFill>
                  <a:prstClr val="white">
                    <a:tint val="75000"/>
                  </a:prstClr>
                </a:solidFill>
              </a:rPr>
              <a:pPr/>
              <a:t>12/1/2016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1E9951C-32F1-AC4E-BC63-4D7ED90D24B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6965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F02201-8AF4-C043-8952-982B834D62C9}" type="datetimeFigureOut">
              <a:rPr lang="en-US" smtClean="0">
                <a:solidFill>
                  <a:prstClr val="white">
                    <a:tint val="75000"/>
                  </a:prstClr>
                </a:solidFill>
              </a:rPr>
              <a:pPr/>
              <a:t>12/1/2016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1E9951C-32F1-AC4E-BC63-4D7ED90D24B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3252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02201-8AF4-C043-8952-982B834D62C9}" type="datetimeFigureOut">
              <a:rPr lang="en-US" smtClean="0">
                <a:solidFill>
                  <a:prstClr val="white">
                    <a:tint val="75000"/>
                  </a:prstClr>
                </a:solidFill>
              </a:rPr>
              <a:pPr/>
              <a:t>12/1/2016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1E9951C-32F1-AC4E-BC63-4D7ED90D24B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7035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F02201-8AF4-C043-8952-982B834D62C9}" type="datetimeFigureOut">
              <a:rPr lang="en-US" smtClean="0">
                <a:solidFill>
                  <a:prstClr val="white">
                    <a:tint val="75000"/>
                  </a:prstClr>
                </a:solidFill>
              </a:rPr>
              <a:pPr/>
              <a:t>12/1/2016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1E9951C-32F1-AC4E-BC63-4D7ED90D24B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96639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F02201-8AF4-C043-8952-982B834D62C9}" type="datetimeFigureOut">
              <a:rPr lang="en-US" smtClean="0">
                <a:solidFill>
                  <a:prstClr val="white">
                    <a:tint val="75000"/>
                  </a:prstClr>
                </a:solidFill>
              </a:rPr>
              <a:pPr/>
              <a:t>12/1/2016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1E9951C-32F1-AC4E-BC63-4D7ED90D24B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75638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F02201-8AF4-C043-8952-982B834D62C9}" type="datetimeFigureOut">
              <a:rPr lang="en-US" smtClean="0">
                <a:solidFill>
                  <a:prstClr val="white">
                    <a:tint val="75000"/>
                  </a:prstClr>
                </a:solidFill>
              </a:rPr>
              <a:pPr/>
              <a:t>12/1/2016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1E9951C-32F1-AC4E-BC63-4D7ED90D24B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39525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02201-8AF4-C043-8952-982B834D62C9}" type="datetimeFigureOut">
              <a:rPr lang="en-US" smtClean="0">
                <a:solidFill>
                  <a:prstClr val="white">
                    <a:tint val="75000"/>
                  </a:prstClr>
                </a:solidFill>
              </a:rPr>
              <a:pPr/>
              <a:t>12/1/2016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E9951C-32F1-AC4E-BC63-4D7ED90D24B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331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02201-8AF4-C043-8952-982B834D62C9}" type="datetimeFigureOut">
              <a:rPr lang="en-US" smtClean="0">
                <a:solidFill>
                  <a:prstClr val="white">
                    <a:tint val="75000"/>
                  </a:prstClr>
                </a:solidFill>
              </a:rPr>
              <a:pPr/>
              <a:t>12/1/2016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1E9951C-32F1-AC4E-BC63-4D7ED90D24B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6742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02201-8AF4-C043-8952-982B834D62C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9951C-32F1-AC4E-BC63-4D7ED90D24BA}" type="slidenum">
              <a:rPr lang="en-US" smtClean="0"/>
              <a:t>‹#›</a:t>
            </a:fld>
            <a:endParaRPr lang="en-US"/>
          </a:p>
        </p:txBody>
      </p:sp>
    </p:spTree>
    <p:extLst>
      <p:ext uri="{BB962C8B-B14F-4D97-AF65-F5344CB8AC3E}">
        <p14:creationId xmlns:p14="http://schemas.microsoft.com/office/powerpoint/2010/main" val="454695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02201-8AF4-C043-8952-982B834D62C9}" type="datetimeFigureOut">
              <a:rPr lang="en-US" smtClean="0">
                <a:solidFill>
                  <a:prstClr val="white">
                    <a:tint val="75000"/>
                  </a:prstClr>
                </a:solidFill>
              </a:rPr>
              <a:pPr/>
              <a:t>12/1/2016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1E9951C-32F1-AC4E-BC63-4D7ED90D24B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27482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F02201-8AF4-C043-8952-982B834D62C9}" type="datetimeFigureOut">
              <a:rPr lang="en-US" smtClean="0">
                <a:solidFill>
                  <a:prstClr val="white">
                    <a:tint val="75000"/>
                  </a:prstClr>
                </a:solidFill>
              </a:rPr>
              <a:pPr/>
              <a:t>12/1/2016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1E9951C-32F1-AC4E-BC63-4D7ED90D24B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7597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F02201-8AF4-C043-8952-982B834D62C9}" type="datetimeFigureOut">
              <a:rPr lang="en-US" smtClean="0">
                <a:solidFill>
                  <a:prstClr val="white">
                    <a:tint val="75000"/>
                  </a:prstClr>
                </a:solidFill>
              </a:rPr>
              <a:pPr/>
              <a:t>12/1/2016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1E9951C-32F1-AC4E-BC63-4D7ED90D24B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48962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0" y="365593"/>
            <a:ext cx="10514061" cy="1325096"/>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54931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1519AF-ED3C-9745-BDD5-51585FF53B71}"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DE4EE-CE89-5840-B0D7-787432977A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60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519AF-ED3C-9745-BDD5-51585FF53B71}"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DE4EE-CE89-5840-B0D7-787432977A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551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1519AF-ED3C-9745-BDD5-51585FF53B71}"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DE4EE-CE89-5840-B0D7-787432977A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259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1519AF-ED3C-9745-BDD5-51585FF53B71}" type="datetimeFigureOut">
              <a:rPr lang="en-US" smtClean="0">
                <a:solidFill>
                  <a:prstClr val="black">
                    <a:tint val="75000"/>
                  </a:prstClr>
                </a:solidFill>
              </a:rPr>
              <a:pPr/>
              <a:t>12/1/2016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FDE4EE-CE89-5840-B0D7-787432977A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420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1519AF-ED3C-9745-BDD5-51585FF53B71}" type="datetimeFigureOut">
              <a:rPr lang="en-US" smtClean="0">
                <a:solidFill>
                  <a:prstClr val="black">
                    <a:tint val="75000"/>
                  </a:prstClr>
                </a:solidFill>
              </a:rPr>
              <a:pPr/>
              <a:t>12/1/2016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FDE4EE-CE89-5840-B0D7-787432977A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783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1519AF-ED3C-9745-BDD5-51585FF53B71}" type="datetimeFigureOut">
              <a:rPr lang="en-US" smtClean="0">
                <a:solidFill>
                  <a:prstClr val="black">
                    <a:tint val="75000"/>
                  </a:prstClr>
                </a:solidFill>
              </a:rPr>
              <a:pPr/>
              <a:t>12/1/2016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FDE4EE-CE89-5840-B0D7-787432977A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64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02201-8AF4-C043-8952-982B834D62C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9951C-32F1-AC4E-BC63-4D7ED90D24BA}" type="slidenum">
              <a:rPr lang="en-US" smtClean="0"/>
              <a:t>‹#›</a:t>
            </a:fld>
            <a:endParaRPr lang="en-US"/>
          </a:p>
        </p:txBody>
      </p:sp>
    </p:spTree>
    <p:extLst>
      <p:ext uri="{BB962C8B-B14F-4D97-AF65-F5344CB8AC3E}">
        <p14:creationId xmlns:p14="http://schemas.microsoft.com/office/powerpoint/2010/main" val="1312956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519AF-ED3C-9745-BDD5-51585FF53B71}" type="datetimeFigureOut">
              <a:rPr lang="en-US" smtClean="0">
                <a:solidFill>
                  <a:prstClr val="black">
                    <a:tint val="75000"/>
                  </a:prstClr>
                </a:solidFill>
              </a:rPr>
              <a:pPr/>
              <a:t>12/1/2016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FDE4EE-CE89-5840-B0D7-787432977A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081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519AF-ED3C-9745-BDD5-51585FF53B71}" type="datetimeFigureOut">
              <a:rPr lang="en-US" smtClean="0">
                <a:solidFill>
                  <a:prstClr val="black">
                    <a:tint val="75000"/>
                  </a:prstClr>
                </a:solidFill>
              </a:rPr>
              <a:pPr/>
              <a:t>12/1/2016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FDE4EE-CE89-5840-B0D7-787432977A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658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519AF-ED3C-9745-BDD5-51585FF53B71}" type="datetimeFigureOut">
              <a:rPr lang="en-US" smtClean="0">
                <a:solidFill>
                  <a:prstClr val="black">
                    <a:tint val="75000"/>
                  </a:prstClr>
                </a:solidFill>
              </a:rPr>
              <a:pPr/>
              <a:t>12/1/2016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FDE4EE-CE89-5840-B0D7-787432977A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093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519AF-ED3C-9745-BDD5-51585FF53B71}"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DE4EE-CE89-5840-B0D7-787432977A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1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519AF-ED3C-9745-BDD5-51585FF53B71}"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DE4EE-CE89-5840-B0D7-787432977A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21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F02201-8AF4-C043-8952-982B834D62C9}"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9951C-32F1-AC4E-BC63-4D7ED90D24BA}" type="slidenum">
              <a:rPr lang="en-US" smtClean="0"/>
              <a:t>‹#›</a:t>
            </a:fld>
            <a:endParaRPr lang="en-US"/>
          </a:p>
        </p:txBody>
      </p:sp>
    </p:spTree>
    <p:extLst>
      <p:ext uri="{BB962C8B-B14F-4D97-AF65-F5344CB8AC3E}">
        <p14:creationId xmlns:p14="http://schemas.microsoft.com/office/powerpoint/2010/main" val="146629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F02201-8AF4-C043-8952-982B834D62C9}"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E9951C-32F1-AC4E-BC63-4D7ED90D24BA}" type="slidenum">
              <a:rPr lang="en-US" smtClean="0"/>
              <a:t>‹#›</a:t>
            </a:fld>
            <a:endParaRPr lang="en-US"/>
          </a:p>
        </p:txBody>
      </p:sp>
    </p:spTree>
    <p:extLst>
      <p:ext uri="{BB962C8B-B14F-4D97-AF65-F5344CB8AC3E}">
        <p14:creationId xmlns:p14="http://schemas.microsoft.com/office/powerpoint/2010/main" val="167108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F02201-8AF4-C043-8952-982B834D62C9}"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E9951C-32F1-AC4E-BC63-4D7ED90D24BA}" type="slidenum">
              <a:rPr lang="en-US" smtClean="0"/>
              <a:t>‹#›</a:t>
            </a:fld>
            <a:endParaRPr lang="en-US"/>
          </a:p>
        </p:txBody>
      </p:sp>
    </p:spTree>
    <p:extLst>
      <p:ext uri="{BB962C8B-B14F-4D97-AF65-F5344CB8AC3E}">
        <p14:creationId xmlns:p14="http://schemas.microsoft.com/office/powerpoint/2010/main" val="107812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02201-8AF4-C043-8952-982B834D62C9}"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E9951C-32F1-AC4E-BC63-4D7ED90D24BA}" type="slidenum">
              <a:rPr lang="en-US" smtClean="0"/>
              <a:t>‹#›</a:t>
            </a:fld>
            <a:endParaRPr lang="en-US"/>
          </a:p>
        </p:txBody>
      </p:sp>
    </p:spTree>
    <p:extLst>
      <p:ext uri="{BB962C8B-B14F-4D97-AF65-F5344CB8AC3E}">
        <p14:creationId xmlns:p14="http://schemas.microsoft.com/office/powerpoint/2010/main" val="16848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02201-8AF4-C043-8952-982B834D62C9}"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9951C-32F1-AC4E-BC63-4D7ED90D24BA}" type="slidenum">
              <a:rPr lang="en-US" smtClean="0"/>
              <a:t>‹#›</a:t>
            </a:fld>
            <a:endParaRPr lang="en-US"/>
          </a:p>
        </p:txBody>
      </p:sp>
    </p:spTree>
    <p:extLst>
      <p:ext uri="{BB962C8B-B14F-4D97-AF65-F5344CB8AC3E}">
        <p14:creationId xmlns:p14="http://schemas.microsoft.com/office/powerpoint/2010/main" val="11005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02201-8AF4-C043-8952-982B834D62C9}"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9951C-32F1-AC4E-BC63-4D7ED90D24BA}" type="slidenum">
              <a:rPr lang="en-US" smtClean="0"/>
              <a:t>‹#›</a:t>
            </a:fld>
            <a:endParaRPr lang="en-US"/>
          </a:p>
        </p:txBody>
      </p:sp>
    </p:spTree>
    <p:extLst>
      <p:ext uri="{BB962C8B-B14F-4D97-AF65-F5344CB8AC3E}">
        <p14:creationId xmlns:p14="http://schemas.microsoft.com/office/powerpoint/2010/main" val="66583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02201-8AF4-C043-8952-982B834D62C9}" type="datetimeFigureOut">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9951C-32F1-AC4E-BC63-4D7ED90D24BA}" type="slidenum">
              <a:rPr lang="en-US" smtClean="0"/>
              <a:t>‹#›</a:t>
            </a:fld>
            <a:endParaRPr lang="en-US"/>
          </a:p>
        </p:txBody>
      </p:sp>
    </p:spTree>
    <p:extLst>
      <p:ext uri="{BB962C8B-B14F-4D97-AF65-F5344CB8AC3E}">
        <p14:creationId xmlns:p14="http://schemas.microsoft.com/office/powerpoint/2010/main" val="105258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02201-8AF4-C043-8952-982B834D62C9}" type="datetimeFigureOut">
              <a:rPr lang="en-US" smtClean="0">
                <a:solidFill>
                  <a:prstClr val="white">
                    <a:tint val="75000"/>
                  </a:prstClr>
                </a:solidFill>
              </a:rPr>
              <a:pPr/>
              <a:t>12/1/2016</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9951C-32F1-AC4E-BC63-4D7ED90D24B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883534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519AF-ED3C-9745-BDD5-51585FF53B71}"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DE4EE-CE89-5840-B0D7-787432977A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2090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9.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tiff"/><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30.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B</a:t>
            </a:r>
            <a:r>
              <a:rPr lang="en-US" dirty="0" smtClean="0"/>
              <a:t>etween </a:t>
            </a:r>
            <a:r>
              <a:rPr lang="en-US" dirty="0"/>
              <a:t>a Shock and a </a:t>
            </a:r>
            <a:r>
              <a:rPr lang="en-US" dirty="0" err="1"/>
              <a:t>HLHard</a:t>
            </a:r>
            <a:r>
              <a:rPr lang="en-US" dirty="0"/>
              <a:t> </a:t>
            </a:r>
            <a:r>
              <a:rPr lang="en-US" dirty="0" smtClean="0"/>
              <a:t>place</a:t>
            </a:r>
            <a:endParaRPr lang="en-US" dirty="0"/>
          </a:p>
        </p:txBody>
      </p:sp>
      <p:sp>
        <p:nvSpPr>
          <p:cNvPr id="3" name="Subtitle 2"/>
          <p:cNvSpPr>
            <a:spLocks noGrp="1"/>
          </p:cNvSpPr>
          <p:nvPr>
            <p:ph type="subTitle" idx="1"/>
          </p:nvPr>
        </p:nvSpPr>
        <p:spPr/>
        <p:txBody>
          <a:bodyPr>
            <a:normAutofit lnSpcReduction="10000"/>
          </a:bodyPr>
          <a:lstStyle/>
          <a:p>
            <a:r>
              <a:rPr lang="en-US" dirty="0"/>
              <a:t>Special ID Grand Round</a:t>
            </a:r>
          </a:p>
          <a:p>
            <a:r>
              <a:rPr lang="en-US" dirty="0" smtClean="0"/>
              <a:t>Christine Cho</a:t>
            </a:r>
          </a:p>
          <a:p>
            <a:r>
              <a:rPr lang="en-US" dirty="0" smtClean="0"/>
              <a:t>Corey </a:t>
            </a:r>
            <a:r>
              <a:rPr lang="en-US" dirty="0" err="1" smtClean="0"/>
              <a:t>Parlet</a:t>
            </a:r>
            <a:endParaRPr lang="en-US" dirty="0"/>
          </a:p>
          <a:p>
            <a:r>
              <a:rPr lang="en-US" dirty="0" smtClean="0"/>
              <a:t>12/1/2016</a:t>
            </a:r>
          </a:p>
        </p:txBody>
      </p:sp>
    </p:spTree>
    <p:extLst>
      <p:ext uri="{BB962C8B-B14F-4D97-AF65-F5344CB8AC3E}">
        <p14:creationId xmlns:p14="http://schemas.microsoft.com/office/powerpoint/2010/main" val="1624126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5168" y="1078172"/>
            <a:ext cx="6050759" cy="523220"/>
          </a:xfrm>
          <a:prstGeom prst="rect">
            <a:avLst/>
          </a:prstGeom>
          <a:noFill/>
        </p:spPr>
        <p:txBody>
          <a:bodyPr wrap="none" rtlCol="0">
            <a:spAutoFit/>
          </a:bodyPr>
          <a:lstStyle/>
          <a:p>
            <a:r>
              <a:rPr lang="en-US" sz="2800" b="1" dirty="0" smtClean="0">
                <a:solidFill>
                  <a:prstClr val="white"/>
                </a:solidFill>
                <a:latin typeface="Arial" charset="0"/>
                <a:ea typeface="Arial" charset="0"/>
                <a:cs typeface="Arial" charset="0"/>
              </a:rPr>
              <a:t>1. What is Toxic shock syndrome?</a:t>
            </a:r>
            <a:endParaRPr lang="en-US" sz="2800" b="1" dirty="0">
              <a:solidFill>
                <a:prstClr val="white"/>
              </a:solidFill>
              <a:latin typeface="Arial" charset="0"/>
              <a:ea typeface="Arial" charset="0"/>
              <a:cs typeface="Arial" charset="0"/>
            </a:endParaRPr>
          </a:p>
        </p:txBody>
      </p:sp>
      <p:sp>
        <p:nvSpPr>
          <p:cNvPr id="6" name="TextBox 5"/>
          <p:cNvSpPr txBox="1"/>
          <p:nvPr/>
        </p:nvSpPr>
        <p:spPr>
          <a:xfrm>
            <a:off x="815168" y="2331265"/>
            <a:ext cx="9894055" cy="523220"/>
          </a:xfrm>
          <a:prstGeom prst="rect">
            <a:avLst/>
          </a:prstGeom>
          <a:noFill/>
        </p:spPr>
        <p:txBody>
          <a:bodyPr wrap="none" rtlCol="0">
            <a:spAutoFit/>
          </a:bodyPr>
          <a:lstStyle/>
          <a:p>
            <a:r>
              <a:rPr lang="en-US" sz="2800" b="1" dirty="0" smtClean="0">
                <a:solidFill>
                  <a:prstClr val="white"/>
                </a:solidFill>
                <a:latin typeface="Arial" charset="0"/>
                <a:ea typeface="Arial" charset="0"/>
                <a:cs typeface="Arial" charset="0"/>
              </a:rPr>
              <a:t>2. What is the role of the super-antigen to pathogenesis?</a:t>
            </a:r>
            <a:endParaRPr lang="en-US" sz="2800" b="1" dirty="0">
              <a:solidFill>
                <a:prstClr val="white"/>
              </a:solidFill>
              <a:latin typeface="Arial" charset="0"/>
              <a:ea typeface="Arial" charset="0"/>
              <a:cs typeface="Arial" charset="0"/>
            </a:endParaRPr>
          </a:p>
        </p:txBody>
      </p:sp>
      <p:sp>
        <p:nvSpPr>
          <p:cNvPr id="7" name="TextBox 6"/>
          <p:cNvSpPr txBox="1"/>
          <p:nvPr/>
        </p:nvSpPr>
        <p:spPr>
          <a:xfrm>
            <a:off x="815168" y="3727482"/>
            <a:ext cx="11194090" cy="523220"/>
          </a:xfrm>
          <a:prstGeom prst="rect">
            <a:avLst/>
          </a:prstGeom>
          <a:noFill/>
        </p:spPr>
        <p:txBody>
          <a:bodyPr wrap="none" rtlCol="0">
            <a:spAutoFit/>
          </a:bodyPr>
          <a:lstStyle/>
          <a:p>
            <a:r>
              <a:rPr lang="en-US" sz="2800" b="1" dirty="0" smtClean="0">
                <a:solidFill>
                  <a:prstClr val="white"/>
                </a:solidFill>
                <a:latin typeface="Arial" charset="0"/>
                <a:ea typeface="Arial" charset="0"/>
                <a:cs typeface="Arial" charset="0"/>
              </a:rPr>
              <a:t>3. What are host/pathogen factors dictating infectious outcome?</a:t>
            </a:r>
            <a:endParaRPr lang="en-US" sz="2800" b="1" dirty="0">
              <a:solidFill>
                <a:prstClr val="white"/>
              </a:solidFill>
              <a:latin typeface="Arial" charset="0"/>
              <a:ea typeface="Arial" charset="0"/>
              <a:cs typeface="Arial" charset="0"/>
            </a:endParaRPr>
          </a:p>
        </p:txBody>
      </p:sp>
      <p:sp>
        <p:nvSpPr>
          <p:cNvPr id="8" name="TextBox 7"/>
          <p:cNvSpPr txBox="1"/>
          <p:nvPr/>
        </p:nvSpPr>
        <p:spPr>
          <a:xfrm>
            <a:off x="815168" y="5123699"/>
            <a:ext cx="10653879" cy="954107"/>
          </a:xfrm>
          <a:prstGeom prst="rect">
            <a:avLst/>
          </a:prstGeom>
          <a:noFill/>
        </p:spPr>
        <p:txBody>
          <a:bodyPr wrap="none" rtlCol="0">
            <a:spAutoFit/>
          </a:bodyPr>
          <a:lstStyle/>
          <a:p>
            <a:r>
              <a:rPr lang="en-US" sz="2800" b="1" dirty="0" smtClean="0">
                <a:solidFill>
                  <a:prstClr val="white"/>
                </a:solidFill>
                <a:latin typeface="Arial" charset="0"/>
                <a:ea typeface="Arial" charset="0"/>
                <a:cs typeface="Arial" charset="0"/>
              </a:rPr>
              <a:t>4. What are the therapeutic interventions available and being </a:t>
            </a:r>
          </a:p>
          <a:p>
            <a:r>
              <a:rPr lang="en-US" sz="2800" b="1" dirty="0" smtClean="0">
                <a:solidFill>
                  <a:prstClr val="white"/>
                </a:solidFill>
                <a:latin typeface="Arial" charset="0"/>
                <a:ea typeface="Arial" charset="0"/>
                <a:cs typeface="Arial" charset="0"/>
              </a:rPr>
              <a:t>experimental pursued?</a:t>
            </a:r>
            <a:endParaRPr lang="en-US" sz="2800" b="1" dirty="0">
              <a:solidFill>
                <a:prstClr val="white"/>
              </a:solidFill>
              <a:latin typeface="Arial" charset="0"/>
              <a:ea typeface="Arial" charset="0"/>
              <a:cs typeface="Arial" charset="0"/>
            </a:endParaRPr>
          </a:p>
        </p:txBody>
      </p:sp>
      <p:sp>
        <p:nvSpPr>
          <p:cNvPr id="9" name="TextBox 8"/>
          <p:cNvSpPr txBox="1"/>
          <p:nvPr/>
        </p:nvSpPr>
        <p:spPr>
          <a:xfrm>
            <a:off x="4749810" y="62300"/>
            <a:ext cx="2441694" cy="646331"/>
          </a:xfrm>
          <a:prstGeom prst="rect">
            <a:avLst/>
          </a:prstGeom>
          <a:noFill/>
        </p:spPr>
        <p:txBody>
          <a:bodyPr wrap="none" rtlCol="0">
            <a:spAutoFit/>
          </a:bodyPr>
          <a:lstStyle/>
          <a:p>
            <a:r>
              <a:rPr lang="en-US" sz="3600" b="1" smtClean="0">
                <a:solidFill>
                  <a:prstClr val="white"/>
                </a:solidFill>
                <a:latin typeface="Arial" charset="0"/>
                <a:ea typeface="Arial" charset="0"/>
                <a:cs typeface="Arial" charset="0"/>
              </a:rPr>
              <a:t>Questions</a:t>
            </a:r>
            <a:endParaRPr lang="en-US" sz="3600" b="1"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207992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1949" y="288462"/>
            <a:ext cx="6485558" cy="646331"/>
          </a:xfrm>
          <a:prstGeom prst="rect">
            <a:avLst/>
          </a:prstGeom>
          <a:noFill/>
        </p:spPr>
        <p:txBody>
          <a:bodyPr wrap="none" rtlCol="0">
            <a:spAutoFit/>
          </a:bodyPr>
          <a:lstStyle/>
          <a:p>
            <a:r>
              <a:rPr lang="en-US" sz="3600" b="1" dirty="0" smtClean="0">
                <a:solidFill>
                  <a:prstClr val="white"/>
                </a:solidFill>
                <a:latin typeface="Arial" charset="0"/>
                <a:ea typeface="Arial" charset="0"/>
                <a:cs typeface="Arial" charset="0"/>
              </a:rPr>
              <a:t>Toxic shock syndrome (TSS)</a:t>
            </a:r>
            <a:endParaRPr lang="en-US" sz="3600" b="1" dirty="0">
              <a:solidFill>
                <a:prstClr val="white"/>
              </a:solidFill>
              <a:latin typeface="Arial" charset="0"/>
              <a:ea typeface="Arial" charset="0"/>
              <a:cs typeface="Arial" charset="0"/>
            </a:endParaRPr>
          </a:p>
        </p:txBody>
      </p:sp>
      <p:sp>
        <p:nvSpPr>
          <p:cNvPr id="6" name="TextBox 5"/>
          <p:cNvSpPr txBox="1"/>
          <p:nvPr/>
        </p:nvSpPr>
        <p:spPr>
          <a:xfrm>
            <a:off x="287778" y="1392273"/>
            <a:ext cx="7874271" cy="1200329"/>
          </a:xfrm>
          <a:prstGeom prst="rect">
            <a:avLst/>
          </a:prstGeom>
          <a:noFill/>
        </p:spPr>
        <p:txBody>
          <a:bodyPr wrap="none" rtlCol="0">
            <a:spAutoFit/>
          </a:bodyPr>
          <a:lstStyle/>
          <a:p>
            <a:r>
              <a:rPr lang="en-US" sz="2400" b="1" dirty="0" smtClean="0">
                <a:solidFill>
                  <a:prstClr val="white"/>
                </a:solidFill>
                <a:latin typeface="Arial" charset="0"/>
                <a:ea typeface="Arial" charset="0"/>
                <a:cs typeface="Arial" charset="0"/>
              </a:rPr>
              <a:t>An acute life threatening illness usually precipitated </a:t>
            </a:r>
          </a:p>
          <a:p>
            <a:r>
              <a:rPr lang="en-US" sz="2400" b="1" i="1" dirty="0" smtClean="0">
                <a:solidFill>
                  <a:prstClr val="white"/>
                </a:solidFill>
                <a:latin typeface="Arial" charset="0"/>
                <a:ea typeface="Arial" charset="0"/>
                <a:cs typeface="Arial" charset="0"/>
              </a:rPr>
              <a:t>Staphylococcal aureus </a:t>
            </a:r>
            <a:r>
              <a:rPr lang="en-US" sz="2400" b="1" dirty="0" smtClean="0">
                <a:solidFill>
                  <a:prstClr val="white"/>
                </a:solidFill>
                <a:latin typeface="Arial" charset="0"/>
                <a:ea typeface="Arial" charset="0"/>
                <a:cs typeface="Arial" charset="0"/>
              </a:rPr>
              <a:t>or </a:t>
            </a:r>
            <a:r>
              <a:rPr lang="en-US" sz="2400" b="1" i="1" dirty="0">
                <a:solidFill>
                  <a:prstClr val="white"/>
                </a:solidFill>
                <a:latin typeface="Arial" charset="0"/>
                <a:ea typeface="Arial" charset="0"/>
                <a:cs typeface="Arial" charset="0"/>
              </a:rPr>
              <a:t>S</a:t>
            </a:r>
            <a:r>
              <a:rPr lang="en-US" sz="2400" b="1" i="1" dirty="0" smtClean="0">
                <a:solidFill>
                  <a:prstClr val="white"/>
                </a:solidFill>
                <a:latin typeface="Arial" charset="0"/>
                <a:ea typeface="Arial" charset="0"/>
                <a:cs typeface="Arial" charset="0"/>
              </a:rPr>
              <a:t>treptococcus pyogenes</a:t>
            </a:r>
          </a:p>
          <a:p>
            <a:r>
              <a:rPr lang="en-US" sz="2400" b="1" dirty="0" smtClean="0">
                <a:solidFill>
                  <a:prstClr val="white"/>
                </a:solidFill>
                <a:latin typeface="Arial" charset="0"/>
                <a:ea typeface="Arial" charset="0"/>
                <a:cs typeface="Arial" charset="0"/>
              </a:rPr>
              <a:t>infection</a:t>
            </a:r>
            <a:endParaRPr lang="en-US" sz="2400" b="1" dirty="0">
              <a:solidFill>
                <a:prstClr val="white"/>
              </a:solidFill>
              <a:latin typeface="Arial" charset="0"/>
              <a:ea typeface="Arial" charset="0"/>
              <a:cs typeface="Arial" charset="0"/>
            </a:endParaRPr>
          </a:p>
        </p:txBody>
      </p:sp>
      <p:sp>
        <p:nvSpPr>
          <p:cNvPr id="7" name="TextBox 6"/>
          <p:cNvSpPr txBox="1"/>
          <p:nvPr/>
        </p:nvSpPr>
        <p:spPr>
          <a:xfrm>
            <a:off x="287778" y="3262246"/>
            <a:ext cx="6115777" cy="2369880"/>
          </a:xfrm>
          <a:prstGeom prst="rect">
            <a:avLst/>
          </a:prstGeom>
          <a:noFill/>
        </p:spPr>
        <p:txBody>
          <a:bodyPr wrap="none" rtlCol="0">
            <a:spAutoFit/>
          </a:bodyPr>
          <a:lstStyle/>
          <a:p>
            <a:r>
              <a:rPr lang="en-US" sz="2800" b="1" u="sng" dirty="0" smtClean="0">
                <a:solidFill>
                  <a:prstClr val="white"/>
                </a:solidFill>
                <a:latin typeface="Arial" charset="0"/>
                <a:ea typeface="Arial" charset="0"/>
                <a:cs typeface="Arial" charset="0"/>
              </a:rPr>
              <a:t>Diagnostic criteria</a:t>
            </a:r>
          </a:p>
          <a:p>
            <a:r>
              <a:rPr lang="en-US" sz="2400" b="1" i="1" dirty="0">
                <a:solidFill>
                  <a:prstClr val="white"/>
                </a:solidFill>
                <a:latin typeface="Arial" charset="0"/>
                <a:ea typeface="Arial" charset="0"/>
                <a:cs typeface="Arial" charset="0"/>
              </a:rPr>
              <a:t>	</a:t>
            </a:r>
            <a:r>
              <a:rPr lang="en-US" sz="2400" b="1" dirty="0" smtClean="0">
                <a:solidFill>
                  <a:prstClr val="white"/>
                </a:solidFill>
                <a:latin typeface="Arial" charset="0"/>
                <a:ea typeface="Arial" charset="0"/>
                <a:cs typeface="Arial" charset="0"/>
              </a:rPr>
              <a:t>-High Fever</a:t>
            </a:r>
          </a:p>
          <a:p>
            <a:r>
              <a:rPr lang="en-US" sz="2400" b="1" dirty="0">
                <a:solidFill>
                  <a:prstClr val="white"/>
                </a:solidFill>
                <a:latin typeface="Arial" charset="0"/>
                <a:ea typeface="Arial" charset="0"/>
                <a:cs typeface="Arial" charset="0"/>
              </a:rPr>
              <a:t>	</a:t>
            </a:r>
            <a:r>
              <a:rPr lang="en-US" sz="2400" b="1" dirty="0" smtClean="0">
                <a:solidFill>
                  <a:prstClr val="white"/>
                </a:solidFill>
                <a:latin typeface="Arial" charset="0"/>
                <a:ea typeface="Arial" charset="0"/>
                <a:cs typeface="Arial" charset="0"/>
              </a:rPr>
              <a:t>-Hypotension</a:t>
            </a:r>
          </a:p>
          <a:p>
            <a:r>
              <a:rPr lang="en-US" sz="2400" b="1" dirty="0">
                <a:solidFill>
                  <a:prstClr val="white"/>
                </a:solidFill>
                <a:latin typeface="Arial" charset="0"/>
                <a:ea typeface="Arial" charset="0"/>
                <a:cs typeface="Arial" charset="0"/>
              </a:rPr>
              <a:t>	</a:t>
            </a:r>
            <a:r>
              <a:rPr lang="en-US" sz="2400" b="1" dirty="0" smtClean="0">
                <a:solidFill>
                  <a:prstClr val="white"/>
                </a:solidFill>
                <a:latin typeface="Arial" charset="0"/>
                <a:ea typeface="Arial" charset="0"/>
                <a:cs typeface="Arial" charset="0"/>
              </a:rPr>
              <a:t>-Multi-organ failure</a:t>
            </a:r>
            <a:r>
              <a:rPr lang="en-US" sz="2400" b="1" dirty="0">
                <a:solidFill>
                  <a:prstClr val="white"/>
                </a:solidFill>
                <a:latin typeface="Arial" charset="0"/>
                <a:ea typeface="Arial" charset="0"/>
                <a:cs typeface="Arial" charset="0"/>
              </a:rPr>
              <a:t>	</a:t>
            </a:r>
            <a:endParaRPr lang="en-US" sz="2400" b="1" dirty="0" smtClean="0">
              <a:solidFill>
                <a:prstClr val="white"/>
              </a:solidFill>
              <a:latin typeface="Arial" charset="0"/>
              <a:ea typeface="Arial" charset="0"/>
              <a:cs typeface="Arial" charset="0"/>
            </a:endParaRPr>
          </a:p>
          <a:p>
            <a:r>
              <a:rPr lang="en-US" sz="2400" b="1" dirty="0">
                <a:solidFill>
                  <a:prstClr val="white"/>
                </a:solidFill>
                <a:latin typeface="Arial" charset="0"/>
                <a:ea typeface="Arial" charset="0"/>
                <a:cs typeface="Arial" charset="0"/>
              </a:rPr>
              <a:t>	</a:t>
            </a:r>
            <a:r>
              <a:rPr lang="en-US" sz="2400" b="1" dirty="0" smtClean="0">
                <a:solidFill>
                  <a:prstClr val="white"/>
                </a:solidFill>
                <a:latin typeface="Arial" charset="0"/>
                <a:ea typeface="Arial" charset="0"/>
                <a:cs typeface="Arial" charset="0"/>
              </a:rPr>
              <a:t>-Rash</a:t>
            </a:r>
          </a:p>
          <a:p>
            <a:r>
              <a:rPr lang="en-US" sz="2400" b="1" dirty="0">
                <a:solidFill>
                  <a:prstClr val="white"/>
                </a:solidFill>
                <a:latin typeface="Arial" charset="0"/>
                <a:ea typeface="Arial" charset="0"/>
                <a:cs typeface="Arial" charset="0"/>
              </a:rPr>
              <a:t>	</a:t>
            </a:r>
            <a:r>
              <a:rPr lang="en-US" sz="2400" b="1" dirty="0" smtClean="0">
                <a:solidFill>
                  <a:prstClr val="white"/>
                </a:solidFill>
                <a:latin typeface="Arial" charset="0"/>
                <a:ea typeface="Arial" charset="0"/>
                <a:cs typeface="Arial" charset="0"/>
              </a:rPr>
              <a:t>-Desquamation of feet and palms  </a:t>
            </a:r>
            <a:endParaRPr lang="en-US" sz="2400" b="1" dirty="0">
              <a:solidFill>
                <a:prstClr val="white"/>
              </a:solidFill>
              <a:latin typeface="Arial" charset="0"/>
              <a:ea typeface="Arial" charset="0"/>
              <a:cs typeface="Arial" charset="0"/>
            </a:endParaRPr>
          </a:p>
        </p:txBody>
      </p:sp>
      <p:grpSp>
        <p:nvGrpSpPr>
          <p:cNvPr id="3" name="Group 2"/>
          <p:cNvGrpSpPr/>
          <p:nvPr/>
        </p:nvGrpSpPr>
        <p:grpSpPr>
          <a:xfrm>
            <a:off x="4114800" y="3692995"/>
            <a:ext cx="4468591" cy="1055068"/>
            <a:chOff x="4114800" y="3692995"/>
            <a:chExt cx="4468591" cy="1055068"/>
          </a:xfrm>
        </p:grpSpPr>
        <p:sp>
          <p:nvSpPr>
            <p:cNvPr id="9" name="Right Brace 8"/>
            <p:cNvSpPr/>
            <p:nvPr/>
          </p:nvSpPr>
          <p:spPr>
            <a:xfrm>
              <a:off x="4114800" y="3692995"/>
              <a:ext cx="386481" cy="105506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0" name="TextBox 9"/>
            <p:cNvSpPr txBox="1"/>
            <p:nvPr/>
          </p:nvSpPr>
          <p:spPr>
            <a:xfrm>
              <a:off x="4526279" y="4007262"/>
              <a:ext cx="4057112" cy="400110"/>
            </a:xfrm>
            <a:prstGeom prst="rect">
              <a:avLst/>
            </a:prstGeom>
            <a:noFill/>
          </p:spPr>
          <p:txBody>
            <a:bodyPr wrap="square" rtlCol="0">
              <a:spAutoFit/>
            </a:bodyPr>
            <a:lstStyle/>
            <a:p>
              <a:r>
                <a:rPr lang="en-US" sz="2000" b="1" dirty="0" smtClean="0">
                  <a:solidFill>
                    <a:prstClr val="white"/>
                  </a:solidFill>
                  <a:latin typeface="Arial" charset="0"/>
                  <a:ea typeface="Arial" charset="0"/>
                  <a:cs typeface="Arial" charset="0"/>
                </a:rPr>
                <a:t>Hallmarks of a “cytokine storm”</a:t>
              </a:r>
              <a:endParaRPr lang="en-US" sz="2000" b="1" dirty="0">
                <a:solidFill>
                  <a:prstClr val="white"/>
                </a:solidFill>
                <a:latin typeface="Arial" charset="0"/>
                <a:ea typeface="Arial" charset="0"/>
                <a:cs typeface="Arial" charset="0"/>
              </a:endParaRPr>
            </a:p>
          </p:txBody>
        </p:sp>
      </p:grpSp>
    </p:spTree>
    <p:extLst>
      <p:ext uri="{BB962C8B-B14F-4D97-AF65-F5344CB8AC3E}">
        <p14:creationId xmlns:p14="http://schemas.microsoft.com/office/powerpoint/2010/main" val="123275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1696" y="0"/>
            <a:ext cx="3544560" cy="646331"/>
          </a:xfrm>
          <a:prstGeom prst="rect">
            <a:avLst/>
          </a:prstGeom>
          <a:noFill/>
        </p:spPr>
        <p:txBody>
          <a:bodyPr wrap="none" rtlCol="0">
            <a:spAutoFit/>
          </a:bodyPr>
          <a:lstStyle/>
          <a:p>
            <a:r>
              <a:rPr lang="en-US" sz="3600" b="1" smtClean="0">
                <a:solidFill>
                  <a:prstClr val="white"/>
                </a:solidFill>
                <a:latin typeface="Arial" charset="0"/>
                <a:ea typeface="Arial" charset="0"/>
                <a:cs typeface="Arial" charset="0"/>
              </a:rPr>
              <a:t>Cytokine storm</a:t>
            </a:r>
            <a:endParaRPr lang="en-US" sz="3600" b="1" dirty="0">
              <a:solidFill>
                <a:prstClr val="white"/>
              </a:solidFill>
              <a:latin typeface="Arial" charset="0"/>
              <a:ea typeface="Arial" charset="0"/>
              <a:cs typeface="Arial" charset="0"/>
            </a:endParaRPr>
          </a:p>
        </p:txBody>
      </p:sp>
      <p:sp>
        <p:nvSpPr>
          <p:cNvPr id="10" name="TextBox 9"/>
          <p:cNvSpPr txBox="1"/>
          <p:nvPr/>
        </p:nvSpPr>
        <p:spPr>
          <a:xfrm>
            <a:off x="628130" y="314635"/>
            <a:ext cx="10411691" cy="3970318"/>
          </a:xfrm>
          <a:prstGeom prst="rect">
            <a:avLst/>
          </a:prstGeom>
          <a:noFill/>
        </p:spPr>
        <p:txBody>
          <a:bodyPr wrap="square" rtlCol="0">
            <a:spAutoFit/>
          </a:bodyPr>
          <a:lstStyle/>
          <a:p>
            <a:endParaRPr lang="en-US" sz="2000" b="1" dirty="0" smtClean="0">
              <a:solidFill>
                <a:prstClr val="white"/>
              </a:solidFill>
              <a:latin typeface="Arial" charset="0"/>
              <a:ea typeface="Arial" charset="0"/>
              <a:cs typeface="Arial" charset="0"/>
            </a:endParaRPr>
          </a:p>
          <a:p>
            <a:r>
              <a:rPr lang="en-US" sz="2400" b="1" dirty="0" smtClean="0">
                <a:solidFill>
                  <a:prstClr val="white"/>
                </a:solidFill>
                <a:latin typeface="Arial" charset="0"/>
                <a:ea typeface="Arial" charset="0"/>
                <a:cs typeface="Arial" charset="0"/>
              </a:rPr>
              <a:t>Cytokine Storm: excessive/uncontrolled release of inflammatory cytokines</a:t>
            </a:r>
          </a:p>
          <a:p>
            <a:endParaRPr lang="en-US" sz="2400" b="1" dirty="0">
              <a:solidFill>
                <a:prstClr val="white"/>
              </a:solidFill>
              <a:latin typeface="Arial" charset="0"/>
              <a:ea typeface="Arial" charset="0"/>
              <a:cs typeface="Arial" charset="0"/>
            </a:endParaRPr>
          </a:p>
          <a:p>
            <a:r>
              <a:rPr lang="en-US" sz="2400" b="1" dirty="0" smtClean="0">
                <a:solidFill>
                  <a:prstClr val="white"/>
                </a:solidFill>
                <a:latin typeface="Arial" charset="0"/>
                <a:ea typeface="Arial" charset="0"/>
                <a:cs typeface="Arial" charset="0"/>
              </a:rPr>
              <a:t>Cytokine storms are associated with a wide variety of infectious and non-infectious diseases-etiological agents are often difficult to differentiate clinically</a:t>
            </a:r>
          </a:p>
          <a:p>
            <a:endParaRPr lang="en-US" sz="2400" b="1" dirty="0" smtClean="0">
              <a:solidFill>
                <a:prstClr val="white"/>
              </a:solidFill>
              <a:latin typeface="Arial" charset="0"/>
              <a:ea typeface="Arial" charset="0"/>
              <a:cs typeface="Arial" charset="0"/>
            </a:endParaRPr>
          </a:p>
          <a:p>
            <a:r>
              <a:rPr lang="en-US" sz="2400" b="1" dirty="0">
                <a:solidFill>
                  <a:prstClr val="white"/>
                </a:solidFill>
                <a:latin typeface="Arial" charset="0"/>
                <a:ea typeface="Arial" charset="0"/>
                <a:cs typeface="Arial" charset="0"/>
              </a:rPr>
              <a:t>	</a:t>
            </a:r>
          </a:p>
          <a:p>
            <a:endParaRPr lang="en-US" sz="2000" b="1" dirty="0" smtClean="0">
              <a:solidFill>
                <a:prstClr val="white"/>
              </a:solidFill>
              <a:latin typeface="Arial" charset="0"/>
              <a:ea typeface="Arial" charset="0"/>
              <a:cs typeface="Arial" charset="0"/>
            </a:endParaRPr>
          </a:p>
          <a:p>
            <a:endParaRPr lang="en-US" sz="2000" b="1" dirty="0">
              <a:solidFill>
                <a:prstClr val="white"/>
              </a:solidFill>
              <a:latin typeface="Arial" charset="0"/>
              <a:ea typeface="Arial" charset="0"/>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83" y="6114857"/>
            <a:ext cx="3614775" cy="3239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84" y="3255600"/>
            <a:ext cx="3644834" cy="24573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 Box 4"/>
          <p:cNvSpPr txBox="1">
            <a:spLocks noChangeArrowheads="1"/>
          </p:cNvSpPr>
          <p:nvPr/>
        </p:nvSpPr>
        <p:spPr bwMode="auto">
          <a:xfrm>
            <a:off x="677784" y="5794949"/>
            <a:ext cx="2572692" cy="623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dirty="0">
                <a:solidFill>
                  <a:prstClr val="white"/>
                </a:solidFill>
                <a:latin typeface="Arial" charset="0"/>
              </a:rPr>
              <a:t>Jennifer R. </a:t>
            </a:r>
            <a:r>
              <a:rPr lang="en-GB" altLang="en-US" sz="1089" b="1" dirty="0" err="1">
                <a:solidFill>
                  <a:prstClr val="white"/>
                </a:solidFill>
                <a:latin typeface="Arial" charset="0"/>
              </a:rPr>
              <a:t>Tisoncik</a:t>
            </a:r>
            <a:r>
              <a:rPr lang="en-GB" altLang="en-US" sz="1089" b="1" dirty="0">
                <a:solidFill>
                  <a:prstClr val="white"/>
                </a:solidFill>
                <a:latin typeface="Arial" charset="0"/>
              </a:rPr>
              <a:t> et al. </a:t>
            </a:r>
            <a:r>
              <a:rPr lang="en-GB" altLang="en-US" sz="1089" b="1" dirty="0" err="1">
                <a:solidFill>
                  <a:prstClr val="white"/>
                </a:solidFill>
                <a:latin typeface="Arial" charset="0"/>
              </a:rPr>
              <a:t>Microbiol</a:t>
            </a:r>
            <a:r>
              <a:rPr lang="en-GB" altLang="en-US" sz="1089" b="1" dirty="0">
                <a:solidFill>
                  <a:prstClr val="white"/>
                </a:solidFill>
                <a:latin typeface="Arial" charset="0"/>
              </a:rPr>
              <a:t>. Mol. Biol. Rev. 2012;76:16-32</a:t>
            </a:r>
          </a:p>
        </p:txBody>
      </p:sp>
      <p:grpSp>
        <p:nvGrpSpPr>
          <p:cNvPr id="3" name="Group 2"/>
          <p:cNvGrpSpPr/>
          <p:nvPr/>
        </p:nvGrpSpPr>
        <p:grpSpPr>
          <a:xfrm>
            <a:off x="6204584" y="3255600"/>
            <a:ext cx="6486066" cy="3451387"/>
            <a:chOff x="6204584" y="3255600"/>
            <a:chExt cx="6486066" cy="3451387"/>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4584" y="3255600"/>
              <a:ext cx="4170218" cy="3135873"/>
            </a:xfrm>
            <a:prstGeom prst="rect">
              <a:avLst/>
            </a:prstGeom>
          </p:spPr>
        </p:pic>
        <p:sp>
          <p:nvSpPr>
            <p:cNvPr id="9" name="Rectangle 2"/>
            <p:cNvSpPr txBox="1">
              <a:spLocks noChangeArrowheads="1"/>
            </p:cNvSpPr>
            <p:nvPr/>
          </p:nvSpPr>
          <p:spPr bwMode="auto">
            <a:xfrm>
              <a:off x="6496599" y="6386218"/>
              <a:ext cx="6194051"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sz="1600" b="1" u="sng" dirty="0" err="1" smtClean="0">
                  <a:solidFill>
                    <a:prstClr val="white"/>
                  </a:solidFill>
                  <a:latin typeface="Arial" charset="0"/>
                  <a:ea typeface="Arial" charset="0"/>
                  <a:cs typeface="Arial" charset="0"/>
                </a:rPr>
                <a:t>Medicineebbs.com</a:t>
              </a:r>
              <a:r>
                <a:rPr lang="en-US" altLang="en-US" sz="1059" b="1" dirty="0" smtClean="0">
                  <a:solidFill>
                    <a:prstClr val="white"/>
                  </a:solidFill>
                  <a:ea typeface="Arial Unicode MS" charset="0"/>
                  <a:cs typeface="Arial Unicode MS" charset="0"/>
                </a:rPr>
                <a:t>.</a:t>
              </a:r>
              <a:endParaRPr lang="en-US" altLang="en-US" sz="1059" b="1" dirty="0">
                <a:solidFill>
                  <a:prstClr val="white"/>
                </a:solidFill>
                <a:ea typeface="Arial Unicode MS" charset="0"/>
                <a:cs typeface="Arial Unicode MS" charset="0"/>
              </a:endParaRPr>
            </a:p>
          </p:txBody>
        </p:sp>
      </p:grpSp>
    </p:spTree>
    <p:extLst>
      <p:ext uri="{BB962C8B-B14F-4D97-AF65-F5344CB8AC3E}">
        <p14:creationId xmlns:p14="http://schemas.microsoft.com/office/powerpoint/2010/main" val="345921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6867"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charset="0"/>
                <a:cs typeface="Arial Unicode MS" charset="0"/>
              </a:rPr>
              <a:t>da Silva AM et al. </a:t>
            </a:r>
            <a:r>
              <a:rPr lang="en-US" altLang="en-US" sz="1059" b="1" dirty="0">
                <a:ea typeface="Arial Unicode MS" charset="0"/>
                <a:cs typeface="Arial Unicode MS" charset="0"/>
              </a:rPr>
              <a:t>N </a:t>
            </a:r>
            <a:r>
              <a:rPr lang="en-US" altLang="en-US" sz="1059" b="1" dirty="0" err="1">
                <a:ea typeface="Arial Unicode MS" charset="0"/>
                <a:cs typeface="Arial Unicode MS" charset="0"/>
              </a:rPr>
              <a:t>Engl</a:t>
            </a:r>
            <a:r>
              <a:rPr lang="en-US" altLang="en-US" sz="1059" b="1" dirty="0">
                <a:ea typeface="Arial Unicode MS" charset="0"/>
                <a:cs typeface="Arial Unicode MS" charset="0"/>
              </a:rPr>
              <a:t> J Med 1993;328:1457-1460.</a:t>
            </a:r>
          </a:p>
        </p:txBody>
      </p:sp>
      <p:sp>
        <p:nvSpPr>
          <p:cNvPr id="3076" name="AutoShape 4"/>
          <p:cNvSpPr>
            <a:spLocks noChangeArrowheads="1"/>
          </p:cNvSpPr>
          <p:nvPr/>
        </p:nvSpPr>
        <p:spPr bwMode="auto">
          <a:xfrm>
            <a:off x="1454728" y="244745"/>
            <a:ext cx="8875964" cy="96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b="1" dirty="0" smtClean="0">
                <a:solidFill>
                  <a:prstClr val="white"/>
                </a:solidFill>
                <a:ea typeface="Arial Unicode MS" charset="0"/>
                <a:cs typeface="Arial Unicode MS" charset="0"/>
              </a:rPr>
              <a:t>Clinical course of cytokine storm following single dose exposure to potent </a:t>
            </a:r>
            <a:r>
              <a:rPr lang="en-US" altLang="en-US" sz="2800" b="1" dirty="0" smtClean="0">
                <a:solidFill>
                  <a:prstClr val="white"/>
                </a:solidFill>
                <a:ea typeface="Arial Unicode MS" charset="0"/>
                <a:cs typeface="Arial Unicode MS" charset="0"/>
              </a:rPr>
              <a:t>immunogenic</a:t>
            </a:r>
            <a:r>
              <a:rPr lang="en-US" altLang="en-US" b="1" dirty="0" smtClean="0">
                <a:solidFill>
                  <a:prstClr val="white"/>
                </a:solidFill>
                <a:ea typeface="Arial Unicode MS" charset="0"/>
                <a:cs typeface="Arial Unicode MS" charset="0"/>
              </a:rPr>
              <a:t> stimuli</a:t>
            </a:r>
            <a:endParaRPr lang="en-US" altLang="en-US" b="1" dirty="0">
              <a:solidFill>
                <a:prstClr val="white"/>
              </a:solidFill>
              <a:ea typeface="Arial Unicode MS" charset="0"/>
              <a:cs typeface="Arial Unicode MS"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9786" y="6311700"/>
            <a:ext cx="2555875" cy="395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218" y="1970079"/>
            <a:ext cx="4527479" cy="41439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AutoShape 4"/>
          <p:cNvSpPr>
            <a:spLocks noChangeArrowheads="1"/>
          </p:cNvSpPr>
          <p:nvPr/>
        </p:nvSpPr>
        <p:spPr bwMode="auto">
          <a:xfrm>
            <a:off x="-2050472" y="1277993"/>
            <a:ext cx="8875964" cy="96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b="1" smtClean="0">
                <a:solidFill>
                  <a:prstClr val="white"/>
                </a:solidFill>
                <a:ea typeface="Arial Unicode MS" charset="0"/>
                <a:cs typeface="Arial Unicode MS" charset="0"/>
              </a:rPr>
              <a:t>LPS</a:t>
            </a:r>
            <a:endParaRPr lang="en-US" altLang="en-US" b="1" dirty="0">
              <a:solidFill>
                <a:prstClr val="white"/>
              </a:solidFill>
              <a:ea typeface="Arial Unicode MS" charset="0"/>
              <a:cs typeface="Arial Unicode MS" charset="0"/>
            </a:endParaRPr>
          </a:p>
        </p:txBody>
      </p:sp>
      <p:grpSp>
        <p:nvGrpSpPr>
          <p:cNvPr id="4" name="Group 3"/>
          <p:cNvGrpSpPr/>
          <p:nvPr/>
        </p:nvGrpSpPr>
        <p:grpSpPr>
          <a:xfrm>
            <a:off x="4721373" y="1274990"/>
            <a:ext cx="8875964" cy="5431997"/>
            <a:chOff x="4721373" y="1274990"/>
            <a:chExt cx="8875964" cy="5431997"/>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456" y="6358204"/>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3" name="Group 2"/>
            <p:cNvGrpSpPr/>
            <p:nvPr/>
          </p:nvGrpSpPr>
          <p:grpSpPr>
            <a:xfrm>
              <a:off x="4721373" y="1274990"/>
              <a:ext cx="8875964" cy="5431997"/>
              <a:chOff x="4721373" y="1274990"/>
              <a:chExt cx="8875964" cy="5431997"/>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6574" y="2025259"/>
                <a:ext cx="5725562" cy="4065979"/>
              </a:xfrm>
              <a:prstGeom prst="rect">
                <a:avLst/>
              </a:prstGeom>
            </p:spPr>
          </p:pic>
          <p:sp>
            <p:nvSpPr>
              <p:cNvPr id="9" name="Rectangle 2"/>
              <p:cNvSpPr txBox="1">
                <a:spLocks noChangeArrowheads="1"/>
              </p:cNvSpPr>
              <p:nvPr/>
            </p:nvSpPr>
            <p:spPr bwMode="auto">
              <a:xfrm>
                <a:off x="6496599" y="6386218"/>
                <a:ext cx="6194051"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sz="1100" u="sng" dirty="0" err="1">
                    <a:solidFill>
                      <a:prstClr val="white"/>
                    </a:solidFill>
                  </a:rPr>
                  <a:t>Suntharalingam</a:t>
                </a:r>
                <a:r>
                  <a:rPr lang="en-US" sz="1100" u="sng" dirty="0">
                    <a:solidFill>
                      <a:prstClr val="white"/>
                    </a:solidFill>
                  </a:rPr>
                  <a:t> G </a:t>
                </a:r>
                <a:r>
                  <a:rPr lang="en-US" altLang="en-US" sz="1059" b="1" dirty="0" smtClean="0">
                    <a:solidFill>
                      <a:prstClr val="white"/>
                    </a:solidFill>
                    <a:ea typeface="Arial Unicode MS" charset="0"/>
                    <a:cs typeface="Arial Unicode MS" charset="0"/>
                  </a:rPr>
                  <a:t>et al. N </a:t>
                </a:r>
                <a:r>
                  <a:rPr lang="en-US" altLang="en-US" sz="1059" b="1" dirty="0" err="1" smtClean="0">
                    <a:solidFill>
                      <a:prstClr val="white"/>
                    </a:solidFill>
                    <a:ea typeface="Arial Unicode MS" charset="0"/>
                    <a:cs typeface="Arial Unicode MS" charset="0"/>
                  </a:rPr>
                  <a:t>Engl</a:t>
                </a:r>
                <a:r>
                  <a:rPr lang="en-US" altLang="en-US" sz="1059" b="1" dirty="0" smtClean="0">
                    <a:solidFill>
                      <a:prstClr val="white"/>
                    </a:solidFill>
                    <a:ea typeface="Arial Unicode MS" charset="0"/>
                    <a:cs typeface="Arial Unicode MS" charset="0"/>
                  </a:rPr>
                  <a:t> J Med 2006 ;355:11018-1028.</a:t>
                </a:r>
                <a:endParaRPr lang="en-US" altLang="en-US" sz="1059" b="1" dirty="0">
                  <a:solidFill>
                    <a:prstClr val="white"/>
                  </a:solidFill>
                  <a:ea typeface="Arial Unicode MS" charset="0"/>
                  <a:cs typeface="Arial Unicode MS" charset="0"/>
                </a:endParaRPr>
              </a:p>
            </p:txBody>
          </p:sp>
          <p:sp>
            <p:nvSpPr>
              <p:cNvPr id="11" name="AutoShape 4"/>
              <p:cNvSpPr>
                <a:spLocks noChangeArrowheads="1"/>
              </p:cNvSpPr>
              <p:nvPr/>
            </p:nvSpPr>
            <p:spPr bwMode="auto">
              <a:xfrm>
                <a:off x="4721373" y="1274990"/>
                <a:ext cx="8875964" cy="96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b="1" dirty="0" smtClean="0">
                    <a:solidFill>
                      <a:prstClr val="white"/>
                    </a:solidFill>
                    <a:ea typeface="Arial Unicode MS" charset="0"/>
                    <a:cs typeface="Arial Unicode MS" charset="0"/>
                  </a:rPr>
                  <a:t>CD28 Agonist</a:t>
                </a:r>
                <a:endParaRPr lang="en-US" altLang="en-US" b="1" dirty="0">
                  <a:solidFill>
                    <a:prstClr val="white"/>
                  </a:solidFill>
                  <a:ea typeface="Arial Unicode MS" charset="0"/>
                  <a:cs typeface="Arial Unicode MS" charset="0"/>
                </a:endParaRPr>
              </a:p>
            </p:txBody>
          </p:sp>
        </p:grpSp>
      </p:grpSp>
    </p:spTree>
    <p:extLst>
      <p:ext uri="{BB962C8B-B14F-4D97-AF65-F5344CB8AC3E}">
        <p14:creationId xmlns:p14="http://schemas.microsoft.com/office/powerpoint/2010/main" val="20044781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Grp="1" noChangeArrowheads="1"/>
          </p:cNvSpPr>
          <p:nvPr>
            <p:ph type="title"/>
          </p:nvPr>
        </p:nvSpPr>
        <p:spPr bwMode="auto">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norm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sz="2800" b="1" dirty="0" smtClean="0">
                <a:solidFill>
                  <a:schemeClr val="tx1"/>
                </a:solidFill>
                <a:ea typeface="Arial Unicode MS" charset="0"/>
                <a:cs typeface="Arial Unicode MS" charset="0"/>
              </a:rPr>
              <a:t>Clinical course of cytokine storm following exposure to </a:t>
            </a:r>
            <a:br>
              <a:rPr lang="en-US" altLang="en-US" sz="2800" b="1" dirty="0" smtClean="0">
                <a:solidFill>
                  <a:schemeClr val="tx1"/>
                </a:solidFill>
                <a:ea typeface="Arial Unicode MS" charset="0"/>
                <a:cs typeface="Arial Unicode MS" charset="0"/>
              </a:rPr>
            </a:br>
            <a:r>
              <a:rPr lang="en-US" altLang="en-US" sz="2800" b="1" i="1" dirty="0" smtClean="0">
                <a:solidFill>
                  <a:schemeClr val="tx1"/>
                </a:solidFill>
                <a:ea typeface="Arial Unicode MS" charset="0"/>
                <a:cs typeface="Arial Unicode MS" charset="0"/>
              </a:rPr>
              <a:t>S .aureus </a:t>
            </a:r>
            <a:r>
              <a:rPr lang="en-US" altLang="en-US" sz="2800" b="1" dirty="0" smtClean="0">
                <a:solidFill>
                  <a:schemeClr val="tx1"/>
                </a:solidFill>
                <a:ea typeface="Arial Unicode MS" charset="0"/>
                <a:cs typeface="Arial Unicode MS" charset="0"/>
              </a:rPr>
              <a:t>super antigen </a:t>
            </a:r>
            <a:endParaRPr lang="en-US" altLang="en-US" sz="2800" b="1" dirty="0">
              <a:solidFill>
                <a:schemeClr val="tx1"/>
              </a:solidFill>
              <a:ea typeface="Arial Unicode MS" charset="0"/>
              <a:cs typeface="Arial Unicode MS"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42" y="1952625"/>
            <a:ext cx="5272164" cy="3533775"/>
          </a:xfrm>
          <a:prstGeom prst="rect">
            <a:avLst/>
          </a:prstGeom>
        </p:spPr>
      </p:pic>
      <p:grpSp>
        <p:nvGrpSpPr>
          <p:cNvPr id="2" name="Group 1"/>
          <p:cNvGrpSpPr/>
          <p:nvPr/>
        </p:nvGrpSpPr>
        <p:grpSpPr>
          <a:xfrm>
            <a:off x="5827123" y="1952625"/>
            <a:ext cx="6462928" cy="2772898"/>
            <a:chOff x="5827123" y="1952625"/>
            <a:chExt cx="6462928" cy="2772898"/>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23" y="1952625"/>
              <a:ext cx="6364877" cy="2350578"/>
            </a:xfrm>
            <a:prstGeom prst="rect">
              <a:avLst/>
            </a:prstGeom>
          </p:spPr>
        </p:pic>
        <p:sp>
          <p:nvSpPr>
            <p:cNvPr id="6" name="Rectangle 2"/>
            <p:cNvSpPr txBox="1">
              <a:spLocks noChangeArrowheads="1"/>
            </p:cNvSpPr>
            <p:nvPr/>
          </p:nvSpPr>
          <p:spPr bwMode="auto">
            <a:xfrm>
              <a:off x="6096000" y="4404754"/>
              <a:ext cx="6194051"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600" b="1" dirty="0" err="1" smtClean="0">
                  <a:solidFill>
                    <a:prstClr val="white"/>
                  </a:solidFill>
                  <a:latin typeface="Arial" charset="0"/>
                  <a:ea typeface="Arial" charset="0"/>
                  <a:cs typeface="Arial" charset="0"/>
                </a:rPr>
                <a:t>Seishima</a:t>
              </a:r>
              <a:r>
                <a:rPr lang="en-US" altLang="en-US" sz="1600" b="1" dirty="0" smtClean="0">
                  <a:solidFill>
                    <a:prstClr val="white"/>
                  </a:solidFill>
                  <a:latin typeface="Arial" charset="0"/>
                  <a:ea typeface="Arial" charset="0"/>
                  <a:cs typeface="Arial" charset="0"/>
                </a:rPr>
                <a:t> et al. </a:t>
              </a:r>
              <a:r>
                <a:rPr lang="en-US" altLang="en-US" sz="1600" b="1" dirty="0" err="1" smtClean="0">
                  <a:solidFill>
                    <a:prstClr val="white"/>
                  </a:solidFill>
                  <a:latin typeface="Arial" charset="0"/>
                  <a:ea typeface="Arial" charset="0"/>
                  <a:cs typeface="Arial" charset="0"/>
                </a:rPr>
                <a:t>Clin</a:t>
              </a:r>
              <a:r>
                <a:rPr lang="en-US" altLang="en-US" sz="1600" b="1" dirty="0" smtClean="0">
                  <a:solidFill>
                    <a:prstClr val="white"/>
                  </a:solidFill>
                  <a:latin typeface="Arial" charset="0"/>
                  <a:ea typeface="Arial" charset="0"/>
                  <a:cs typeface="Arial" charset="0"/>
                </a:rPr>
                <a:t> </a:t>
              </a:r>
              <a:r>
                <a:rPr lang="en-US" altLang="en-US" sz="1600" b="1" dirty="0" err="1" smtClean="0">
                  <a:solidFill>
                    <a:prstClr val="white"/>
                  </a:solidFill>
                  <a:latin typeface="Arial" charset="0"/>
                  <a:ea typeface="Arial" charset="0"/>
                  <a:cs typeface="Arial" charset="0"/>
                </a:rPr>
                <a:t>Exp</a:t>
              </a:r>
              <a:r>
                <a:rPr lang="en-US" altLang="en-US" sz="1600" b="1" dirty="0" smtClean="0">
                  <a:solidFill>
                    <a:prstClr val="white"/>
                  </a:solidFill>
                  <a:latin typeface="Arial" charset="0"/>
                  <a:ea typeface="Arial" charset="0"/>
                  <a:cs typeface="Arial" charset="0"/>
                </a:rPr>
                <a:t> </a:t>
              </a:r>
              <a:r>
                <a:rPr lang="en-US" altLang="en-US" sz="1600" b="1" dirty="0" err="1" smtClean="0">
                  <a:solidFill>
                    <a:prstClr val="white"/>
                  </a:solidFill>
                  <a:latin typeface="Arial" charset="0"/>
                  <a:ea typeface="Arial" charset="0"/>
                  <a:cs typeface="Arial" charset="0"/>
                </a:rPr>
                <a:t>derm</a:t>
              </a:r>
              <a:r>
                <a:rPr lang="en-US" altLang="en-US" sz="1600" b="1" dirty="0" smtClean="0">
                  <a:solidFill>
                    <a:prstClr val="white"/>
                  </a:solidFill>
                  <a:latin typeface="Arial" charset="0"/>
                  <a:ea typeface="Arial" charset="0"/>
                  <a:cs typeface="Arial" charset="0"/>
                </a:rPr>
                <a:t>. 2009</a:t>
              </a:r>
              <a:endParaRPr lang="en-US" altLang="en-US" sz="1600" b="1" dirty="0">
                <a:solidFill>
                  <a:prstClr val="white"/>
                </a:solidFill>
                <a:latin typeface="Arial" charset="0"/>
                <a:ea typeface="Arial" charset="0"/>
                <a:cs typeface="Arial" charset="0"/>
              </a:endParaRPr>
            </a:p>
          </p:txBody>
        </p:sp>
      </p:grpSp>
      <p:sp>
        <p:nvSpPr>
          <p:cNvPr id="7" name="Rectangle 6"/>
          <p:cNvSpPr/>
          <p:nvPr/>
        </p:nvSpPr>
        <p:spPr>
          <a:xfrm>
            <a:off x="241142" y="5748336"/>
            <a:ext cx="6096000" cy="338554"/>
          </a:xfrm>
          <a:prstGeom prst="rect">
            <a:avLst/>
          </a:prstGeom>
        </p:spPr>
        <p:txBody>
          <a:bodyPr>
            <a:spAutoFit/>
          </a:bodyPr>
          <a:lstStyle/>
          <a:p>
            <a:r>
              <a:rPr lang="en-US" sz="1600" b="1" dirty="0" err="1" smtClean="0">
                <a:solidFill>
                  <a:prstClr val="white"/>
                </a:solidFill>
                <a:latin typeface="Arial" charset="0"/>
                <a:ea typeface="Arial" charset="0"/>
                <a:cs typeface="Arial" charset="0"/>
              </a:rPr>
              <a:t>Giantonio</a:t>
            </a:r>
            <a:r>
              <a:rPr lang="en-US" sz="1600" b="1" dirty="0" smtClean="0">
                <a:solidFill>
                  <a:prstClr val="white"/>
                </a:solidFill>
                <a:latin typeface="Arial" charset="0"/>
                <a:ea typeface="Arial" charset="0"/>
                <a:cs typeface="Arial" charset="0"/>
              </a:rPr>
              <a:t> et al. J </a:t>
            </a:r>
            <a:r>
              <a:rPr lang="en-US" sz="1600" b="1" dirty="0" err="1">
                <a:solidFill>
                  <a:prstClr val="white"/>
                </a:solidFill>
                <a:latin typeface="Arial" charset="0"/>
                <a:ea typeface="Arial" charset="0"/>
                <a:cs typeface="Arial" charset="0"/>
              </a:rPr>
              <a:t>Clin</a:t>
            </a:r>
            <a:r>
              <a:rPr lang="en-US" sz="1600" b="1" dirty="0">
                <a:solidFill>
                  <a:prstClr val="white"/>
                </a:solidFill>
                <a:latin typeface="Arial" charset="0"/>
                <a:ea typeface="Arial" charset="0"/>
                <a:cs typeface="Arial" charset="0"/>
              </a:rPr>
              <a:t> </a:t>
            </a:r>
            <a:r>
              <a:rPr lang="en-US" sz="1600" b="1" dirty="0" err="1" smtClean="0">
                <a:solidFill>
                  <a:prstClr val="white"/>
                </a:solidFill>
                <a:latin typeface="Arial" charset="0"/>
                <a:ea typeface="Arial" charset="0"/>
                <a:cs typeface="Arial" charset="0"/>
              </a:rPr>
              <a:t>Oncol</a:t>
            </a:r>
            <a:r>
              <a:rPr lang="en-US" sz="1600" b="1" dirty="0" smtClean="0">
                <a:solidFill>
                  <a:prstClr val="white"/>
                </a:solidFill>
                <a:latin typeface="Arial" charset="0"/>
                <a:ea typeface="Arial" charset="0"/>
                <a:cs typeface="Arial" charset="0"/>
              </a:rPr>
              <a:t>. 1994-2007. 1997</a:t>
            </a:r>
            <a:endParaRPr lang="en-US" sz="1600" b="1"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58588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5168" y="1078172"/>
            <a:ext cx="6050759" cy="523220"/>
          </a:xfrm>
          <a:prstGeom prst="rect">
            <a:avLst/>
          </a:prstGeom>
          <a:noFill/>
        </p:spPr>
        <p:txBody>
          <a:bodyPr wrap="none" rtlCol="0">
            <a:spAutoFit/>
          </a:bodyPr>
          <a:lstStyle/>
          <a:p>
            <a:r>
              <a:rPr lang="en-US" sz="2800" b="1" dirty="0" smtClean="0">
                <a:solidFill>
                  <a:prstClr val="white"/>
                </a:solidFill>
                <a:latin typeface="Arial" charset="0"/>
                <a:ea typeface="Arial" charset="0"/>
                <a:cs typeface="Arial" charset="0"/>
              </a:rPr>
              <a:t>1. What is Toxic shock syndrome?</a:t>
            </a:r>
            <a:endParaRPr lang="en-US" sz="2800" b="1" dirty="0">
              <a:solidFill>
                <a:prstClr val="white"/>
              </a:solidFill>
              <a:latin typeface="Arial" charset="0"/>
              <a:ea typeface="Arial" charset="0"/>
              <a:cs typeface="Arial" charset="0"/>
            </a:endParaRPr>
          </a:p>
        </p:txBody>
      </p:sp>
      <p:sp>
        <p:nvSpPr>
          <p:cNvPr id="6" name="TextBox 5"/>
          <p:cNvSpPr txBox="1"/>
          <p:nvPr/>
        </p:nvSpPr>
        <p:spPr>
          <a:xfrm>
            <a:off x="815168" y="2331265"/>
            <a:ext cx="9894055" cy="523220"/>
          </a:xfrm>
          <a:prstGeom prst="rect">
            <a:avLst/>
          </a:prstGeom>
          <a:noFill/>
        </p:spPr>
        <p:txBody>
          <a:bodyPr wrap="none" rtlCol="0">
            <a:spAutoFit/>
          </a:bodyPr>
          <a:lstStyle/>
          <a:p>
            <a:r>
              <a:rPr lang="en-US" sz="2800" b="1" dirty="0" smtClean="0">
                <a:solidFill>
                  <a:srgbClr val="FF0000"/>
                </a:solidFill>
                <a:latin typeface="Arial" charset="0"/>
                <a:ea typeface="Arial" charset="0"/>
                <a:cs typeface="Arial" charset="0"/>
              </a:rPr>
              <a:t>2. What is the role of the super-antigen to pathogenesis?</a:t>
            </a:r>
            <a:endParaRPr lang="en-US" sz="2800" b="1" dirty="0">
              <a:solidFill>
                <a:srgbClr val="FF0000"/>
              </a:solidFill>
              <a:latin typeface="Arial" charset="0"/>
              <a:ea typeface="Arial" charset="0"/>
              <a:cs typeface="Arial" charset="0"/>
            </a:endParaRPr>
          </a:p>
        </p:txBody>
      </p:sp>
      <p:sp>
        <p:nvSpPr>
          <p:cNvPr id="7" name="TextBox 6"/>
          <p:cNvSpPr txBox="1"/>
          <p:nvPr/>
        </p:nvSpPr>
        <p:spPr>
          <a:xfrm>
            <a:off x="815168" y="3727482"/>
            <a:ext cx="11194090" cy="523220"/>
          </a:xfrm>
          <a:prstGeom prst="rect">
            <a:avLst/>
          </a:prstGeom>
          <a:noFill/>
        </p:spPr>
        <p:txBody>
          <a:bodyPr wrap="none" rtlCol="0">
            <a:spAutoFit/>
          </a:bodyPr>
          <a:lstStyle/>
          <a:p>
            <a:r>
              <a:rPr lang="en-US" sz="2800" b="1" dirty="0" smtClean="0">
                <a:solidFill>
                  <a:prstClr val="white"/>
                </a:solidFill>
                <a:latin typeface="Arial" charset="0"/>
                <a:ea typeface="Arial" charset="0"/>
                <a:cs typeface="Arial" charset="0"/>
              </a:rPr>
              <a:t>3. What are host/pathogen factors dictating infectious outcome?</a:t>
            </a:r>
            <a:endParaRPr lang="en-US" sz="2800" b="1" dirty="0">
              <a:solidFill>
                <a:prstClr val="white"/>
              </a:solidFill>
              <a:latin typeface="Arial" charset="0"/>
              <a:ea typeface="Arial" charset="0"/>
              <a:cs typeface="Arial" charset="0"/>
            </a:endParaRPr>
          </a:p>
        </p:txBody>
      </p:sp>
      <p:sp>
        <p:nvSpPr>
          <p:cNvPr id="8" name="TextBox 7"/>
          <p:cNvSpPr txBox="1"/>
          <p:nvPr/>
        </p:nvSpPr>
        <p:spPr>
          <a:xfrm>
            <a:off x="815168" y="5123699"/>
            <a:ext cx="10653879" cy="954107"/>
          </a:xfrm>
          <a:prstGeom prst="rect">
            <a:avLst/>
          </a:prstGeom>
          <a:noFill/>
        </p:spPr>
        <p:txBody>
          <a:bodyPr wrap="none" rtlCol="0">
            <a:spAutoFit/>
          </a:bodyPr>
          <a:lstStyle/>
          <a:p>
            <a:r>
              <a:rPr lang="en-US" sz="2800" b="1" dirty="0" smtClean="0">
                <a:solidFill>
                  <a:prstClr val="white"/>
                </a:solidFill>
                <a:latin typeface="Arial" charset="0"/>
                <a:ea typeface="Arial" charset="0"/>
                <a:cs typeface="Arial" charset="0"/>
              </a:rPr>
              <a:t>4. What are the therapeutic interventions available and being </a:t>
            </a:r>
          </a:p>
          <a:p>
            <a:r>
              <a:rPr lang="en-US" sz="2800" b="1" dirty="0" smtClean="0">
                <a:solidFill>
                  <a:prstClr val="white"/>
                </a:solidFill>
                <a:latin typeface="Arial" charset="0"/>
                <a:ea typeface="Arial" charset="0"/>
                <a:cs typeface="Arial" charset="0"/>
              </a:rPr>
              <a:t>experimental pursued?</a:t>
            </a:r>
            <a:endParaRPr lang="en-US" sz="2800" b="1"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2962170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807" y="2548693"/>
            <a:ext cx="3564083" cy="1879244"/>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07" y="878732"/>
            <a:ext cx="3564083" cy="1621365"/>
          </a:xfrm>
          <a:prstGeom prst="rect">
            <a:avLst/>
          </a:prstGeom>
        </p:spPr>
      </p:pic>
      <p:sp>
        <p:nvSpPr>
          <p:cNvPr id="7" name="Rectangle 2"/>
          <p:cNvSpPr txBox="1">
            <a:spLocks noChangeArrowheads="1"/>
          </p:cNvSpPr>
          <p:nvPr/>
        </p:nvSpPr>
        <p:spPr bwMode="auto">
          <a:xfrm>
            <a:off x="384462" y="6470564"/>
            <a:ext cx="4317016" cy="3483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600" b="1" smtClean="0">
                <a:solidFill>
                  <a:prstClr val="white"/>
                </a:solidFill>
                <a:latin typeface="Arial" charset="0"/>
                <a:ea typeface="Arial" charset="0"/>
                <a:cs typeface="Arial" charset="0"/>
              </a:rPr>
              <a:t>Watson</a:t>
            </a:r>
            <a:r>
              <a:rPr lang="en-US" altLang="en-US" sz="1600" b="1">
                <a:solidFill>
                  <a:prstClr val="white"/>
                </a:solidFill>
                <a:latin typeface="Arial" charset="0"/>
                <a:ea typeface="Arial" charset="0"/>
                <a:cs typeface="Arial" charset="0"/>
              </a:rPr>
              <a:t> </a:t>
            </a:r>
            <a:r>
              <a:rPr lang="en-US" altLang="en-US" sz="1600" b="1" smtClean="0">
                <a:solidFill>
                  <a:prstClr val="white"/>
                </a:solidFill>
                <a:latin typeface="Arial" charset="0"/>
                <a:ea typeface="Arial" charset="0"/>
                <a:cs typeface="Arial" charset="0"/>
              </a:rPr>
              <a:t>&amp; Kim</a:t>
            </a:r>
            <a:r>
              <a:rPr lang="en-US" altLang="en-US" sz="1600" b="1">
                <a:solidFill>
                  <a:prstClr val="white"/>
                </a:solidFill>
                <a:latin typeface="Arial" charset="0"/>
                <a:ea typeface="Arial" charset="0"/>
                <a:cs typeface="Arial" charset="0"/>
              </a:rPr>
              <a:t> </a:t>
            </a:r>
            <a:r>
              <a:rPr lang="en-US" altLang="en-US" sz="1600" b="1" smtClean="0">
                <a:solidFill>
                  <a:prstClr val="white"/>
                </a:solidFill>
                <a:latin typeface="Arial" charset="0"/>
                <a:ea typeface="Arial" charset="0"/>
                <a:cs typeface="Arial" charset="0"/>
              </a:rPr>
              <a:t> </a:t>
            </a:r>
            <a:r>
              <a:rPr lang="en-US" altLang="en-US" sz="1600" b="1" dirty="0" smtClean="0">
                <a:solidFill>
                  <a:prstClr val="white"/>
                </a:solidFill>
                <a:latin typeface="Arial" charset="0"/>
                <a:ea typeface="Arial" charset="0"/>
                <a:cs typeface="Arial" charset="0"/>
              </a:rPr>
              <a:t>J </a:t>
            </a:r>
            <a:r>
              <a:rPr lang="en-US" altLang="en-US" sz="1600" b="1" dirty="0" err="1" smtClean="0">
                <a:solidFill>
                  <a:prstClr val="white"/>
                </a:solidFill>
                <a:latin typeface="Arial" charset="0"/>
                <a:ea typeface="Arial" charset="0"/>
                <a:cs typeface="Arial" charset="0"/>
              </a:rPr>
              <a:t>Exp</a:t>
            </a:r>
            <a:r>
              <a:rPr lang="en-US" altLang="en-US" sz="1600" b="1" dirty="0" smtClean="0">
                <a:solidFill>
                  <a:prstClr val="white"/>
                </a:solidFill>
                <a:latin typeface="Arial" charset="0"/>
                <a:ea typeface="Arial" charset="0"/>
                <a:cs typeface="Arial" charset="0"/>
              </a:rPr>
              <a:t> </a:t>
            </a:r>
            <a:r>
              <a:rPr lang="en-US" altLang="en-US" sz="1600" b="1" dirty="0">
                <a:solidFill>
                  <a:prstClr val="white"/>
                </a:solidFill>
                <a:latin typeface="Arial" charset="0"/>
                <a:ea typeface="Arial" charset="0"/>
                <a:cs typeface="Arial" charset="0"/>
              </a:rPr>
              <a:t>M</a:t>
            </a:r>
            <a:r>
              <a:rPr lang="en-US" altLang="en-US" sz="1600" b="1" dirty="0" smtClean="0">
                <a:solidFill>
                  <a:prstClr val="white"/>
                </a:solidFill>
                <a:latin typeface="Arial" charset="0"/>
                <a:ea typeface="Arial" charset="0"/>
                <a:cs typeface="Arial" charset="0"/>
              </a:rPr>
              <a:t>ed, 1970</a:t>
            </a:r>
            <a:endParaRPr lang="en-US" altLang="en-US" sz="1600" b="1" dirty="0">
              <a:solidFill>
                <a:prstClr val="white"/>
              </a:solidFill>
              <a:latin typeface="Arial" charset="0"/>
              <a:ea typeface="Arial" charset="0"/>
              <a:cs typeface="Arial" charset="0"/>
            </a:endParaRPr>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6602" y="6488682"/>
            <a:ext cx="537363" cy="2055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808" y="4476533"/>
            <a:ext cx="3564082" cy="2025899"/>
          </a:xfrm>
          <a:prstGeom prst="rect">
            <a:avLst/>
          </a:prstGeom>
        </p:spPr>
      </p:pic>
      <p:grpSp>
        <p:nvGrpSpPr>
          <p:cNvPr id="2" name="Group 1"/>
          <p:cNvGrpSpPr/>
          <p:nvPr/>
        </p:nvGrpSpPr>
        <p:grpSpPr>
          <a:xfrm>
            <a:off x="5351442" y="937054"/>
            <a:ext cx="6810961" cy="2675125"/>
            <a:chOff x="5351442" y="937054"/>
            <a:chExt cx="6810961" cy="2675125"/>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8855" y="937054"/>
              <a:ext cx="2078181" cy="225976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3600" y="945190"/>
              <a:ext cx="2962414" cy="2328435"/>
            </a:xfrm>
            <a:prstGeom prst="rect">
              <a:avLst/>
            </a:prstGeom>
          </p:spPr>
        </p:pic>
        <p:sp>
          <p:nvSpPr>
            <p:cNvPr id="10" name="Rectangle 9"/>
            <p:cNvSpPr/>
            <p:nvPr/>
          </p:nvSpPr>
          <p:spPr>
            <a:xfrm>
              <a:off x="5351442" y="3273625"/>
              <a:ext cx="6810961" cy="338554"/>
            </a:xfrm>
            <a:prstGeom prst="rect">
              <a:avLst/>
            </a:prstGeom>
          </p:spPr>
          <p:txBody>
            <a:bodyPr wrap="square">
              <a:spAutoFit/>
            </a:bodyPr>
            <a:lstStyle/>
            <a:p>
              <a:r>
                <a:rPr lang="en-US" sz="1600" b="1" dirty="0" err="1" smtClean="0">
                  <a:solidFill>
                    <a:prstClr val="white">
                      <a:lumMod val="95000"/>
                    </a:prstClr>
                  </a:solidFill>
                  <a:latin typeface="Arial" charset="0"/>
                  <a:ea typeface="Arial" charset="0"/>
                  <a:cs typeface="Arial" charset="0"/>
                </a:rPr>
                <a:t>Schlievert</a:t>
              </a:r>
              <a:r>
                <a:rPr lang="en-US" sz="1600" b="1" dirty="0" smtClean="0">
                  <a:solidFill>
                    <a:prstClr val="white">
                      <a:lumMod val="95000"/>
                    </a:prstClr>
                  </a:solidFill>
                  <a:latin typeface="Arial" charset="0"/>
                  <a:ea typeface="Arial" charset="0"/>
                  <a:cs typeface="Arial" charset="0"/>
                </a:rPr>
                <a:t>, </a:t>
              </a:r>
              <a:r>
                <a:rPr lang="en-US" sz="1600" b="1" dirty="0" err="1" smtClean="0">
                  <a:solidFill>
                    <a:prstClr val="white">
                      <a:lumMod val="95000"/>
                    </a:prstClr>
                  </a:solidFill>
                  <a:latin typeface="Arial" charset="0"/>
                  <a:ea typeface="Arial" charset="0"/>
                  <a:cs typeface="Arial" charset="0"/>
                </a:rPr>
                <a:t>Schoettle</a:t>
              </a:r>
              <a:r>
                <a:rPr lang="en-US" sz="1600" b="1" dirty="0" smtClean="0">
                  <a:solidFill>
                    <a:prstClr val="white">
                      <a:lumMod val="95000"/>
                    </a:prstClr>
                  </a:solidFill>
                  <a:latin typeface="Arial" charset="0"/>
                  <a:ea typeface="Arial" charset="0"/>
                  <a:cs typeface="Arial" charset="0"/>
                </a:rPr>
                <a:t>, Watson. Infect </a:t>
              </a:r>
              <a:r>
                <a:rPr lang="en-US" sz="1600" b="1" dirty="0" err="1" smtClean="0">
                  <a:solidFill>
                    <a:prstClr val="white">
                      <a:lumMod val="95000"/>
                    </a:prstClr>
                  </a:solidFill>
                  <a:latin typeface="Arial" charset="0"/>
                  <a:ea typeface="Arial" charset="0"/>
                  <a:cs typeface="Arial" charset="0"/>
                </a:rPr>
                <a:t>Immun</a:t>
              </a:r>
              <a:r>
                <a:rPr lang="en-US" sz="1600" b="1" dirty="0" smtClean="0">
                  <a:solidFill>
                    <a:prstClr val="white">
                      <a:lumMod val="95000"/>
                    </a:prstClr>
                  </a:solidFill>
                  <a:latin typeface="Arial" charset="0"/>
                  <a:ea typeface="Arial" charset="0"/>
                  <a:cs typeface="Arial" charset="0"/>
                </a:rPr>
                <a:t> 1979 1075-1077</a:t>
              </a:r>
              <a:endParaRPr lang="en-US" sz="1600" b="1" dirty="0">
                <a:solidFill>
                  <a:prstClr val="white">
                    <a:lumMod val="95000"/>
                  </a:prstClr>
                </a:solidFill>
                <a:latin typeface="Arial" charset="0"/>
                <a:ea typeface="Arial" charset="0"/>
                <a:cs typeface="Arial" charset="0"/>
              </a:endParaRPr>
            </a:p>
          </p:txBody>
        </p:sp>
      </p:grpSp>
      <p:grpSp>
        <p:nvGrpSpPr>
          <p:cNvPr id="14" name="Group 13"/>
          <p:cNvGrpSpPr/>
          <p:nvPr/>
        </p:nvGrpSpPr>
        <p:grpSpPr>
          <a:xfrm>
            <a:off x="5678399" y="3669329"/>
            <a:ext cx="6513601" cy="3233981"/>
            <a:chOff x="5678399" y="3669329"/>
            <a:chExt cx="6513601" cy="3233981"/>
          </a:xfrm>
        </p:grpSpPr>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3601" y="3669329"/>
              <a:ext cx="4413150" cy="2897940"/>
            </a:xfrm>
            <a:prstGeom prst="rect">
              <a:avLst/>
            </a:prstGeom>
          </p:spPr>
        </p:pic>
        <p:sp>
          <p:nvSpPr>
            <p:cNvPr id="12" name="Rectangle 2"/>
            <p:cNvSpPr txBox="1">
              <a:spLocks noChangeArrowheads="1"/>
            </p:cNvSpPr>
            <p:nvPr/>
          </p:nvSpPr>
          <p:spPr bwMode="auto">
            <a:xfrm>
              <a:off x="5678399" y="6565254"/>
              <a:ext cx="6513601" cy="3380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600" b="1" dirty="0" smtClean="0">
                  <a:solidFill>
                    <a:prstClr val="white"/>
                  </a:solidFill>
                  <a:latin typeface="Arial" charset="0"/>
                  <a:ea typeface="Arial" charset="0"/>
                  <a:cs typeface="Arial" charset="0"/>
                </a:rPr>
                <a:t>Leonard, Lee, Jenkins, </a:t>
              </a:r>
              <a:r>
                <a:rPr lang="en-US" altLang="en-US" sz="1600" b="1" dirty="0" err="1" smtClean="0">
                  <a:solidFill>
                    <a:prstClr val="white"/>
                  </a:solidFill>
                  <a:latin typeface="Arial" charset="0"/>
                  <a:ea typeface="Arial" charset="0"/>
                  <a:cs typeface="Arial" charset="0"/>
                </a:rPr>
                <a:t>Schlievert</a:t>
              </a:r>
              <a:r>
                <a:rPr lang="en-US" altLang="en-US" sz="1600" b="1" dirty="0" smtClean="0">
                  <a:solidFill>
                    <a:prstClr val="white"/>
                  </a:solidFill>
                  <a:latin typeface="Arial" charset="0"/>
                  <a:ea typeface="Arial" charset="0"/>
                  <a:cs typeface="Arial" charset="0"/>
                </a:rPr>
                <a:t>. Infect Immun. 1991 .1210-1214</a:t>
              </a:r>
              <a:endParaRPr lang="en-US" altLang="en-US" sz="1600" b="1" dirty="0">
                <a:solidFill>
                  <a:prstClr val="white"/>
                </a:solidFill>
                <a:latin typeface="Arial" charset="0"/>
                <a:ea typeface="Arial" charset="0"/>
                <a:cs typeface="Arial" charset="0"/>
              </a:endParaRPr>
            </a:p>
          </p:txBody>
        </p:sp>
      </p:grpSp>
      <p:sp>
        <p:nvSpPr>
          <p:cNvPr id="13" name="AutoShape 4"/>
          <p:cNvSpPr>
            <a:spLocks noChangeArrowheads="1"/>
          </p:cNvSpPr>
          <p:nvPr/>
        </p:nvSpPr>
        <p:spPr bwMode="auto">
          <a:xfrm>
            <a:off x="446807" y="40048"/>
            <a:ext cx="10879284" cy="894606"/>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sz="2800" b="1" dirty="0" smtClean="0">
                <a:solidFill>
                  <a:prstClr val="white"/>
                </a:solidFill>
                <a:ea typeface="Arial Unicode MS" charset="0"/>
                <a:cs typeface="Arial Unicode MS" charset="0"/>
              </a:rPr>
              <a:t>Super-antigen </a:t>
            </a:r>
            <a:r>
              <a:rPr lang="en-US" altLang="en-US" sz="2800" b="1" smtClean="0">
                <a:solidFill>
                  <a:prstClr val="white"/>
                </a:solidFill>
                <a:ea typeface="Arial Unicode MS" charset="0"/>
                <a:cs typeface="Arial Unicode MS" charset="0"/>
              </a:rPr>
              <a:t>mediated pathology depends on T cells and accessory cells (APCs)</a:t>
            </a:r>
            <a:endParaRPr lang="en-US" altLang="en-US" sz="2800" b="1" dirty="0">
              <a:solidFill>
                <a:prstClr val="white"/>
              </a:solidFill>
              <a:ea typeface="Arial Unicode MS" charset="0"/>
              <a:cs typeface="Arial Unicode MS" charset="0"/>
            </a:endParaRPr>
          </a:p>
        </p:txBody>
      </p:sp>
    </p:spTree>
    <p:extLst>
      <p:ext uri="{BB962C8B-B14F-4D97-AF65-F5344CB8AC3E}">
        <p14:creationId xmlns:p14="http://schemas.microsoft.com/office/powerpoint/2010/main" val="400381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553" y="1894172"/>
            <a:ext cx="5001878" cy="3910063"/>
          </a:xfrm>
          <a:prstGeom prst="rect">
            <a:avLst/>
          </a:prstGeom>
        </p:spPr>
      </p:pic>
      <p:sp>
        <p:nvSpPr>
          <p:cNvPr id="9" name="AutoShape 4"/>
          <p:cNvSpPr>
            <a:spLocks noChangeArrowheads="1"/>
          </p:cNvSpPr>
          <p:nvPr/>
        </p:nvSpPr>
        <p:spPr bwMode="auto">
          <a:xfrm>
            <a:off x="1032127" y="39761"/>
            <a:ext cx="10506960" cy="1311517"/>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sz="2800" b="1" dirty="0" smtClean="0">
                <a:solidFill>
                  <a:prstClr val="white"/>
                </a:solidFill>
                <a:ea typeface="Arial Unicode MS" charset="0"/>
                <a:cs typeface="Arial Unicode MS" charset="0"/>
              </a:rPr>
              <a:t>Super-antigens mediate T cell receptor/MHC II cross-bridging </a:t>
            </a:r>
            <a:endParaRPr lang="en-US" altLang="en-US" sz="2800" b="1" dirty="0">
              <a:solidFill>
                <a:prstClr val="white"/>
              </a:solidFill>
              <a:ea typeface="Arial Unicode MS" charset="0"/>
              <a:cs typeface="Arial Unicode MS" charset="0"/>
            </a:endParaRPr>
          </a:p>
        </p:txBody>
      </p:sp>
      <p:sp>
        <p:nvSpPr>
          <p:cNvPr id="2" name="Rectangle 1"/>
          <p:cNvSpPr/>
          <p:nvPr/>
        </p:nvSpPr>
        <p:spPr>
          <a:xfrm>
            <a:off x="3876318" y="3803073"/>
            <a:ext cx="6510949" cy="2700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a:solidFill>
                <a:prstClr val="white"/>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553" y="3847020"/>
            <a:ext cx="6990824" cy="1644901"/>
          </a:xfrm>
          <a:prstGeom prst="rect">
            <a:avLst/>
          </a:prstGeom>
        </p:spPr>
      </p:pic>
      <p:sp>
        <p:nvSpPr>
          <p:cNvPr id="10" name="Rectangle 9"/>
          <p:cNvSpPr/>
          <p:nvPr/>
        </p:nvSpPr>
        <p:spPr>
          <a:xfrm>
            <a:off x="8949269" y="3681498"/>
            <a:ext cx="2589818" cy="2001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a:solidFill>
                <a:prstClr val="white"/>
              </a:solidFill>
            </a:endParaRPr>
          </a:p>
        </p:txBody>
      </p:sp>
      <p:sp>
        <p:nvSpPr>
          <p:cNvPr id="17" name="Rectangle 2"/>
          <p:cNvSpPr txBox="1">
            <a:spLocks noChangeArrowheads="1"/>
          </p:cNvSpPr>
          <p:nvPr/>
        </p:nvSpPr>
        <p:spPr bwMode="auto">
          <a:xfrm>
            <a:off x="3915989" y="5678093"/>
            <a:ext cx="5244293" cy="3462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600" b="1" dirty="0" smtClean="0">
                <a:solidFill>
                  <a:prstClr val="white"/>
                </a:solidFill>
                <a:latin typeface="Arial" charset="0"/>
                <a:ea typeface="Arial" charset="0"/>
                <a:cs typeface="Arial" charset="0"/>
              </a:rPr>
              <a:t>Spaulding et al. Clinical microbiology Reviews. 2013</a:t>
            </a:r>
            <a:endParaRPr lang="en-US" altLang="en-US" sz="1600" b="1" dirty="0">
              <a:solidFill>
                <a:prstClr val="white"/>
              </a:solidFill>
              <a:latin typeface="Arial" charset="0"/>
              <a:ea typeface="Arial" charset="0"/>
              <a:cs typeface="Arial" charset="0"/>
            </a:endParaRPr>
          </a:p>
        </p:txBody>
      </p:sp>
      <p:grpSp>
        <p:nvGrpSpPr>
          <p:cNvPr id="6" name="Group 5"/>
          <p:cNvGrpSpPr/>
          <p:nvPr/>
        </p:nvGrpSpPr>
        <p:grpSpPr>
          <a:xfrm>
            <a:off x="8959431" y="1870363"/>
            <a:ext cx="4127500" cy="4527157"/>
            <a:chOff x="8959431" y="1870363"/>
            <a:chExt cx="4127500" cy="4527157"/>
          </a:xfrm>
        </p:grpSpPr>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9464" y="1870363"/>
              <a:ext cx="2942304" cy="4331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Text Box 3"/>
            <p:cNvSpPr txBox="1">
              <a:spLocks noChangeArrowheads="1"/>
            </p:cNvSpPr>
            <p:nvPr/>
          </p:nvSpPr>
          <p:spPr bwMode="auto">
            <a:xfrm>
              <a:off x="8959431" y="6201745"/>
              <a:ext cx="4127500" cy="19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1600" b="1" dirty="0" err="1" smtClean="0"/>
                <a:t>Lleweyn</a:t>
              </a:r>
              <a:r>
                <a:rPr lang="en-US" altLang="en-US" sz="1600" b="1" dirty="0" smtClean="0"/>
                <a:t> and </a:t>
              </a:r>
              <a:r>
                <a:rPr lang="en-US" altLang="en-US" sz="1600" b="1" dirty="0" err="1" smtClean="0"/>
                <a:t>cohen</a:t>
              </a:r>
              <a:r>
                <a:rPr lang="en-US" altLang="en-US" sz="1600" b="1" dirty="0" smtClean="0"/>
                <a:t>  </a:t>
              </a:r>
              <a:r>
                <a:rPr lang="en-US" altLang="en-US" sz="1600" b="1" dirty="0"/>
                <a:t>Lancet </a:t>
              </a:r>
              <a:endParaRPr lang="en-US" altLang="en-US" sz="1600" b="1" dirty="0" smtClean="0"/>
            </a:p>
            <a:p>
              <a:r>
                <a:rPr lang="en-US" altLang="en-US" sz="1600" b="1" dirty="0" smtClean="0"/>
                <a:t>Infectious Diseases.</a:t>
              </a:r>
              <a:r>
                <a:rPr lang="en-US" altLang="en-US" sz="1600" b="1" dirty="0"/>
                <a:t> </a:t>
              </a:r>
              <a:r>
                <a:rPr lang="en-US" altLang="en-US" sz="1600" b="1" dirty="0" smtClean="0"/>
                <a:t>2002</a:t>
              </a:r>
              <a:endParaRPr lang="en-US" altLang="en-US" sz="1600" b="1" dirty="0"/>
            </a:p>
          </p:txBody>
        </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82" y="1870363"/>
            <a:ext cx="3670438" cy="3745345"/>
          </a:xfrm>
          <a:prstGeom prst="rect">
            <a:avLst/>
          </a:prstGeom>
        </p:spPr>
      </p:pic>
      <p:sp>
        <p:nvSpPr>
          <p:cNvPr id="21" name="Rectangle 2"/>
          <p:cNvSpPr txBox="1">
            <a:spLocks noChangeArrowheads="1"/>
          </p:cNvSpPr>
          <p:nvPr/>
        </p:nvSpPr>
        <p:spPr bwMode="auto">
          <a:xfrm>
            <a:off x="183586" y="5697530"/>
            <a:ext cx="5244293" cy="3462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600" b="1" dirty="0" err="1" smtClean="0">
                <a:solidFill>
                  <a:prstClr val="white"/>
                </a:solidFill>
                <a:latin typeface="Arial" charset="0"/>
                <a:ea typeface="Arial" charset="0"/>
                <a:cs typeface="Arial" charset="0"/>
              </a:rPr>
              <a:t>Dinges</a:t>
            </a:r>
            <a:r>
              <a:rPr lang="en-US" altLang="en-US" sz="1600" b="1" dirty="0" smtClean="0">
                <a:solidFill>
                  <a:prstClr val="white"/>
                </a:solidFill>
                <a:latin typeface="Arial" charset="0"/>
                <a:ea typeface="Arial" charset="0"/>
                <a:cs typeface="Arial" charset="0"/>
              </a:rPr>
              <a:t> et al. </a:t>
            </a:r>
            <a:r>
              <a:rPr lang="en-US" altLang="en-US" sz="1600" b="1" dirty="0" err="1" smtClean="0">
                <a:solidFill>
                  <a:prstClr val="white"/>
                </a:solidFill>
                <a:latin typeface="Arial" charset="0"/>
                <a:ea typeface="Arial" charset="0"/>
                <a:cs typeface="Arial" charset="0"/>
              </a:rPr>
              <a:t>Clin</a:t>
            </a:r>
            <a:r>
              <a:rPr lang="en-US" altLang="en-US" sz="1600" b="1" dirty="0" smtClean="0">
                <a:solidFill>
                  <a:prstClr val="white"/>
                </a:solidFill>
                <a:latin typeface="Arial" charset="0"/>
                <a:ea typeface="Arial" charset="0"/>
                <a:cs typeface="Arial" charset="0"/>
              </a:rPr>
              <a:t> Micro Rev. 2000</a:t>
            </a:r>
            <a:endParaRPr lang="en-US" altLang="en-US" sz="1600" b="1"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47667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5168" y="1078172"/>
            <a:ext cx="6050759" cy="523220"/>
          </a:xfrm>
          <a:prstGeom prst="rect">
            <a:avLst/>
          </a:prstGeom>
          <a:noFill/>
        </p:spPr>
        <p:txBody>
          <a:bodyPr wrap="none" rtlCol="0">
            <a:spAutoFit/>
          </a:bodyPr>
          <a:lstStyle/>
          <a:p>
            <a:r>
              <a:rPr lang="en-US" sz="2800" b="1" dirty="0" smtClean="0">
                <a:solidFill>
                  <a:prstClr val="white"/>
                </a:solidFill>
                <a:latin typeface="Arial" charset="0"/>
                <a:ea typeface="Arial" charset="0"/>
                <a:cs typeface="Arial" charset="0"/>
              </a:rPr>
              <a:t>1. What is Toxic shock syndrome?</a:t>
            </a:r>
            <a:endParaRPr lang="en-US" sz="2800" b="1" dirty="0">
              <a:solidFill>
                <a:prstClr val="white"/>
              </a:solidFill>
              <a:latin typeface="Arial" charset="0"/>
              <a:ea typeface="Arial" charset="0"/>
              <a:cs typeface="Arial" charset="0"/>
            </a:endParaRPr>
          </a:p>
        </p:txBody>
      </p:sp>
      <p:sp>
        <p:nvSpPr>
          <p:cNvPr id="6" name="TextBox 5"/>
          <p:cNvSpPr txBox="1"/>
          <p:nvPr/>
        </p:nvSpPr>
        <p:spPr>
          <a:xfrm>
            <a:off x="815168" y="2331265"/>
            <a:ext cx="9894055" cy="523220"/>
          </a:xfrm>
          <a:prstGeom prst="rect">
            <a:avLst/>
          </a:prstGeom>
          <a:noFill/>
        </p:spPr>
        <p:txBody>
          <a:bodyPr wrap="none" rtlCol="0">
            <a:spAutoFit/>
          </a:bodyPr>
          <a:lstStyle/>
          <a:p>
            <a:r>
              <a:rPr lang="en-US" sz="2800" b="1" dirty="0" smtClean="0">
                <a:solidFill>
                  <a:prstClr val="white"/>
                </a:solidFill>
                <a:latin typeface="Arial" charset="0"/>
                <a:ea typeface="Arial" charset="0"/>
                <a:cs typeface="Arial" charset="0"/>
              </a:rPr>
              <a:t>2. What is the role of the super-antigen to pathogenesis?</a:t>
            </a:r>
            <a:endParaRPr lang="en-US" sz="2800" b="1" dirty="0">
              <a:solidFill>
                <a:prstClr val="white"/>
              </a:solidFill>
              <a:latin typeface="Arial" charset="0"/>
              <a:ea typeface="Arial" charset="0"/>
              <a:cs typeface="Arial" charset="0"/>
            </a:endParaRPr>
          </a:p>
        </p:txBody>
      </p:sp>
      <p:sp>
        <p:nvSpPr>
          <p:cNvPr id="7" name="TextBox 6"/>
          <p:cNvSpPr txBox="1"/>
          <p:nvPr/>
        </p:nvSpPr>
        <p:spPr>
          <a:xfrm>
            <a:off x="815168" y="3727482"/>
            <a:ext cx="11194090" cy="523220"/>
          </a:xfrm>
          <a:prstGeom prst="rect">
            <a:avLst/>
          </a:prstGeom>
          <a:noFill/>
        </p:spPr>
        <p:txBody>
          <a:bodyPr wrap="none" rtlCol="0">
            <a:spAutoFit/>
          </a:bodyPr>
          <a:lstStyle/>
          <a:p>
            <a:r>
              <a:rPr lang="en-US" sz="2800" b="1" dirty="0" smtClean="0">
                <a:solidFill>
                  <a:srgbClr val="FF0000"/>
                </a:solidFill>
                <a:latin typeface="Arial" charset="0"/>
                <a:ea typeface="Arial" charset="0"/>
                <a:cs typeface="Arial" charset="0"/>
              </a:rPr>
              <a:t>3. What are host/pathogen factors dictating infectious outcome?</a:t>
            </a:r>
            <a:endParaRPr lang="en-US" sz="2800" b="1" dirty="0">
              <a:solidFill>
                <a:srgbClr val="FF0000"/>
              </a:solidFill>
              <a:latin typeface="Arial" charset="0"/>
              <a:ea typeface="Arial" charset="0"/>
              <a:cs typeface="Arial" charset="0"/>
            </a:endParaRPr>
          </a:p>
        </p:txBody>
      </p:sp>
      <p:sp>
        <p:nvSpPr>
          <p:cNvPr id="8" name="TextBox 7"/>
          <p:cNvSpPr txBox="1"/>
          <p:nvPr/>
        </p:nvSpPr>
        <p:spPr>
          <a:xfrm>
            <a:off x="815168" y="5123699"/>
            <a:ext cx="10653879" cy="954107"/>
          </a:xfrm>
          <a:prstGeom prst="rect">
            <a:avLst/>
          </a:prstGeom>
          <a:noFill/>
        </p:spPr>
        <p:txBody>
          <a:bodyPr wrap="none" rtlCol="0">
            <a:spAutoFit/>
          </a:bodyPr>
          <a:lstStyle/>
          <a:p>
            <a:r>
              <a:rPr lang="en-US" sz="2800" b="1" dirty="0" smtClean="0">
                <a:solidFill>
                  <a:prstClr val="white"/>
                </a:solidFill>
                <a:latin typeface="Arial" charset="0"/>
                <a:ea typeface="Arial" charset="0"/>
                <a:cs typeface="Arial" charset="0"/>
              </a:rPr>
              <a:t>4. What are the therapeutic interventions available and being </a:t>
            </a:r>
          </a:p>
          <a:p>
            <a:r>
              <a:rPr lang="en-US" sz="2800" b="1" dirty="0" smtClean="0">
                <a:solidFill>
                  <a:prstClr val="white"/>
                </a:solidFill>
                <a:latin typeface="Arial" charset="0"/>
                <a:ea typeface="Arial" charset="0"/>
                <a:cs typeface="Arial" charset="0"/>
              </a:rPr>
              <a:t>Pursued experimentally?</a:t>
            </a:r>
            <a:endParaRPr lang="en-US" sz="2800" b="1"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2677716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Sae transcripts diagram"/>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72"/>
          <a:stretch/>
        </p:blipFill>
        <p:spPr bwMode="auto">
          <a:xfrm>
            <a:off x="157736" y="2199314"/>
            <a:ext cx="3512126" cy="410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4"/>
          <p:cNvSpPr>
            <a:spLocks noChangeArrowheads="1"/>
          </p:cNvSpPr>
          <p:nvPr/>
        </p:nvSpPr>
        <p:spPr bwMode="auto">
          <a:xfrm>
            <a:off x="1991544" y="121963"/>
            <a:ext cx="8068235"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sz="2800" b="1" dirty="0" smtClean="0">
                <a:solidFill>
                  <a:prstClr val="white"/>
                </a:solidFill>
                <a:ea typeface="Arial Unicode MS" charset="0"/>
                <a:cs typeface="Arial Unicode MS" charset="0"/>
              </a:rPr>
              <a:t>Super antigen regulation</a:t>
            </a:r>
            <a:endParaRPr lang="en-US" altLang="en-US" sz="2800" b="1" dirty="0">
              <a:solidFill>
                <a:prstClr val="white"/>
              </a:solidFill>
              <a:ea typeface="Arial Unicode MS" charset="0"/>
              <a:cs typeface="Arial Unicode MS" charset="0"/>
            </a:endParaRPr>
          </a:p>
        </p:txBody>
      </p:sp>
      <p:sp>
        <p:nvSpPr>
          <p:cNvPr id="7" name="Rectangle 6"/>
          <p:cNvSpPr/>
          <p:nvPr/>
        </p:nvSpPr>
        <p:spPr>
          <a:xfrm>
            <a:off x="0" y="5765379"/>
            <a:ext cx="4390345" cy="889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a:solidFill>
                <a:prstClr val="white"/>
              </a:solidFill>
            </a:endParaRPr>
          </a:p>
        </p:txBody>
      </p:sp>
      <p:grpSp>
        <p:nvGrpSpPr>
          <p:cNvPr id="9" name="Group 8"/>
          <p:cNvGrpSpPr/>
          <p:nvPr/>
        </p:nvGrpSpPr>
        <p:grpSpPr>
          <a:xfrm>
            <a:off x="3848379" y="2227889"/>
            <a:ext cx="8118763" cy="3319377"/>
            <a:chOff x="3848379" y="2227889"/>
            <a:chExt cx="8118763" cy="3319377"/>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8379" y="2227889"/>
              <a:ext cx="8118763" cy="2843860"/>
            </a:xfrm>
            <a:prstGeom prst="rect">
              <a:avLst/>
            </a:prstGeom>
          </p:spPr>
        </p:pic>
        <p:sp>
          <p:nvSpPr>
            <p:cNvPr id="8" name="Rectangle 2"/>
            <p:cNvSpPr txBox="1">
              <a:spLocks noChangeArrowheads="1"/>
            </p:cNvSpPr>
            <p:nvPr/>
          </p:nvSpPr>
          <p:spPr bwMode="auto">
            <a:xfrm>
              <a:off x="3959168" y="5201035"/>
              <a:ext cx="5244293" cy="3462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600" b="1" dirty="0" err="1" smtClean="0">
                  <a:solidFill>
                    <a:prstClr val="white"/>
                  </a:solidFill>
                  <a:latin typeface="Arial" charset="0"/>
                  <a:ea typeface="Arial" charset="0"/>
                  <a:cs typeface="Arial" charset="0"/>
                </a:rPr>
                <a:t>Baroja</a:t>
              </a:r>
              <a:r>
                <a:rPr lang="en-US" altLang="en-US" sz="1600" b="1" dirty="0" smtClean="0">
                  <a:solidFill>
                    <a:prstClr val="white"/>
                  </a:solidFill>
                  <a:latin typeface="Arial" charset="0"/>
                  <a:ea typeface="Arial" charset="0"/>
                  <a:cs typeface="Arial" charset="0"/>
                </a:rPr>
                <a:t> et al. J Bact. 2016</a:t>
              </a:r>
              <a:endParaRPr lang="en-US" altLang="en-US" sz="1600" b="1" dirty="0">
                <a:solidFill>
                  <a:prstClr val="white"/>
                </a:solidFill>
                <a:latin typeface="Arial" charset="0"/>
                <a:ea typeface="Arial" charset="0"/>
                <a:cs typeface="Arial" charset="0"/>
              </a:endParaRPr>
            </a:p>
          </p:txBody>
        </p:sp>
      </p:grpSp>
      <p:sp>
        <p:nvSpPr>
          <p:cNvPr id="10" name="TextBox 9"/>
          <p:cNvSpPr txBox="1"/>
          <p:nvPr/>
        </p:nvSpPr>
        <p:spPr>
          <a:xfrm>
            <a:off x="5686425" y="1400175"/>
            <a:ext cx="184731" cy="369332"/>
          </a:xfrm>
          <a:prstGeom prst="rect">
            <a:avLst/>
          </a:prstGeom>
          <a:noFill/>
        </p:spPr>
        <p:txBody>
          <a:bodyPr wrap="none" rtlCol="0">
            <a:spAutoFit/>
          </a:bodyPr>
          <a:lstStyle/>
          <a:p>
            <a:endParaRPr lang="en-US" dirty="0">
              <a:solidFill>
                <a:prstClr val="white"/>
              </a:solidFill>
            </a:endParaRPr>
          </a:p>
        </p:txBody>
      </p:sp>
      <p:sp>
        <p:nvSpPr>
          <p:cNvPr id="11" name="TextBox 10"/>
          <p:cNvSpPr txBox="1"/>
          <p:nvPr/>
        </p:nvSpPr>
        <p:spPr>
          <a:xfrm>
            <a:off x="9744075" y="1057275"/>
            <a:ext cx="184731" cy="369332"/>
          </a:xfrm>
          <a:prstGeom prst="rect">
            <a:avLst/>
          </a:prstGeom>
          <a:noFill/>
        </p:spPr>
        <p:txBody>
          <a:bodyPr wrap="none" rtlCol="0">
            <a:spAutoFit/>
          </a:bodyPr>
          <a:lstStyle/>
          <a:p>
            <a:endParaRPr lang="en-US" dirty="0">
              <a:solidFill>
                <a:prstClr val="white"/>
              </a:solidFill>
            </a:endParaRPr>
          </a:p>
        </p:txBody>
      </p:sp>
      <p:sp>
        <p:nvSpPr>
          <p:cNvPr id="12" name="TextBox 11"/>
          <p:cNvSpPr txBox="1"/>
          <p:nvPr/>
        </p:nvSpPr>
        <p:spPr>
          <a:xfrm>
            <a:off x="9229725" y="1600200"/>
            <a:ext cx="184731" cy="369332"/>
          </a:xfrm>
          <a:prstGeom prst="rect">
            <a:avLst/>
          </a:prstGeom>
          <a:noFill/>
        </p:spPr>
        <p:txBody>
          <a:bodyPr wrap="none" rtlCol="0">
            <a:spAutoFit/>
          </a:bodyPr>
          <a:lstStyle/>
          <a:p>
            <a:endParaRPr lang="en-US" dirty="0">
              <a:solidFill>
                <a:prstClr val="white"/>
              </a:solidFill>
            </a:endParaRPr>
          </a:p>
        </p:txBody>
      </p:sp>
      <p:sp>
        <p:nvSpPr>
          <p:cNvPr id="14" name="Rectangle 2"/>
          <p:cNvSpPr txBox="1">
            <a:spLocks noChangeArrowheads="1"/>
          </p:cNvSpPr>
          <p:nvPr/>
        </p:nvSpPr>
        <p:spPr bwMode="auto">
          <a:xfrm>
            <a:off x="2396028" y="6178334"/>
            <a:ext cx="5244293" cy="3462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600" b="1" dirty="0" smtClean="0">
                <a:solidFill>
                  <a:prstClr val="black"/>
                </a:solidFill>
                <a:latin typeface="Arial" charset="0"/>
                <a:ea typeface="Arial" charset="0"/>
                <a:cs typeface="Arial" charset="0"/>
              </a:rPr>
              <a:t>Virulence factor </a:t>
            </a:r>
          </a:p>
          <a:p>
            <a:pPr>
              <a:tabLst>
                <a:tab pos="638769" algn="l"/>
                <a:tab pos="1277539" algn="l"/>
                <a:tab pos="1916308" algn="l"/>
                <a:tab pos="2555077" algn="l"/>
                <a:tab pos="3193847" algn="l"/>
                <a:tab pos="3832616" algn="l"/>
                <a:tab pos="4471386" algn="l"/>
                <a:tab pos="5110155" algn="l"/>
                <a:tab pos="5748924" algn="l"/>
              </a:tabLst>
            </a:pPr>
            <a:r>
              <a:rPr lang="en-US" altLang="en-US" sz="1600" b="1" dirty="0" smtClean="0">
                <a:solidFill>
                  <a:prstClr val="black"/>
                </a:solidFill>
                <a:latin typeface="Arial" charset="0"/>
                <a:ea typeface="Arial" charset="0"/>
                <a:cs typeface="Arial" charset="0"/>
              </a:rPr>
              <a:t>induction</a:t>
            </a:r>
            <a:endParaRPr lang="en-US" altLang="en-US" sz="1600"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19282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disclosure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03450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sz="1600" b="1" dirty="0">
                <a:latin typeface="Arial" charset="0"/>
              </a:rPr>
              <a:t>Individual </a:t>
            </a:r>
            <a:r>
              <a:rPr lang="en-GB" altLang="en-US" sz="2800" b="1" dirty="0">
                <a:latin typeface="Arial" charset="0"/>
              </a:rPr>
              <a:t>variation in proliferative responses to the native mixture of Strep-</a:t>
            </a:r>
            <a:r>
              <a:rPr lang="en-GB" altLang="en-US" sz="2800" b="1" dirty="0" err="1">
                <a:latin typeface="Arial" charset="0"/>
              </a:rPr>
              <a:t>SAgs</a:t>
            </a:r>
            <a:r>
              <a:rPr lang="en-GB" altLang="en-US" sz="2800" b="1" dirty="0">
                <a:latin typeface="Arial" charset="0"/>
              </a:rPr>
              <a:t> </a:t>
            </a:r>
            <a:r>
              <a:rPr lang="en-GB" altLang="en-US" sz="1600" b="1" dirty="0">
                <a:latin typeface="Arial" charset="0"/>
              </a:rPr>
              <a:t>secreted by M1T1 GAS isolates from severe and </a:t>
            </a:r>
            <a:r>
              <a:rPr lang="en-GB" altLang="en-US" sz="1600" b="1" dirty="0" err="1">
                <a:latin typeface="Arial" charset="0"/>
              </a:rPr>
              <a:t>nonsevere</a:t>
            </a:r>
            <a:r>
              <a:rPr lang="en-GB" altLang="en-US" sz="1600" b="1" dirty="0">
                <a:latin typeface="Arial" charset="0"/>
              </a:rPr>
              <a:t> invasive streptococcal cases.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939" y="6184781"/>
            <a:ext cx="2285520" cy="6523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17" y="2450985"/>
            <a:ext cx="5189010" cy="3343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03909" y="6611015"/>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a:solidFill>
                  <a:prstClr val="white"/>
                </a:solidFill>
                <a:latin typeface="Arial" charset="0"/>
              </a:rPr>
              <a:t>Mohammed M. Nooh et al. J Immunol 2011;186:3156-3163</a:t>
            </a:r>
          </a:p>
        </p:txBody>
      </p:sp>
      <p:sp>
        <p:nvSpPr>
          <p:cNvPr id="3077" name="Text Box 5"/>
          <p:cNvSpPr txBox="1">
            <a:spLocks noChangeArrowheads="1"/>
          </p:cNvSpPr>
          <p:nvPr/>
        </p:nvSpPr>
        <p:spPr bwMode="auto">
          <a:xfrm>
            <a:off x="130765" y="6400752"/>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r>
              <a:rPr lang="en-GB" altLang="en-US" sz="907">
                <a:solidFill>
                  <a:prstClr val="white"/>
                </a:solidFill>
                <a:latin typeface="Arial" charset="0"/>
              </a:rPr>
              <a:t>©2011 by American Association of Immunologists</a:t>
            </a: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909" y="2134214"/>
            <a:ext cx="6208846" cy="3660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AutoShape 4"/>
          <p:cNvSpPr>
            <a:spLocks noChangeArrowheads="1"/>
          </p:cNvSpPr>
          <p:nvPr/>
        </p:nvSpPr>
        <p:spPr bwMode="auto">
          <a:xfrm>
            <a:off x="1991544" y="121963"/>
            <a:ext cx="8068235"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sz="2800" b="1" dirty="0" smtClean="0">
                <a:solidFill>
                  <a:prstClr val="white"/>
                </a:solidFill>
                <a:ea typeface="Arial Unicode MS" charset="0"/>
                <a:cs typeface="Arial Unicode MS" charset="0"/>
              </a:rPr>
              <a:t>Genetic background of the host </a:t>
            </a:r>
            <a:r>
              <a:rPr lang="en-US" altLang="en-US" sz="2800" b="1" dirty="0">
                <a:solidFill>
                  <a:prstClr val="white"/>
                </a:solidFill>
                <a:ea typeface="Arial Unicode MS" charset="0"/>
                <a:cs typeface="Arial Unicode MS" charset="0"/>
              </a:rPr>
              <a:t>M</a:t>
            </a:r>
            <a:r>
              <a:rPr lang="en-US" altLang="en-US" sz="2800" b="1" dirty="0" smtClean="0">
                <a:solidFill>
                  <a:prstClr val="white"/>
                </a:solidFill>
                <a:ea typeface="Arial Unicode MS" charset="0"/>
                <a:cs typeface="Arial Unicode MS" charset="0"/>
              </a:rPr>
              <a:t>HC CL II</a:t>
            </a:r>
            <a:endParaRPr lang="en-US" altLang="en-US" sz="2800" b="1" dirty="0">
              <a:solidFill>
                <a:prstClr val="white"/>
              </a:solidFill>
              <a:ea typeface="Arial Unicode MS" charset="0"/>
              <a:cs typeface="Arial Unicode MS" charset="0"/>
            </a:endParaRPr>
          </a:p>
        </p:txBody>
      </p:sp>
    </p:spTree>
    <p:extLst>
      <p:ext uri="{BB962C8B-B14F-4D97-AF65-F5344CB8AC3E}">
        <p14:creationId xmlns:p14="http://schemas.microsoft.com/office/powerpoint/2010/main" val="297748452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88991" y="972459"/>
            <a:ext cx="4032774" cy="5378412"/>
          </a:xfrm>
          <a:prstGeom prst="rect">
            <a:avLst/>
          </a:prstGeom>
        </p:spPr>
      </p:pic>
      <p:pic>
        <p:nvPicPr>
          <p:cNvPr id="3" name="Picture 2"/>
          <p:cNvPicPr>
            <a:picLocks noChangeAspect="1"/>
          </p:cNvPicPr>
          <p:nvPr/>
        </p:nvPicPr>
        <p:blipFill>
          <a:blip r:embed="rId4"/>
          <a:stretch>
            <a:fillRect/>
          </a:stretch>
        </p:blipFill>
        <p:spPr>
          <a:xfrm>
            <a:off x="1558636" y="1048043"/>
            <a:ext cx="4122932" cy="5378412"/>
          </a:xfrm>
          <a:prstGeom prst="rect">
            <a:avLst/>
          </a:prstGeom>
        </p:spPr>
      </p:pic>
      <p:sp>
        <p:nvSpPr>
          <p:cNvPr id="5" name="Text Box 1"/>
          <p:cNvSpPr txBox="1">
            <a:spLocks noChangeArrowheads="1"/>
          </p:cNvSpPr>
          <p:nvPr/>
        </p:nvSpPr>
        <p:spPr bwMode="auto">
          <a:xfrm>
            <a:off x="407963" y="192300"/>
            <a:ext cx="10803988" cy="539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sz="2800" b="1" dirty="0" smtClean="0">
                <a:latin typeface="Arial" charset="0"/>
              </a:rPr>
              <a:t>Differential HLA toxicity</a:t>
            </a:r>
            <a:endParaRPr lang="en-GB" altLang="en-US" sz="2800" b="1" i="1" dirty="0">
              <a:latin typeface="Arial" charset="0"/>
            </a:endParaRPr>
          </a:p>
        </p:txBody>
      </p:sp>
      <p:sp>
        <p:nvSpPr>
          <p:cNvPr id="6" name="Rectangle 5"/>
          <p:cNvSpPr/>
          <p:nvPr/>
        </p:nvSpPr>
        <p:spPr>
          <a:xfrm>
            <a:off x="187897" y="6519446"/>
            <a:ext cx="6096000" cy="338554"/>
          </a:xfrm>
          <a:prstGeom prst="rect">
            <a:avLst/>
          </a:prstGeom>
        </p:spPr>
        <p:txBody>
          <a:bodyPr>
            <a:spAutoFit/>
          </a:bodyPr>
          <a:lstStyle/>
          <a:p>
            <a:r>
              <a:rPr lang="en-US" sz="1600" b="1" u="sng" dirty="0" err="1" smtClean="0">
                <a:solidFill>
                  <a:prstClr val="white"/>
                </a:solidFill>
                <a:latin typeface="ArialMT" charset="0"/>
              </a:rPr>
              <a:t>Krogman</a:t>
            </a:r>
            <a:r>
              <a:rPr lang="en-US" sz="1600" b="1" u="sng" dirty="0" smtClean="0">
                <a:solidFill>
                  <a:prstClr val="white"/>
                </a:solidFill>
                <a:latin typeface="ArialMT" charset="0"/>
              </a:rPr>
              <a:t> et al. 2016 </a:t>
            </a:r>
            <a:r>
              <a:rPr lang="en-US" sz="1600" b="1" u="sng" dirty="0" err="1" smtClean="0">
                <a:solidFill>
                  <a:prstClr val="white"/>
                </a:solidFill>
                <a:latin typeface="ArialMT" charset="0"/>
              </a:rPr>
              <a:t>doi</a:t>
            </a:r>
            <a:r>
              <a:rPr lang="en-US" sz="1600" b="1" u="sng" dirty="0">
                <a:solidFill>
                  <a:prstClr val="white"/>
                </a:solidFill>
                <a:latin typeface="ArialMT" charset="0"/>
              </a:rPr>
              <a:t>: </a:t>
            </a:r>
            <a:r>
              <a:rPr lang="en-US" sz="1600" b="1" u="sng" dirty="0" smtClean="0">
                <a:solidFill>
                  <a:prstClr val="white"/>
                </a:solidFill>
                <a:latin typeface="ArialMT" charset="0"/>
              </a:rPr>
              <a:t>10.1111.HLA</a:t>
            </a:r>
            <a:endParaRPr lang="en-US" sz="1600" b="1" dirty="0">
              <a:solidFill>
                <a:prstClr val="white"/>
              </a:solidFill>
            </a:endParaRPr>
          </a:p>
        </p:txBody>
      </p:sp>
      <p:sp>
        <p:nvSpPr>
          <p:cNvPr id="7" name="AutoShape 4"/>
          <p:cNvSpPr>
            <a:spLocks noChangeArrowheads="1"/>
          </p:cNvSpPr>
          <p:nvPr/>
        </p:nvSpPr>
        <p:spPr bwMode="auto">
          <a:xfrm>
            <a:off x="1991544" y="121963"/>
            <a:ext cx="9220407" cy="609557"/>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sz="2800" b="1" dirty="0" smtClean="0">
                <a:solidFill>
                  <a:prstClr val="white"/>
                </a:solidFill>
                <a:ea typeface="Arial Unicode MS" charset="0"/>
                <a:cs typeface="Arial Unicode MS" charset="0"/>
              </a:rPr>
              <a:t>HLA type alters super antigen-mediated pathogenesis</a:t>
            </a:r>
            <a:endParaRPr lang="en-US" altLang="en-US" sz="2800" b="1" dirty="0">
              <a:solidFill>
                <a:prstClr val="white"/>
              </a:solidFill>
              <a:ea typeface="Arial Unicode MS" charset="0"/>
              <a:cs typeface="Arial Unicode MS" charset="0"/>
            </a:endParaRPr>
          </a:p>
        </p:txBody>
      </p:sp>
    </p:spTree>
    <p:extLst>
      <p:ext uri="{BB962C8B-B14F-4D97-AF65-F5344CB8AC3E}">
        <p14:creationId xmlns:p14="http://schemas.microsoft.com/office/powerpoint/2010/main" val="37683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5168" y="1078172"/>
            <a:ext cx="6050759" cy="523220"/>
          </a:xfrm>
          <a:prstGeom prst="rect">
            <a:avLst/>
          </a:prstGeom>
          <a:noFill/>
        </p:spPr>
        <p:txBody>
          <a:bodyPr wrap="none" rtlCol="0">
            <a:spAutoFit/>
          </a:bodyPr>
          <a:lstStyle/>
          <a:p>
            <a:r>
              <a:rPr lang="en-US" sz="2800" b="1" dirty="0" smtClean="0">
                <a:solidFill>
                  <a:prstClr val="white"/>
                </a:solidFill>
                <a:latin typeface="Arial" charset="0"/>
                <a:ea typeface="Arial" charset="0"/>
                <a:cs typeface="Arial" charset="0"/>
              </a:rPr>
              <a:t>1. What is Toxic shock syndrome?</a:t>
            </a:r>
            <a:endParaRPr lang="en-US" sz="2800" b="1" dirty="0">
              <a:solidFill>
                <a:prstClr val="white"/>
              </a:solidFill>
              <a:latin typeface="Arial" charset="0"/>
              <a:ea typeface="Arial" charset="0"/>
              <a:cs typeface="Arial" charset="0"/>
            </a:endParaRPr>
          </a:p>
        </p:txBody>
      </p:sp>
      <p:sp>
        <p:nvSpPr>
          <p:cNvPr id="6" name="TextBox 5"/>
          <p:cNvSpPr txBox="1"/>
          <p:nvPr/>
        </p:nvSpPr>
        <p:spPr>
          <a:xfrm>
            <a:off x="815168" y="2331265"/>
            <a:ext cx="9894055" cy="523220"/>
          </a:xfrm>
          <a:prstGeom prst="rect">
            <a:avLst/>
          </a:prstGeom>
          <a:noFill/>
        </p:spPr>
        <p:txBody>
          <a:bodyPr wrap="none" rtlCol="0">
            <a:spAutoFit/>
          </a:bodyPr>
          <a:lstStyle/>
          <a:p>
            <a:r>
              <a:rPr lang="en-US" sz="2800" b="1" dirty="0" smtClean="0">
                <a:solidFill>
                  <a:prstClr val="white"/>
                </a:solidFill>
                <a:latin typeface="Arial" charset="0"/>
                <a:ea typeface="Arial" charset="0"/>
                <a:cs typeface="Arial" charset="0"/>
              </a:rPr>
              <a:t>2. What is the role of the super-antigen to pathogenesis?</a:t>
            </a:r>
            <a:endParaRPr lang="en-US" sz="2800" b="1" dirty="0">
              <a:solidFill>
                <a:prstClr val="white"/>
              </a:solidFill>
              <a:latin typeface="Arial" charset="0"/>
              <a:ea typeface="Arial" charset="0"/>
              <a:cs typeface="Arial" charset="0"/>
            </a:endParaRPr>
          </a:p>
        </p:txBody>
      </p:sp>
      <p:sp>
        <p:nvSpPr>
          <p:cNvPr id="7" name="TextBox 6"/>
          <p:cNvSpPr txBox="1"/>
          <p:nvPr/>
        </p:nvSpPr>
        <p:spPr>
          <a:xfrm>
            <a:off x="815168" y="3727482"/>
            <a:ext cx="11194090" cy="523220"/>
          </a:xfrm>
          <a:prstGeom prst="rect">
            <a:avLst/>
          </a:prstGeom>
          <a:noFill/>
        </p:spPr>
        <p:txBody>
          <a:bodyPr wrap="none" rtlCol="0">
            <a:spAutoFit/>
          </a:bodyPr>
          <a:lstStyle/>
          <a:p>
            <a:r>
              <a:rPr lang="en-US" sz="2800" b="1" dirty="0" smtClean="0">
                <a:solidFill>
                  <a:prstClr val="white"/>
                </a:solidFill>
                <a:latin typeface="Arial" charset="0"/>
                <a:ea typeface="Arial" charset="0"/>
                <a:cs typeface="Arial" charset="0"/>
              </a:rPr>
              <a:t>3. What are host/pathogen factors dictating infectious outcome?</a:t>
            </a:r>
            <a:endParaRPr lang="en-US" sz="2800" b="1" dirty="0">
              <a:solidFill>
                <a:prstClr val="white"/>
              </a:solidFill>
              <a:latin typeface="Arial" charset="0"/>
              <a:ea typeface="Arial" charset="0"/>
              <a:cs typeface="Arial" charset="0"/>
            </a:endParaRPr>
          </a:p>
        </p:txBody>
      </p:sp>
      <p:sp>
        <p:nvSpPr>
          <p:cNvPr id="8" name="TextBox 7"/>
          <p:cNvSpPr txBox="1"/>
          <p:nvPr/>
        </p:nvSpPr>
        <p:spPr>
          <a:xfrm>
            <a:off x="815168" y="5123699"/>
            <a:ext cx="10653879" cy="954107"/>
          </a:xfrm>
          <a:prstGeom prst="rect">
            <a:avLst/>
          </a:prstGeom>
          <a:noFill/>
        </p:spPr>
        <p:txBody>
          <a:bodyPr wrap="none" rtlCol="0">
            <a:spAutoFit/>
          </a:bodyPr>
          <a:lstStyle/>
          <a:p>
            <a:r>
              <a:rPr lang="en-US" sz="2800" b="1" dirty="0" smtClean="0">
                <a:solidFill>
                  <a:srgbClr val="FF0000"/>
                </a:solidFill>
                <a:latin typeface="Arial" charset="0"/>
                <a:ea typeface="Arial" charset="0"/>
                <a:cs typeface="Arial" charset="0"/>
              </a:rPr>
              <a:t>4. What are the therapeutic interventions available and being </a:t>
            </a:r>
          </a:p>
          <a:p>
            <a:r>
              <a:rPr lang="en-US" sz="2800" b="1" dirty="0" smtClean="0">
                <a:solidFill>
                  <a:srgbClr val="FF0000"/>
                </a:solidFill>
                <a:latin typeface="Arial" charset="0"/>
                <a:ea typeface="Arial" charset="0"/>
                <a:cs typeface="Arial" charset="0"/>
              </a:rPr>
              <a:t>experimental pursued?</a:t>
            </a:r>
            <a:endParaRPr lang="en-US" sz="2800" b="1" dirty="0">
              <a:solidFill>
                <a:srgbClr val="FF0000"/>
              </a:solidFill>
              <a:latin typeface="Arial" charset="0"/>
              <a:ea typeface="Arial" charset="0"/>
              <a:cs typeface="Arial" charset="0"/>
            </a:endParaRPr>
          </a:p>
        </p:txBody>
      </p:sp>
    </p:spTree>
    <p:extLst>
      <p:ext uri="{BB962C8B-B14F-4D97-AF65-F5344CB8AC3E}">
        <p14:creationId xmlns:p14="http://schemas.microsoft.com/office/powerpoint/2010/main" val="2770988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340428" y="320890"/>
            <a:ext cx="8875964" cy="96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sz="2800" b="1" dirty="0" smtClean="0">
                <a:solidFill>
                  <a:prstClr val="white"/>
                </a:solidFill>
                <a:ea typeface="Arial Unicode MS" charset="0"/>
                <a:cs typeface="Arial Unicode MS" charset="0"/>
              </a:rPr>
              <a:t>Therapeutic strategies</a:t>
            </a:r>
            <a:endParaRPr lang="en-US" altLang="en-US" sz="2800" b="1" dirty="0">
              <a:solidFill>
                <a:prstClr val="white"/>
              </a:solidFill>
              <a:ea typeface="Arial Unicode MS" charset="0"/>
              <a:cs typeface="Arial Unicode MS" charset="0"/>
            </a:endParaRPr>
          </a:p>
        </p:txBody>
      </p:sp>
      <p:sp>
        <p:nvSpPr>
          <p:cNvPr id="7" name="AutoShape 4"/>
          <p:cNvSpPr>
            <a:spLocks noChangeArrowheads="1"/>
          </p:cNvSpPr>
          <p:nvPr/>
        </p:nvSpPr>
        <p:spPr bwMode="auto">
          <a:xfrm>
            <a:off x="-707447" y="2767907"/>
            <a:ext cx="8875964" cy="96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b="1" dirty="0" smtClean="0">
                <a:solidFill>
                  <a:prstClr val="white"/>
                </a:solidFill>
                <a:ea typeface="Arial Unicode MS" charset="0"/>
                <a:cs typeface="Arial Unicode MS" charset="0"/>
              </a:rPr>
              <a:t>Intravenous immunoglobulin (IVIG) therapy</a:t>
            </a:r>
            <a:endParaRPr lang="en-US" altLang="en-US" b="1" dirty="0">
              <a:solidFill>
                <a:prstClr val="white"/>
              </a:solidFill>
              <a:ea typeface="Arial Unicode MS" charset="0"/>
              <a:cs typeface="Arial Unicode MS" charset="0"/>
            </a:endParaRPr>
          </a:p>
        </p:txBody>
      </p:sp>
      <p:sp>
        <p:nvSpPr>
          <p:cNvPr id="8" name="AutoShape 4"/>
          <p:cNvSpPr>
            <a:spLocks noChangeArrowheads="1"/>
          </p:cNvSpPr>
          <p:nvPr/>
        </p:nvSpPr>
        <p:spPr bwMode="auto">
          <a:xfrm>
            <a:off x="-2983254" y="2010865"/>
            <a:ext cx="8875964" cy="96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b="1" dirty="0" smtClean="0">
                <a:solidFill>
                  <a:prstClr val="white"/>
                </a:solidFill>
                <a:ea typeface="Arial Unicode MS" charset="0"/>
                <a:cs typeface="Arial Unicode MS" charset="0"/>
              </a:rPr>
              <a:t>Antibiotics</a:t>
            </a:r>
            <a:endParaRPr lang="en-US" altLang="en-US" b="1" dirty="0">
              <a:solidFill>
                <a:prstClr val="white"/>
              </a:solidFill>
              <a:ea typeface="Arial Unicode MS" charset="0"/>
              <a:cs typeface="Arial Unicode MS" charset="0"/>
            </a:endParaRPr>
          </a:p>
        </p:txBody>
      </p:sp>
      <p:sp>
        <p:nvSpPr>
          <p:cNvPr id="9" name="AutoShape 4"/>
          <p:cNvSpPr>
            <a:spLocks noChangeArrowheads="1"/>
          </p:cNvSpPr>
          <p:nvPr/>
        </p:nvSpPr>
        <p:spPr bwMode="auto">
          <a:xfrm>
            <a:off x="-3097554" y="3700840"/>
            <a:ext cx="8875964" cy="96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b="1" dirty="0" smtClean="0">
                <a:solidFill>
                  <a:prstClr val="white"/>
                </a:solidFill>
                <a:ea typeface="Arial Unicode MS" charset="0"/>
                <a:cs typeface="Arial Unicode MS" charset="0"/>
              </a:rPr>
              <a:t>Vaccines</a:t>
            </a:r>
            <a:endParaRPr lang="en-US" altLang="en-US" b="1" dirty="0">
              <a:solidFill>
                <a:prstClr val="white"/>
              </a:solidFill>
              <a:ea typeface="Arial Unicode MS" charset="0"/>
              <a:cs typeface="Arial Unicode MS" charset="0"/>
            </a:endParaRPr>
          </a:p>
        </p:txBody>
      </p:sp>
      <p:sp>
        <p:nvSpPr>
          <p:cNvPr id="10" name="AutoShape 4"/>
          <p:cNvSpPr>
            <a:spLocks noChangeArrowheads="1"/>
          </p:cNvSpPr>
          <p:nvPr/>
        </p:nvSpPr>
        <p:spPr bwMode="auto">
          <a:xfrm>
            <a:off x="-2297454" y="4661440"/>
            <a:ext cx="8875964" cy="96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b="1" dirty="0" smtClean="0">
                <a:solidFill>
                  <a:prstClr val="white"/>
                </a:solidFill>
                <a:ea typeface="Arial Unicode MS" charset="0"/>
                <a:cs typeface="Arial Unicode MS" charset="0"/>
              </a:rPr>
              <a:t>Peptide Antagonists</a:t>
            </a:r>
            <a:endParaRPr lang="en-US" altLang="en-US" b="1" dirty="0">
              <a:solidFill>
                <a:prstClr val="white"/>
              </a:solidFill>
              <a:ea typeface="Arial Unicode MS" charset="0"/>
              <a:cs typeface="Arial Unicode MS" charset="0"/>
            </a:endParaRPr>
          </a:p>
        </p:txBody>
      </p:sp>
    </p:spTree>
    <p:extLst>
      <p:ext uri="{BB962C8B-B14F-4D97-AF65-F5344CB8AC3E}">
        <p14:creationId xmlns:p14="http://schemas.microsoft.com/office/powerpoint/2010/main" val="580873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6935" y="3705004"/>
            <a:ext cx="4181475" cy="241113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935" y="1171300"/>
            <a:ext cx="4134690" cy="2379600"/>
          </a:xfrm>
          <a:prstGeom prst="rect">
            <a:avLst/>
          </a:prstGeom>
        </p:spPr>
      </p:pic>
      <p:sp>
        <p:nvSpPr>
          <p:cNvPr id="6" name="AutoShape 4"/>
          <p:cNvSpPr>
            <a:spLocks noChangeArrowheads="1"/>
          </p:cNvSpPr>
          <p:nvPr/>
        </p:nvSpPr>
        <p:spPr bwMode="auto">
          <a:xfrm>
            <a:off x="1340428" y="49805"/>
            <a:ext cx="8875964" cy="96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sz="2800" b="1" dirty="0" smtClean="0">
                <a:solidFill>
                  <a:prstClr val="white"/>
                </a:solidFill>
                <a:ea typeface="Arial Unicode MS" charset="0"/>
                <a:cs typeface="Arial Unicode MS" charset="0"/>
              </a:rPr>
              <a:t>IVIG</a:t>
            </a:r>
            <a:endParaRPr lang="en-US" altLang="en-US" sz="2800" b="1" dirty="0">
              <a:solidFill>
                <a:prstClr val="white"/>
              </a:solidFill>
              <a:ea typeface="Arial Unicode MS" charset="0"/>
              <a:cs typeface="Arial Unicode MS"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8470" y="1164509"/>
            <a:ext cx="3410768" cy="5080989"/>
          </a:xfrm>
          <a:prstGeom prst="rect">
            <a:avLst/>
          </a:prstGeom>
        </p:spPr>
      </p:pic>
      <p:sp>
        <p:nvSpPr>
          <p:cNvPr id="8" name="Rectangle 2"/>
          <p:cNvSpPr txBox="1">
            <a:spLocks noChangeArrowheads="1"/>
          </p:cNvSpPr>
          <p:nvPr/>
        </p:nvSpPr>
        <p:spPr bwMode="auto">
          <a:xfrm>
            <a:off x="1596934" y="6270244"/>
            <a:ext cx="6396717" cy="4007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600" b="1" dirty="0" err="1" smtClean="0">
                <a:solidFill>
                  <a:prstClr val="white"/>
                </a:solidFill>
                <a:latin typeface="Arial" charset="0"/>
                <a:ea typeface="Arial" charset="0"/>
                <a:cs typeface="Arial" charset="0"/>
              </a:rPr>
              <a:t>Qual</a:t>
            </a:r>
            <a:r>
              <a:rPr lang="en-US" altLang="en-US" sz="1600" b="1" dirty="0" smtClean="0">
                <a:solidFill>
                  <a:prstClr val="white"/>
                </a:solidFill>
                <a:latin typeface="Arial" charset="0"/>
                <a:ea typeface="Arial" charset="0"/>
                <a:cs typeface="Arial" charset="0"/>
              </a:rPr>
              <a:t> et al. </a:t>
            </a:r>
            <a:r>
              <a:rPr lang="en-US" altLang="en-US" sz="1600" b="1" dirty="0" err="1" smtClean="0">
                <a:solidFill>
                  <a:prstClr val="white"/>
                </a:solidFill>
                <a:latin typeface="Arial" charset="0"/>
                <a:ea typeface="Arial" charset="0"/>
                <a:cs typeface="Arial" charset="0"/>
              </a:rPr>
              <a:t>Clin</a:t>
            </a:r>
            <a:r>
              <a:rPr lang="en-US" altLang="en-US" sz="1600" b="1" dirty="0" smtClean="0">
                <a:solidFill>
                  <a:prstClr val="white"/>
                </a:solidFill>
                <a:latin typeface="Arial" charset="0"/>
                <a:ea typeface="Arial" charset="0"/>
                <a:cs typeface="Arial" charset="0"/>
              </a:rPr>
              <a:t> infect dis</a:t>
            </a:r>
            <a:r>
              <a:rPr lang="en-US" altLang="en-US" sz="1600" b="1" dirty="0">
                <a:solidFill>
                  <a:prstClr val="white"/>
                </a:solidFill>
                <a:latin typeface="Arial" charset="0"/>
                <a:ea typeface="Arial" charset="0"/>
                <a:cs typeface="Arial" charset="0"/>
              </a:rPr>
              <a:t>. </a:t>
            </a:r>
            <a:r>
              <a:rPr lang="en-US" altLang="en-US" sz="1600" b="1" dirty="0" smtClean="0">
                <a:solidFill>
                  <a:prstClr val="white"/>
                </a:solidFill>
                <a:latin typeface="Arial" charset="0"/>
                <a:ea typeface="Arial" charset="0"/>
                <a:cs typeface="Arial" charset="0"/>
              </a:rPr>
              <a:t>210-1214. 1991</a:t>
            </a:r>
            <a:endParaRPr lang="en-US" altLang="en-US" sz="1600" b="1"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976795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28049" y="1024784"/>
            <a:ext cx="7496175" cy="1635086"/>
            <a:chOff x="4428049" y="1024784"/>
            <a:chExt cx="7496175" cy="163508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949" y="1024784"/>
              <a:ext cx="3669275" cy="147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8049" y="1024784"/>
              <a:ext cx="3756025" cy="1635086"/>
            </a:xfrm>
            <a:prstGeom prst="rect">
              <a:avLst/>
            </a:prstGeom>
          </p:spPr>
        </p:pic>
      </p:grpSp>
      <p:grpSp>
        <p:nvGrpSpPr>
          <p:cNvPr id="3" name="Group 2"/>
          <p:cNvGrpSpPr/>
          <p:nvPr/>
        </p:nvGrpSpPr>
        <p:grpSpPr>
          <a:xfrm>
            <a:off x="4443924" y="2748367"/>
            <a:ext cx="7480300" cy="3669343"/>
            <a:chOff x="4443924" y="2748367"/>
            <a:chExt cx="7480300" cy="3669343"/>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3924" y="2748367"/>
              <a:ext cx="7480300" cy="177358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3924" y="4665235"/>
              <a:ext cx="7480300" cy="1752475"/>
            </a:xfrm>
            <a:prstGeom prst="rect">
              <a:avLst/>
            </a:prstGeom>
          </p:spPr>
        </p:pic>
      </p:grpSp>
      <p:sp>
        <p:nvSpPr>
          <p:cNvPr id="9" name="AutoShape 4"/>
          <p:cNvSpPr>
            <a:spLocks noChangeArrowheads="1"/>
          </p:cNvSpPr>
          <p:nvPr/>
        </p:nvSpPr>
        <p:spPr bwMode="auto">
          <a:xfrm>
            <a:off x="1402726" y="88591"/>
            <a:ext cx="8875964" cy="96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cs typeface="ＭＳ Ｐゴシック" charset="-128"/>
              </a:defRPr>
            </a:lvl9pPr>
          </a:lstStyle>
          <a:p>
            <a:pPr algn="ctr">
              <a:lnSpc>
                <a:spcPct val="97000"/>
              </a:lnSpc>
            </a:pPr>
            <a:r>
              <a:rPr lang="en-US" altLang="en-US" sz="2800" b="1" smtClean="0">
                <a:solidFill>
                  <a:prstClr val="white"/>
                </a:solidFill>
                <a:ea typeface="Arial Unicode MS" charset="0"/>
                <a:cs typeface="Arial Unicode MS" charset="0"/>
              </a:rPr>
              <a:t>Vaccination</a:t>
            </a:r>
            <a:endParaRPr lang="en-US" altLang="en-US" sz="2800" b="1" dirty="0">
              <a:solidFill>
                <a:prstClr val="white"/>
              </a:solidFill>
              <a:ea typeface="Arial Unicode MS" charset="0"/>
              <a:cs typeface="Arial Unicode MS" charset="0"/>
            </a:endParaRPr>
          </a:p>
        </p:txBody>
      </p:sp>
      <p:sp>
        <p:nvSpPr>
          <p:cNvPr id="11" name="Rectangle 2"/>
          <p:cNvSpPr txBox="1">
            <a:spLocks noChangeArrowheads="1"/>
          </p:cNvSpPr>
          <p:nvPr/>
        </p:nvSpPr>
        <p:spPr bwMode="auto">
          <a:xfrm>
            <a:off x="132481" y="6495547"/>
            <a:ext cx="5626909" cy="2941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600" b="1" dirty="0" err="1" smtClean="0">
                <a:solidFill>
                  <a:prstClr val="white"/>
                </a:solidFill>
                <a:latin typeface="Arial" charset="0"/>
                <a:ea typeface="Arial" charset="0"/>
                <a:cs typeface="Arial" charset="0"/>
              </a:rPr>
              <a:t>Roggiani</a:t>
            </a:r>
            <a:r>
              <a:rPr lang="en-US" altLang="en-US" sz="1600" b="1" dirty="0" smtClean="0">
                <a:solidFill>
                  <a:prstClr val="white"/>
                </a:solidFill>
                <a:latin typeface="Arial" charset="0"/>
                <a:ea typeface="Arial" charset="0"/>
                <a:cs typeface="Arial" charset="0"/>
              </a:rPr>
              <a:t> et al. Infect Immun. 2000 .5011-5017</a:t>
            </a:r>
            <a:endParaRPr lang="en-US" altLang="en-US" sz="1600" b="1" dirty="0">
              <a:solidFill>
                <a:prstClr val="white"/>
              </a:solidFill>
              <a:latin typeface="Arial" charset="0"/>
              <a:ea typeface="Arial" charset="0"/>
              <a:cs typeface="Arial" charset="0"/>
            </a:endParaRPr>
          </a:p>
        </p:txBody>
      </p:sp>
      <p:pic>
        <p:nvPicPr>
          <p:cNvPr id="10" name="Picture 9"/>
          <p:cNvPicPr>
            <a:picLocks noChangeAspect="1"/>
          </p:cNvPicPr>
          <p:nvPr/>
        </p:nvPicPr>
        <p:blipFill>
          <a:blip r:embed="rId7"/>
          <a:stretch>
            <a:fillRect/>
          </a:stretch>
        </p:blipFill>
        <p:spPr>
          <a:xfrm>
            <a:off x="156491" y="1214077"/>
            <a:ext cx="4107881" cy="4842164"/>
          </a:xfrm>
          <a:prstGeom prst="rect">
            <a:avLst/>
          </a:prstGeom>
        </p:spPr>
      </p:pic>
    </p:spTree>
    <p:extLst>
      <p:ext uri="{BB962C8B-B14F-4D97-AF65-F5344CB8AC3E}">
        <p14:creationId xmlns:p14="http://schemas.microsoft.com/office/powerpoint/2010/main" val="305991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45716" y="127454"/>
            <a:ext cx="12183352" cy="1210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b="1" dirty="0">
                <a:solidFill>
                  <a:prstClr val="black"/>
                </a:solidFill>
                <a:latin typeface="Arial" charset="0"/>
              </a:rPr>
              <a:t>P</a:t>
            </a:r>
            <a:r>
              <a:rPr lang="en-GB" altLang="en-US" b="1" dirty="0" smtClean="0">
                <a:solidFill>
                  <a:prstClr val="black"/>
                </a:solidFill>
                <a:latin typeface="Arial" charset="0"/>
              </a:rPr>
              <a:t>eptide mimic </a:t>
            </a:r>
            <a:r>
              <a:rPr lang="en-GB" altLang="en-US" b="1" smtClean="0">
                <a:solidFill>
                  <a:prstClr val="black"/>
                </a:solidFill>
                <a:latin typeface="Arial" charset="0"/>
              </a:rPr>
              <a:t>inhibits super antigen </a:t>
            </a:r>
            <a:r>
              <a:rPr lang="en-GB" altLang="en-US" b="1" dirty="0" smtClean="0">
                <a:solidFill>
                  <a:prstClr val="black"/>
                </a:solidFill>
                <a:latin typeface="Arial" charset="0"/>
              </a:rPr>
              <a:t>mediated bridge </a:t>
            </a:r>
            <a:r>
              <a:rPr lang="en-GB" altLang="en-US" b="1" smtClean="0">
                <a:solidFill>
                  <a:prstClr val="black"/>
                </a:solidFill>
                <a:latin typeface="Arial" charset="0"/>
              </a:rPr>
              <a:t>between B7-2 </a:t>
            </a:r>
            <a:r>
              <a:rPr lang="en-GB" altLang="en-US" b="1" dirty="0">
                <a:solidFill>
                  <a:prstClr val="black"/>
                </a:solidFill>
                <a:latin typeface="Arial" charset="0"/>
              </a:rPr>
              <a:t>and CD28. </a:t>
            </a:r>
          </a:p>
        </p:txBody>
      </p:sp>
      <p:grpSp>
        <p:nvGrpSpPr>
          <p:cNvPr id="2" name="Group 1"/>
          <p:cNvGrpSpPr/>
          <p:nvPr/>
        </p:nvGrpSpPr>
        <p:grpSpPr>
          <a:xfrm>
            <a:off x="190636" y="3825181"/>
            <a:ext cx="5181728" cy="5724337"/>
            <a:chOff x="190636" y="3825181"/>
            <a:chExt cx="5181728" cy="5724337"/>
          </a:xfrm>
        </p:grpSpPr>
        <p:pic>
          <p:nvPicPr>
            <p:cNvPr id="3074" name="Picture 2"/>
            <p:cNvPicPr>
              <a:picLocks noChangeAspect="1" noChangeArrowheads="1"/>
            </p:cNvPicPr>
            <p:nvPr/>
          </p:nvPicPr>
          <p:blipFill>
            <a:blip r:embed="rId3">
              <a:duotone>
                <a:prstClr val="black"/>
                <a:schemeClr val="bg1">
                  <a:lumMod val="95000"/>
                  <a:lumOff val="5000"/>
                  <a:tint val="45000"/>
                  <a:satMod val="400000"/>
                </a:schemeClr>
              </a:duotone>
              <a:extLst>
                <a:ext uri="{28A0092B-C50C-407E-A947-70E740481C1C}">
                  <a14:useLocalDpi xmlns:a14="http://schemas.microsoft.com/office/drawing/2010/main" val="0"/>
                </a:ext>
              </a:extLst>
            </a:blip>
            <a:srcRect/>
            <a:stretch>
              <a:fillRect/>
            </a:stretch>
          </p:blipFill>
          <p:spPr bwMode="auto">
            <a:xfrm>
              <a:off x="190636" y="6166544"/>
              <a:ext cx="4981440" cy="739315"/>
            </a:xfrm>
            <a:prstGeom prst="rect">
              <a:avLst/>
            </a:prstGeom>
            <a:noFill/>
            <a:ln w="9525">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275" y="3825181"/>
              <a:ext cx="4425089" cy="26550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45715" y="6441868"/>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dirty="0" err="1">
                  <a:latin typeface="Arial" charset="0"/>
                </a:rPr>
                <a:t>Revital</a:t>
              </a:r>
              <a:r>
                <a:rPr lang="en-GB" altLang="en-US" sz="1089" b="1" dirty="0">
                  <a:latin typeface="Arial" charset="0"/>
                </a:rPr>
                <a:t> Levy et al. PNAS 2016;113:E6437-E6446</a:t>
              </a:r>
            </a:p>
          </p:txBody>
        </p:sp>
        <p:sp>
          <p:nvSpPr>
            <p:cNvPr id="3077" name="Text Box 5"/>
            <p:cNvSpPr txBox="1">
              <a:spLocks noChangeArrowheads="1"/>
            </p:cNvSpPr>
            <p:nvPr/>
          </p:nvSpPr>
          <p:spPr bwMode="auto">
            <a:xfrm>
              <a:off x="302865" y="6619687"/>
              <a:ext cx="3918652" cy="2929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r>
                <a:rPr lang="en-GB" altLang="en-US" sz="907" dirty="0">
                  <a:latin typeface="Arial" charset="0"/>
                </a:rPr>
                <a:t>©2016 by National Academy of Sciences</a:t>
              </a:r>
            </a:p>
          </p:txBody>
        </p:sp>
      </p:gr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2456" y="1740531"/>
            <a:ext cx="6169759" cy="30029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336" y="876409"/>
            <a:ext cx="2032514" cy="3100378"/>
          </a:xfrm>
          <a:prstGeom prst="rect">
            <a:avLst/>
          </a:prstGeom>
        </p:spPr>
      </p:pic>
      <p:sp>
        <p:nvSpPr>
          <p:cNvPr id="3" name="Freeform 2"/>
          <p:cNvSpPr/>
          <p:nvPr/>
        </p:nvSpPr>
        <p:spPr>
          <a:xfrm>
            <a:off x="447183" y="3512486"/>
            <a:ext cx="2276633" cy="2549162"/>
          </a:xfrm>
          <a:custGeom>
            <a:avLst/>
            <a:gdLst>
              <a:gd name="connsiteX0" fmla="*/ 841290 w 2276633"/>
              <a:gd name="connsiteY0" fmla="*/ 20423 h 2549162"/>
              <a:gd name="connsiteX1" fmla="*/ 30799 w 2276633"/>
              <a:gd name="connsiteY1" fmla="*/ 955605 h 2549162"/>
              <a:gd name="connsiteX2" fmla="*/ 217835 w 2276633"/>
              <a:gd name="connsiteY2" fmla="*/ 1392023 h 2549162"/>
              <a:gd name="connsiteX3" fmla="*/ 675035 w 2276633"/>
              <a:gd name="connsiteY3" fmla="*/ 2410332 h 2549162"/>
              <a:gd name="connsiteX4" fmla="*/ 2025853 w 2276633"/>
              <a:gd name="connsiteY4" fmla="*/ 2493459 h 2549162"/>
              <a:gd name="connsiteX5" fmla="*/ 2275235 w 2276633"/>
              <a:gd name="connsiteY5" fmla="*/ 1973914 h 2549162"/>
              <a:gd name="connsiteX6" fmla="*/ 2129762 w 2276633"/>
              <a:gd name="connsiteY6" fmla="*/ 1454369 h 2549162"/>
              <a:gd name="connsiteX7" fmla="*/ 2192108 w 2276633"/>
              <a:gd name="connsiteY7" fmla="*/ 1121859 h 2549162"/>
              <a:gd name="connsiteX8" fmla="*/ 1734908 w 2276633"/>
              <a:gd name="connsiteY8" fmla="*/ 373714 h 2549162"/>
              <a:gd name="connsiteX9" fmla="*/ 841290 w 2276633"/>
              <a:gd name="connsiteY9" fmla="*/ 20423 h 254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633" h="2549162">
                <a:moveTo>
                  <a:pt x="841290" y="20423"/>
                </a:moveTo>
                <a:cubicBezTo>
                  <a:pt x="557272" y="117405"/>
                  <a:pt x="134708" y="727005"/>
                  <a:pt x="30799" y="955605"/>
                </a:cubicBezTo>
                <a:cubicBezTo>
                  <a:pt x="-73110" y="1184205"/>
                  <a:pt x="110462" y="1149569"/>
                  <a:pt x="217835" y="1392023"/>
                </a:cubicBezTo>
                <a:cubicBezTo>
                  <a:pt x="325208" y="1634478"/>
                  <a:pt x="373699" y="2226759"/>
                  <a:pt x="675035" y="2410332"/>
                </a:cubicBezTo>
                <a:cubicBezTo>
                  <a:pt x="976371" y="2593905"/>
                  <a:pt x="1759153" y="2566195"/>
                  <a:pt x="2025853" y="2493459"/>
                </a:cubicBezTo>
                <a:cubicBezTo>
                  <a:pt x="2292553" y="2420723"/>
                  <a:pt x="2257917" y="2147096"/>
                  <a:pt x="2275235" y="1973914"/>
                </a:cubicBezTo>
                <a:cubicBezTo>
                  <a:pt x="2292553" y="1800732"/>
                  <a:pt x="2143617" y="1596378"/>
                  <a:pt x="2129762" y="1454369"/>
                </a:cubicBezTo>
                <a:cubicBezTo>
                  <a:pt x="2115908" y="1312360"/>
                  <a:pt x="2257917" y="1301968"/>
                  <a:pt x="2192108" y="1121859"/>
                </a:cubicBezTo>
                <a:cubicBezTo>
                  <a:pt x="2126299" y="941750"/>
                  <a:pt x="1953117" y="553823"/>
                  <a:pt x="1734908" y="373714"/>
                </a:cubicBezTo>
                <a:cubicBezTo>
                  <a:pt x="1516699" y="193605"/>
                  <a:pt x="1125308" y="-76559"/>
                  <a:pt x="841290" y="2042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2"/>
          <p:cNvSpPr txBox="1">
            <a:spLocks noChangeArrowheads="1"/>
          </p:cNvSpPr>
          <p:nvPr/>
        </p:nvSpPr>
        <p:spPr bwMode="auto">
          <a:xfrm>
            <a:off x="1571223" y="3976788"/>
            <a:ext cx="2994195" cy="4373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600" b="1" dirty="0" err="1" smtClean="0">
                <a:solidFill>
                  <a:prstClr val="black"/>
                </a:solidFill>
                <a:latin typeface="Arial" charset="0"/>
                <a:ea typeface="Arial" charset="0"/>
                <a:cs typeface="Arial" charset="0"/>
              </a:rPr>
              <a:t>Kaempfer</a:t>
            </a:r>
            <a:r>
              <a:rPr lang="en-US" altLang="en-US" sz="1600" b="1" dirty="0" smtClean="0">
                <a:solidFill>
                  <a:prstClr val="black"/>
                </a:solidFill>
                <a:latin typeface="Arial" charset="0"/>
                <a:ea typeface="Arial" charset="0"/>
                <a:cs typeface="Arial" charset="0"/>
              </a:rPr>
              <a:t> et al. toxins. 2013</a:t>
            </a:r>
            <a:endParaRPr lang="en-US" altLang="en-US" sz="1600" b="1"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3402535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our patient</a:t>
            </a:r>
            <a:endParaRPr lang="en-US" dirty="0"/>
          </a:p>
        </p:txBody>
      </p:sp>
      <p:sp>
        <p:nvSpPr>
          <p:cNvPr id="4" name="Content Placeholder 2"/>
          <p:cNvSpPr txBox="1">
            <a:spLocks/>
          </p:cNvSpPr>
          <p:nvPr/>
        </p:nvSpPr>
        <p:spPr>
          <a:xfrm>
            <a:off x="850075" y="176234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10/31/2016: OR for </a:t>
            </a:r>
            <a:r>
              <a:rPr lang="en-US" dirty="0" err="1" smtClean="0"/>
              <a:t>I&amp;D</a:t>
            </a:r>
            <a:r>
              <a:rPr lang="en-US" dirty="0" err="1" smtClean="0">
                <a:sym typeface="Wingdings" panose="05000000000000000000" pitchFamily="2" charset="2"/>
              </a:rPr>
              <a:t>all</a:t>
            </a:r>
            <a:r>
              <a:rPr lang="en-US" dirty="0" smtClean="0">
                <a:sym typeface="Wingdings" panose="05000000000000000000" pitchFamily="2" charset="2"/>
              </a:rPr>
              <a:t> cultures no growth</a:t>
            </a:r>
            <a:endParaRPr lang="en-US" dirty="0" smtClean="0"/>
          </a:p>
          <a:p>
            <a:r>
              <a:rPr lang="en-US" dirty="0" smtClean="0"/>
              <a:t>11/1/2016: lactic acid continues to increase from 3.4 to 16 then to 23. while her WBC trends as shown below: </a:t>
            </a:r>
          </a:p>
          <a:p>
            <a:endParaRPr lang="en-US" dirty="0" smtClean="0"/>
          </a:p>
          <a:p>
            <a:endParaRPr lang="en-US" dirty="0" smtClean="0"/>
          </a:p>
        </p:txBody>
      </p:sp>
      <p:cxnSp>
        <p:nvCxnSpPr>
          <p:cNvPr id="5" name="Straight Connector 4"/>
          <p:cNvCxnSpPr/>
          <p:nvPr/>
        </p:nvCxnSpPr>
        <p:spPr>
          <a:xfrm>
            <a:off x="1624542" y="3546242"/>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76944" y="3622442"/>
            <a:ext cx="1496291" cy="807522"/>
          </a:xfrm>
          <a:prstGeom prst="line">
            <a:avLst/>
          </a:prstGeom>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624543" y="3546242"/>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3900" y="3690925"/>
            <a:ext cx="1080653" cy="584775"/>
          </a:xfrm>
          <a:prstGeom prst="rect">
            <a:avLst/>
          </a:prstGeom>
          <a:noFill/>
        </p:spPr>
        <p:txBody>
          <a:bodyPr wrap="square" rtlCol="0">
            <a:spAutoFit/>
          </a:bodyPr>
          <a:lstStyle/>
          <a:p>
            <a:r>
              <a:rPr lang="en-US" sz="3200" smtClean="0"/>
              <a:t>21.7</a:t>
            </a:r>
            <a:endParaRPr lang="en-US" sz="3200"/>
          </a:p>
        </p:txBody>
      </p:sp>
      <p:sp>
        <p:nvSpPr>
          <p:cNvPr id="9" name="TextBox 8"/>
          <p:cNvSpPr txBox="1"/>
          <p:nvPr/>
        </p:nvSpPr>
        <p:spPr>
          <a:xfrm>
            <a:off x="2038788" y="3244154"/>
            <a:ext cx="1080653" cy="584775"/>
          </a:xfrm>
          <a:prstGeom prst="rect">
            <a:avLst/>
          </a:prstGeom>
          <a:noFill/>
        </p:spPr>
        <p:txBody>
          <a:bodyPr wrap="square" rtlCol="0">
            <a:spAutoFit/>
          </a:bodyPr>
          <a:lstStyle/>
          <a:p>
            <a:r>
              <a:rPr lang="en-US" sz="3200" dirty="0" smtClean="0"/>
              <a:t>8.0</a:t>
            </a:r>
          </a:p>
        </p:txBody>
      </p:sp>
      <p:sp>
        <p:nvSpPr>
          <p:cNvPr id="10" name="TextBox 9"/>
          <p:cNvSpPr txBox="1"/>
          <p:nvPr/>
        </p:nvSpPr>
        <p:spPr>
          <a:xfrm>
            <a:off x="2795835" y="3660450"/>
            <a:ext cx="1080653" cy="584775"/>
          </a:xfrm>
          <a:prstGeom prst="rect">
            <a:avLst/>
          </a:prstGeom>
          <a:noFill/>
        </p:spPr>
        <p:txBody>
          <a:bodyPr wrap="square" rtlCol="0">
            <a:spAutoFit/>
          </a:bodyPr>
          <a:lstStyle/>
          <a:p>
            <a:r>
              <a:rPr lang="en-US" sz="3200" smtClean="0"/>
              <a:t>69</a:t>
            </a:r>
          </a:p>
        </p:txBody>
      </p:sp>
      <p:cxnSp>
        <p:nvCxnSpPr>
          <p:cNvPr id="11" name="Straight Connector 10"/>
          <p:cNvCxnSpPr/>
          <p:nvPr/>
        </p:nvCxnSpPr>
        <p:spPr>
          <a:xfrm>
            <a:off x="4991311" y="3501116"/>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43713" y="3577316"/>
            <a:ext cx="1496291" cy="807522"/>
          </a:xfrm>
          <a:prstGeom prst="line">
            <a:avLst/>
          </a:prstGeom>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991312" y="3501116"/>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80669" y="3645799"/>
            <a:ext cx="1080653" cy="584775"/>
          </a:xfrm>
          <a:prstGeom prst="rect">
            <a:avLst/>
          </a:prstGeom>
          <a:noFill/>
        </p:spPr>
        <p:txBody>
          <a:bodyPr wrap="square" rtlCol="0">
            <a:spAutoFit/>
          </a:bodyPr>
          <a:lstStyle/>
          <a:p>
            <a:r>
              <a:rPr lang="en-US" sz="3200" dirty="0" smtClean="0"/>
              <a:t>26.5</a:t>
            </a:r>
            <a:endParaRPr lang="en-US" sz="3200" dirty="0"/>
          </a:p>
        </p:txBody>
      </p:sp>
      <p:sp>
        <p:nvSpPr>
          <p:cNvPr id="15" name="TextBox 14"/>
          <p:cNvSpPr txBox="1"/>
          <p:nvPr/>
        </p:nvSpPr>
        <p:spPr>
          <a:xfrm>
            <a:off x="5405557" y="3199028"/>
            <a:ext cx="1080653" cy="584775"/>
          </a:xfrm>
          <a:prstGeom prst="rect">
            <a:avLst/>
          </a:prstGeom>
          <a:noFill/>
        </p:spPr>
        <p:txBody>
          <a:bodyPr wrap="square" rtlCol="0">
            <a:spAutoFit/>
          </a:bodyPr>
          <a:lstStyle/>
          <a:p>
            <a:r>
              <a:rPr lang="en-US" sz="3200" dirty="0" smtClean="0"/>
              <a:t>6.7</a:t>
            </a:r>
          </a:p>
        </p:txBody>
      </p:sp>
      <p:sp>
        <p:nvSpPr>
          <p:cNvPr id="16" name="TextBox 15"/>
          <p:cNvSpPr txBox="1"/>
          <p:nvPr/>
        </p:nvSpPr>
        <p:spPr>
          <a:xfrm>
            <a:off x="6162604" y="3615324"/>
            <a:ext cx="1080653" cy="584775"/>
          </a:xfrm>
          <a:prstGeom prst="rect">
            <a:avLst/>
          </a:prstGeom>
          <a:noFill/>
        </p:spPr>
        <p:txBody>
          <a:bodyPr wrap="square" rtlCol="0">
            <a:spAutoFit/>
          </a:bodyPr>
          <a:lstStyle/>
          <a:p>
            <a:r>
              <a:rPr lang="en-US" sz="3200" dirty="0" smtClean="0"/>
              <a:t>51</a:t>
            </a:r>
          </a:p>
        </p:txBody>
      </p:sp>
      <p:cxnSp>
        <p:nvCxnSpPr>
          <p:cNvPr id="17" name="Straight Connector 16"/>
          <p:cNvCxnSpPr/>
          <p:nvPr/>
        </p:nvCxnSpPr>
        <p:spPr>
          <a:xfrm>
            <a:off x="8257523" y="3501116"/>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09925" y="3577316"/>
            <a:ext cx="1496291" cy="807522"/>
          </a:xfrm>
          <a:prstGeom prst="line">
            <a:avLst/>
          </a:prstGeom>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8257524" y="3501116"/>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746881" y="3645799"/>
            <a:ext cx="1080653" cy="584775"/>
          </a:xfrm>
          <a:prstGeom prst="rect">
            <a:avLst/>
          </a:prstGeom>
          <a:noFill/>
        </p:spPr>
        <p:txBody>
          <a:bodyPr wrap="square" rtlCol="0">
            <a:spAutoFit/>
          </a:bodyPr>
          <a:lstStyle/>
          <a:p>
            <a:r>
              <a:rPr lang="en-US" sz="3200" dirty="0" smtClean="0"/>
              <a:t>33.5</a:t>
            </a:r>
            <a:endParaRPr lang="en-US" sz="3200" dirty="0"/>
          </a:p>
        </p:txBody>
      </p:sp>
      <p:sp>
        <p:nvSpPr>
          <p:cNvPr id="21" name="TextBox 20"/>
          <p:cNvSpPr txBox="1"/>
          <p:nvPr/>
        </p:nvSpPr>
        <p:spPr>
          <a:xfrm>
            <a:off x="8671769" y="3199028"/>
            <a:ext cx="1080653" cy="584775"/>
          </a:xfrm>
          <a:prstGeom prst="rect">
            <a:avLst/>
          </a:prstGeom>
          <a:noFill/>
        </p:spPr>
        <p:txBody>
          <a:bodyPr wrap="square" rtlCol="0">
            <a:spAutoFit/>
          </a:bodyPr>
          <a:lstStyle/>
          <a:p>
            <a:r>
              <a:rPr lang="en-US" sz="3200" dirty="0" smtClean="0"/>
              <a:t>7.0</a:t>
            </a:r>
          </a:p>
        </p:txBody>
      </p:sp>
      <p:sp>
        <p:nvSpPr>
          <p:cNvPr id="22" name="TextBox 21"/>
          <p:cNvSpPr txBox="1"/>
          <p:nvPr/>
        </p:nvSpPr>
        <p:spPr>
          <a:xfrm>
            <a:off x="9428816" y="3615324"/>
            <a:ext cx="1080653" cy="584775"/>
          </a:xfrm>
          <a:prstGeom prst="rect">
            <a:avLst/>
          </a:prstGeom>
          <a:noFill/>
        </p:spPr>
        <p:txBody>
          <a:bodyPr wrap="square" rtlCol="0">
            <a:spAutoFit/>
          </a:bodyPr>
          <a:lstStyle/>
          <a:p>
            <a:r>
              <a:rPr lang="en-US" sz="3200" dirty="0" smtClean="0"/>
              <a:t>41</a:t>
            </a:r>
          </a:p>
        </p:txBody>
      </p:sp>
      <p:cxnSp>
        <p:nvCxnSpPr>
          <p:cNvPr id="23" name="Straight Arrow Connector 22"/>
          <p:cNvCxnSpPr/>
          <p:nvPr/>
        </p:nvCxnSpPr>
        <p:spPr>
          <a:xfrm>
            <a:off x="3491345" y="3828929"/>
            <a:ext cx="989324"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757557" y="3824827"/>
            <a:ext cx="989324"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668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075" y="127454"/>
            <a:ext cx="10515600" cy="4351338"/>
          </a:xfrm>
        </p:spPr>
        <p:txBody>
          <a:bodyPr/>
          <a:lstStyle/>
          <a:p>
            <a:r>
              <a:rPr lang="en-US" dirty="0" smtClean="0"/>
              <a:t>11/1/2016: lactic acid continues to increase from 3.4 to 16 then to 23. while her WBC trends as shown below: </a:t>
            </a:r>
          </a:p>
          <a:p>
            <a:endParaRPr lang="en-US" dirty="0"/>
          </a:p>
          <a:p>
            <a:endParaRPr lang="en-US" dirty="0" smtClean="0"/>
          </a:p>
        </p:txBody>
      </p:sp>
      <p:cxnSp>
        <p:nvCxnSpPr>
          <p:cNvPr id="6" name="Straight Connector 5"/>
          <p:cNvCxnSpPr/>
          <p:nvPr/>
        </p:nvCxnSpPr>
        <p:spPr>
          <a:xfrm>
            <a:off x="1624542" y="1301732"/>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76944" y="1377932"/>
            <a:ext cx="1496291" cy="807522"/>
          </a:xfrm>
          <a:prstGeom prst="line">
            <a:avLst/>
          </a:prstGeom>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624543" y="1301732"/>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13900" y="1446415"/>
            <a:ext cx="1080653" cy="584775"/>
          </a:xfrm>
          <a:prstGeom prst="rect">
            <a:avLst/>
          </a:prstGeom>
          <a:noFill/>
        </p:spPr>
        <p:txBody>
          <a:bodyPr wrap="square" rtlCol="0">
            <a:spAutoFit/>
          </a:bodyPr>
          <a:lstStyle/>
          <a:p>
            <a:r>
              <a:rPr lang="en-US" sz="3200" smtClean="0"/>
              <a:t>21.7</a:t>
            </a:r>
            <a:endParaRPr lang="en-US" sz="3200"/>
          </a:p>
        </p:txBody>
      </p:sp>
      <p:sp>
        <p:nvSpPr>
          <p:cNvPr id="12" name="TextBox 11"/>
          <p:cNvSpPr txBox="1"/>
          <p:nvPr/>
        </p:nvSpPr>
        <p:spPr>
          <a:xfrm>
            <a:off x="2038788" y="999644"/>
            <a:ext cx="1080653" cy="584775"/>
          </a:xfrm>
          <a:prstGeom prst="rect">
            <a:avLst/>
          </a:prstGeom>
          <a:noFill/>
        </p:spPr>
        <p:txBody>
          <a:bodyPr wrap="square" rtlCol="0">
            <a:spAutoFit/>
          </a:bodyPr>
          <a:lstStyle/>
          <a:p>
            <a:r>
              <a:rPr lang="en-US" sz="3200" dirty="0" smtClean="0"/>
              <a:t>8.0</a:t>
            </a:r>
          </a:p>
        </p:txBody>
      </p:sp>
      <p:sp>
        <p:nvSpPr>
          <p:cNvPr id="13" name="TextBox 12"/>
          <p:cNvSpPr txBox="1"/>
          <p:nvPr/>
        </p:nvSpPr>
        <p:spPr>
          <a:xfrm>
            <a:off x="2795835" y="1415940"/>
            <a:ext cx="1080653" cy="584775"/>
          </a:xfrm>
          <a:prstGeom prst="rect">
            <a:avLst/>
          </a:prstGeom>
          <a:noFill/>
        </p:spPr>
        <p:txBody>
          <a:bodyPr wrap="square" rtlCol="0">
            <a:spAutoFit/>
          </a:bodyPr>
          <a:lstStyle/>
          <a:p>
            <a:r>
              <a:rPr lang="en-US" sz="3200" smtClean="0"/>
              <a:t>69</a:t>
            </a:r>
          </a:p>
        </p:txBody>
      </p:sp>
      <p:cxnSp>
        <p:nvCxnSpPr>
          <p:cNvPr id="14" name="Straight Connector 13"/>
          <p:cNvCxnSpPr/>
          <p:nvPr/>
        </p:nvCxnSpPr>
        <p:spPr>
          <a:xfrm>
            <a:off x="4991311" y="1256606"/>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43713" y="1332806"/>
            <a:ext cx="1496291" cy="807522"/>
          </a:xfrm>
          <a:prstGeom prst="line">
            <a:avLst/>
          </a:prstGeom>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91312" y="1256606"/>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80669" y="1401289"/>
            <a:ext cx="1080653" cy="584775"/>
          </a:xfrm>
          <a:prstGeom prst="rect">
            <a:avLst/>
          </a:prstGeom>
          <a:noFill/>
        </p:spPr>
        <p:txBody>
          <a:bodyPr wrap="square" rtlCol="0">
            <a:spAutoFit/>
          </a:bodyPr>
          <a:lstStyle/>
          <a:p>
            <a:r>
              <a:rPr lang="en-US" sz="3200" dirty="0" smtClean="0"/>
              <a:t>26.5</a:t>
            </a:r>
            <a:endParaRPr lang="en-US" sz="3200" dirty="0"/>
          </a:p>
        </p:txBody>
      </p:sp>
      <p:sp>
        <p:nvSpPr>
          <p:cNvPr id="18" name="TextBox 17"/>
          <p:cNvSpPr txBox="1"/>
          <p:nvPr/>
        </p:nvSpPr>
        <p:spPr>
          <a:xfrm>
            <a:off x="5405557" y="954518"/>
            <a:ext cx="1080653" cy="584775"/>
          </a:xfrm>
          <a:prstGeom prst="rect">
            <a:avLst/>
          </a:prstGeom>
          <a:noFill/>
        </p:spPr>
        <p:txBody>
          <a:bodyPr wrap="square" rtlCol="0">
            <a:spAutoFit/>
          </a:bodyPr>
          <a:lstStyle/>
          <a:p>
            <a:r>
              <a:rPr lang="en-US" sz="3200" dirty="0" smtClean="0"/>
              <a:t>6.7</a:t>
            </a:r>
          </a:p>
        </p:txBody>
      </p:sp>
      <p:sp>
        <p:nvSpPr>
          <p:cNvPr id="19" name="TextBox 18"/>
          <p:cNvSpPr txBox="1"/>
          <p:nvPr/>
        </p:nvSpPr>
        <p:spPr>
          <a:xfrm>
            <a:off x="6162604" y="1370814"/>
            <a:ext cx="1080653" cy="584775"/>
          </a:xfrm>
          <a:prstGeom prst="rect">
            <a:avLst/>
          </a:prstGeom>
          <a:noFill/>
        </p:spPr>
        <p:txBody>
          <a:bodyPr wrap="square" rtlCol="0">
            <a:spAutoFit/>
          </a:bodyPr>
          <a:lstStyle/>
          <a:p>
            <a:r>
              <a:rPr lang="en-US" sz="3200" dirty="0" smtClean="0"/>
              <a:t>51</a:t>
            </a:r>
          </a:p>
        </p:txBody>
      </p:sp>
      <p:cxnSp>
        <p:nvCxnSpPr>
          <p:cNvPr id="20" name="Straight Connector 19"/>
          <p:cNvCxnSpPr/>
          <p:nvPr/>
        </p:nvCxnSpPr>
        <p:spPr>
          <a:xfrm>
            <a:off x="8257523" y="1256606"/>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409925" y="1332806"/>
            <a:ext cx="1496291" cy="807522"/>
          </a:xfrm>
          <a:prstGeom prst="line">
            <a:avLst/>
          </a:prstGeom>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257524" y="1256606"/>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746881" y="1401289"/>
            <a:ext cx="1080653" cy="584775"/>
          </a:xfrm>
          <a:prstGeom prst="rect">
            <a:avLst/>
          </a:prstGeom>
          <a:noFill/>
        </p:spPr>
        <p:txBody>
          <a:bodyPr wrap="square" rtlCol="0">
            <a:spAutoFit/>
          </a:bodyPr>
          <a:lstStyle/>
          <a:p>
            <a:r>
              <a:rPr lang="en-US" sz="3200" dirty="0" smtClean="0"/>
              <a:t>33.5</a:t>
            </a:r>
            <a:endParaRPr lang="en-US" sz="3200" dirty="0"/>
          </a:p>
        </p:txBody>
      </p:sp>
      <p:sp>
        <p:nvSpPr>
          <p:cNvPr id="24" name="TextBox 23"/>
          <p:cNvSpPr txBox="1"/>
          <p:nvPr/>
        </p:nvSpPr>
        <p:spPr>
          <a:xfrm>
            <a:off x="8671769" y="954518"/>
            <a:ext cx="1080653" cy="584775"/>
          </a:xfrm>
          <a:prstGeom prst="rect">
            <a:avLst/>
          </a:prstGeom>
          <a:noFill/>
        </p:spPr>
        <p:txBody>
          <a:bodyPr wrap="square" rtlCol="0">
            <a:spAutoFit/>
          </a:bodyPr>
          <a:lstStyle/>
          <a:p>
            <a:r>
              <a:rPr lang="en-US" sz="3200" dirty="0" smtClean="0"/>
              <a:t>7.0</a:t>
            </a:r>
          </a:p>
        </p:txBody>
      </p:sp>
      <p:sp>
        <p:nvSpPr>
          <p:cNvPr id="25" name="TextBox 24"/>
          <p:cNvSpPr txBox="1"/>
          <p:nvPr/>
        </p:nvSpPr>
        <p:spPr>
          <a:xfrm>
            <a:off x="9428816" y="1370814"/>
            <a:ext cx="1080653" cy="584775"/>
          </a:xfrm>
          <a:prstGeom prst="rect">
            <a:avLst/>
          </a:prstGeom>
          <a:noFill/>
        </p:spPr>
        <p:txBody>
          <a:bodyPr wrap="square" rtlCol="0">
            <a:spAutoFit/>
          </a:bodyPr>
          <a:lstStyle/>
          <a:p>
            <a:r>
              <a:rPr lang="en-US" sz="3200" dirty="0" smtClean="0"/>
              <a:t>41</a:t>
            </a:r>
          </a:p>
        </p:txBody>
      </p:sp>
      <p:cxnSp>
        <p:nvCxnSpPr>
          <p:cNvPr id="27" name="Straight Arrow Connector 26"/>
          <p:cNvCxnSpPr/>
          <p:nvPr/>
        </p:nvCxnSpPr>
        <p:spPr>
          <a:xfrm>
            <a:off x="3491345" y="1584419"/>
            <a:ext cx="989324"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757557" y="1580317"/>
            <a:ext cx="989324"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105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075" y="127454"/>
            <a:ext cx="10515600" cy="4351338"/>
          </a:xfrm>
        </p:spPr>
        <p:txBody>
          <a:bodyPr/>
          <a:lstStyle/>
          <a:p>
            <a:r>
              <a:rPr lang="en-US" dirty="0" smtClean="0"/>
              <a:t>11/1/2016: lactic acid continues to increase from 3.4 to 16 then to 23. while her WBC trends as shown below: </a:t>
            </a:r>
          </a:p>
          <a:p>
            <a:endParaRPr lang="en-US" dirty="0"/>
          </a:p>
          <a:p>
            <a:endParaRPr lang="en-US" dirty="0" smtClean="0"/>
          </a:p>
          <a:p>
            <a:endParaRPr lang="en-US" dirty="0"/>
          </a:p>
          <a:p>
            <a:r>
              <a:rPr lang="en-US" dirty="0" smtClean="0"/>
              <a:t>11/1/2016 at 1529: ventricular </a:t>
            </a:r>
            <a:r>
              <a:rPr lang="en-US" dirty="0" err="1" smtClean="0"/>
              <a:t>tachycarida</a:t>
            </a:r>
            <a:r>
              <a:rPr lang="en-US" dirty="0" err="1" smtClean="0">
                <a:sym typeface="Wingdings"/>
              </a:rPr>
              <a:t>CPRPEA</a:t>
            </a:r>
            <a:r>
              <a:rPr lang="en-US" dirty="0" smtClean="0">
                <a:sym typeface="Wingdings"/>
              </a:rPr>
              <a:t> arrest</a:t>
            </a:r>
          </a:p>
          <a:p>
            <a:r>
              <a:rPr lang="en-US" dirty="0" smtClean="0">
                <a:sym typeface="Wingdings"/>
              </a:rPr>
              <a:t>11/1/2016 1550: time of death</a:t>
            </a:r>
            <a:endParaRPr lang="en-US" dirty="0" smtClean="0"/>
          </a:p>
          <a:p>
            <a:endParaRPr lang="en-US" dirty="0"/>
          </a:p>
          <a:p>
            <a:endParaRPr lang="en-US" dirty="0" smtClean="0"/>
          </a:p>
        </p:txBody>
      </p:sp>
      <p:cxnSp>
        <p:nvCxnSpPr>
          <p:cNvPr id="6" name="Straight Connector 5"/>
          <p:cNvCxnSpPr/>
          <p:nvPr/>
        </p:nvCxnSpPr>
        <p:spPr>
          <a:xfrm>
            <a:off x="1624542" y="1301732"/>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76944" y="1377932"/>
            <a:ext cx="1496291" cy="807522"/>
          </a:xfrm>
          <a:prstGeom prst="line">
            <a:avLst/>
          </a:prstGeom>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624543" y="1301732"/>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13900" y="1446415"/>
            <a:ext cx="1080653" cy="584775"/>
          </a:xfrm>
          <a:prstGeom prst="rect">
            <a:avLst/>
          </a:prstGeom>
          <a:noFill/>
        </p:spPr>
        <p:txBody>
          <a:bodyPr wrap="square" rtlCol="0">
            <a:spAutoFit/>
          </a:bodyPr>
          <a:lstStyle/>
          <a:p>
            <a:r>
              <a:rPr lang="en-US" sz="3200" smtClean="0"/>
              <a:t>21.7</a:t>
            </a:r>
            <a:endParaRPr lang="en-US" sz="3200"/>
          </a:p>
        </p:txBody>
      </p:sp>
      <p:sp>
        <p:nvSpPr>
          <p:cNvPr id="12" name="TextBox 11"/>
          <p:cNvSpPr txBox="1"/>
          <p:nvPr/>
        </p:nvSpPr>
        <p:spPr>
          <a:xfrm>
            <a:off x="2038788" y="999644"/>
            <a:ext cx="1080653" cy="584775"/>
          </a:xfrm>
          <a:prstGeom prst="rect">
            <a:avLst/>
          </a:prstGeom>
          <a:noFill/>
        </p:spPr>
        <p:txBody>
          <a:bodyPr wrap="square" rtlCol="0">
            <a:spAutoFit/>
          </a:bodyPr>
          <a:lstStyle/>
          <a:p>
            <a:r>
              <a:rPr lang="en-US" sz="3200" dirty="0" smtClean="0"/>
              <a:t>8.0</a:t>
            </a:r>
          </a:p>
        </p:txBody>
      </p:sp>
      <p:sp>
        <p:nvSpPr>
          <p:cNvPr id="13" name="TextBox 12"/>
          <p:cNvSpPr txBox="1"/>
          <p:nvPr/>
        </p:nvSpPr>
        <p:spPr>
          <a:xfrm>
            <a:off x="2795835" y="1415940"/>
            <a:ext cx="1080653" cy="584775"/>
          </a:xfrm>
          <a:prstGeom prst="rect">
            <a:avLst/>
          </a:prstGeom>
          <a:noFill/>
        </p:spPr>
        <p:txBody>
          <a:bodyPr wrap="square" rtlCol="0">
            <a:spAutoFit/>
          </a:bodyPr>
          <a:lstStyle/>
          <a:p>
            <a:r>
              <a:rPr lang="en-US" sz="3200" smtClean="0"/>
              <a:t>69</a:t>
            </a:r>
          </a:p>
        </p:txBody>
      </p:sp>
      <p:cxnSp>
        <p:nvCxnSpPr>
          <p:cNvPr id="14" name="Straight Connector 13"/>
          <p:cNvCxnSpPr/>
          <p:nvPr/>
        </p:nvCxnSpPr>
        <p:spPr>
          <a:xfrm>
            <a:off x="4991311" y="1256606"/>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43713" y="1332806"/>
            <a:ext cx="1496291" cy="807522"/>
          </a:xfrm>
          <a:prstGeom prst="line">
            <a:avLst/>
          </a:prstGeom>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91312" y="1256606"/>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80669" y="1401289"/>
            <a:ext cx="1080653" cy="584775"/>
          </a:xfrm>
          <a:prstGeom prst="rect">
            <a:avLst/>
          </a:prstGeom>
          <a:noFill/>
        </p:spPr>
        <p:txBody>
          <a:bodyPr wrap="square" rtlCol="0">
            <a:spAutoFit/>
          </a:bodyPr>
          <a:lstStyle/>
          <a:p>
            <a:r>
              <a:rPr lang="en-US" sz="3200" dirty="0" smtClean="0"/>
              <a:t>26.5</a:t>
            </a:r>
            <a:endParaRPr lang="en-US" sz="3200" dirty="0"/>
          </a:p>
        </p:txBody>
      </p:sp>
      <p:sp>
        <p:nvSpPr>
          <p:cNvPr id="18" name="TextBox 17"/>
          <p:cNvSpPr txBox="1"/>
          <p:nvPr/>
        </p:nvSpPr>
        <p:spPr>
          <a:xfrm>
            <a:off x="5405557" y="954518"/>
            <a:ext cx="1080653" cy="584775"/>
          </a:xfrm>
          <a:prstGeom prst="rect">
            <a:avLst/>
          </a:prstGeom>
          <a:noFill/>
        </p:spPr>
        <p:txBody>
          <a:bodyPr wrap="square" rtlCol="0">
            <a:spAutoFit/>
          </a:bodyPr>
          <a:lstStyle/>
          <a:p>
            <a:r>
              <a:rPr lang="en-US" sz="3200" dirty="0" smtClean="0"/>
              <a:t>6.7</a:t>
            </a:r>
          </a:p>
        </p:txBody>
      </p:sp>
      <p:sp>
        <p:nvSpPr>
          <p:cNvPr id="19" name="TextBox 18"/>
          <p:cNvSpPr txBox="1"/>
          <p:nvPr/>
        </p:nvSpPr>
        <p:spPr>
          <a:xfrm>
            <a:off x="6162604" y="1370814"/>
            <a:ext cx="1080653" cy="584775"/>
          </a:xfrm>
          <a:prstGeom prst="rect">
            <a:avLst/>
          </a:prstGeom>
          <a:noFill/>
        </p:spPr>
        <p:txBody>
          <a:bodyPr wrap="square" rtlCol="0">
            <a:spAutoFit/>
          </a:bodyPr>
          <a:lstStyle/>
          <a:p>
            <a:r>
              <a:rPr lang="en-US" sz="3200" dirty="0" smtClean="0"/>
              <a:t>51</a:t>
            </a:r>
          </a:p>
        </p:txBody>
      </p:sp>
      <p:cxnSp>
        <p:nvCxnSpPr>
          <p:cNvPr id="20" name="Straight Connector 19"/>
          <p:cNvCxnSpPr/>
          <p:nvPr/>
        </p:nvCxnSpPr>
        <p:spPr>
          <a:xfrm>
            <a:off x="8257523" y="1256606"/>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409925" y="1332806"/>
            <a:ext cx="1496291" cy="807522"/>
          </a:xfrm>
          <a:prstGeom prst="line">
            <a:avLst/>
          </a:prstGeom>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257524" y="1256606"/>
            <a:ext cx="1496291" cy="80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746881" y="1401289"/>
            <a:ext cx="1080653" cy="584775"/>
          </a:xfrm>
          <a:prstGeom prst="rect">
            <a:avLst/>
          </a:prstGeom>
          <a:noFill/>
        </p:spPr>
        <p:txBody>
          <a:bodyPr wrap="square" rtlCol="0">
            <a:spAutoFit/>
          </a:bodyPr>
          <a:lstStyle/>
          <a:p>
            <a:r>
              <a:rPr lang="en-US" sz="3200" dirty="0" smtClean="0"/>
              <a:t>33.5</a:t>
            </a:r>
            <a:endParaRPr lang="en-US" sz="3200" dirty="0"/>
          </a:p>
        </p:txBody>
      </p:sp>
      <p:sp>
        <p:nvSpPr>
          <p:cNvPr id="24" name="TextBox 23"/>
          <p:cNvSpPr txBox="1"/>
          <p:nvPr/>
        </p:nvSpPr>
        <p:spPr>
          <a:xfrm>
            <a:off x="8671769" y="954518"/>
            <a:ext cx="1080653" cy="584775"/>
          </a:xfrm>
          <a:prstGeom prst="rect">
            <a:avLst/>
          </a:prstGeom>
          <a:noFill/>
        </p:spPr>
        <p:txBody>
          <a:bodyPr wrap="square" rtlCol="0">
            <a:spAutoFit/>
          </a:bodyPr>
          <a:lstStyle/>
          <a:p>
            <a:r>
              <a:rPr lang="en-US" sz="3200" dirty="0" smtClean="0"/>
              <a:t>7.0</a:t>
            </a:r>
          </a:p>
        </p:txBody>
      </p:sp>
      <p:sp>
        <p:nvSpPr>
          <p:cNvPr id="25" name="TextBox 24"/>
          <p:cNvSpPr txBox="1"/>
          <p:nvPr/>
        </p:nvSpPr>
        <p:spPr>
          <a:xfrm>
            <a:off x="9428816" y="1370814"/>
            <a:ext cx="1080653" cy="584775"/>
          </a:xfrm>
          <a:prstGeom prst="rect">
            <a:avLst/>
          </a:prstGeom>
          <a:noFill/>
        </p:spPr>
        <p:txBody>
          <a:bodyPr wrap="square" rtlCol="0">
            <a:spAutoFit/>
          </a:bodyPr>
          <a:lstStyle/>
          <a:p>
            <a:r>
              <a:rPr lang="en-US" sz="3200" dirty="0" smtClean="0"/>
              <a:t>41</a:t>
            </a:r>
          </a:p>
        </p:txBody>
      </p:sp>
      <p:cxnSp>
        <p:nvCxnSpPr>
          <p:cNvPr id="27" name="Straight Arrow Connector 26"/>
          <p:cNvCxnSpPr/>
          <p:nvPr/>
        </p:nvCxnSpPr>
        <p:spPr>
          <a:xfrm>
            <a:off x="3491345" y="1584419"/>
            <a:ext cx="989324"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757557" y="1580317"/>
            <a:ext cx="989324"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739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another septic arthritis</a:t>
            </a:r>
            <a:r>
              <a:rPr lang="is-IS" dirty="0" smtClean="0"/>
              <a:t>…..</a:t>
            </a:r>
            <a:endParaRPr lang="en-US" dirty="0"/>
          </a:p>
        </p:txBody>
      </p:sp>
      <p:sp>
        <p:nvSpPr>
          <p:cNvPr id="3" name="Content Placeholder 2"/>
          <p:cNvSpPr>
            <a:spLocks noGrp="1"/>
          </p:cNvSpPr>
          <p:nvPr>
            <p:ph idx="1"/>
          </p:nvPr>
        </p:nvSpPr>
        <p:spPr/>
        <p:txBody>
          <a:bodyPr>
            <a:normAutofit/>
          </a:bodyPr>
          <a:lstStyle/>
          <a:p>
            <a:r>
              <a:rPr lang="en-US" dirty="0" smtClean="0"/>
              <a:t>32 </a:t>
            </a:r>
            <a:r>
              <a:rPr lang="en-US" dirty="0" err="1" smtClean="0"/>
              <a:t>yof</a:t>
            </a:r>
            <a:r>
              <a:rPr lang="en-US" dirty="0" smtClean="0"/>
              <a:t> with history of SLE (</a:t>
            </a:r>
            <a:r>
              <a:rPr lang="en-US" dirty="0" err="1" smtClean="0"/>
              <a:t>methotrexate+hydroxychloroquine</a:t>
            </a:r>
            <a:r>
              <a:rPr lang="en-US" dirty="0" smtClean="0"/>
              <a:t>), asthma, and hypertension presenting with right knee pain x 1 week after a fall. </a:t>
            </a:r>
          </a:p>
          <a:p>
            <a:r>
              <a:rPr lang="en-US" dirty="0" smtClean="0"/>
              <a:t>10/14/2016: fall and subsequent right knee pain</a:t>
            </a:r>
          </a:p>
          <a:p>
            <a:r>
              <a:rPr lang="en-US" dirty="0" smtClean="0"/>
              <a:t>10/20/2016: OSH. Right knee aspiration TNC=43,000 (95% PMN), RBC=26000, negative crystals. Started </a:t>
            </a:r>
            <a:r>
              <a:rPr lang="en-US" dirty="0" err="1" smtClean="0"/>
              <a:t>vancomycin+pip</a:t>
            </a:r>
            <a:r>
              <a:rPr lang="en-US" dirty="0" smtClean="0"/>
              <a:t>/</a:t>
            </a:r>
            <a:r>
              <a:rPr lang="en-US" dirty="0" err="1" smtClean="0"/>
              <a:t>tazo+clindamycin</a:t>
            </a:r>
            <a:endParaRPr lang="en-US" dirty="0" smtClean="0"/>
          </a:p>
          <a:p>
            <a:r>
              <a:rPr lang="en-US" dirty="0" smtClean="0"/>
              <a:t>10/20/2016: arthroscopic I&amp;D. cultures no growth. </a:t>
            </a:r>
          </a:p>
          <a:p>
            <a:r>
              <a:rPr lang="en-US" dirty="0" smtClean="0"/>
              <a:t>10/21/2016: hypotensive shock on </a:t>
            </a:r>
            <a:r>
              <a:rPr lang="en-US" dirty="0" err="1" smtClean="0"/>
              <a:t>pressors</a:t>
            </a:r>
            <a:r>
              <a:rPr lang="en-US" dirty="0" smtClean="0"/>
              <a:t>. Transferred to UIHC</a:t>
            </a:r>
          </a:p>
          <a:p>
            <a:endParaRPr lang="en-US" dirty="0"/>
          </a:p>
        </p:txBody>
      </p:sp>
    </p:spTree>
    <p:extLst>
      <p:ext uri="{BB962C8B-B14F-4D97-AF65-F5344CB8AC3E}">
        <p14:creationId xmlns:p14="http://schemas.microsoft.com/office/powerpoint/2010/main" val="2089088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Autopsy-preliminary</a:t>
            </a:r>
            <a:endParaRPr lang="en-US" dirty="0"/>
          </a:p>
        </p:txBody>
      </p:sp>
      <p:sp>
        <p:nvSpPr>
          <p:cNvPr id="3" name="Content Placeholder 2"/>
          <p:cNvSpPr>
            <a:spLocks noGrp="1"/>
          </p:cNvSpPr>
          <p:nvPr>
            <p:ph idx="1"/>
          </p:nvPr>
        </p:nvSpPr>
        <p:spPr>
          <a:xfrm>
            <a:off x="838199" y="1825624"/>
            <a:ext cx="11062063" cy="4718867"/>
          </a:xfrm>
        </p:spPr>
        <p:txBody>
          <a:bodyPr>
            <a:normAutofit fontScale="85000" lnSpcReduction="20000"/>
          </a:bodyPr>
          <a:lstStyle/>
          <a:p>
            <a:r>
              <a:rPr lang="en-US" dirty="0" smtClean="0"/>
              <a:t>Suspected sepsis, etiology unclear</a:t>
            </a:r>
          </a:p>
          <a:p>
            <a:pPr lvl="1"/>
            <a:r>
              <a:rPr lang="en-US" dirty="0" smtClean="0"/>
              <a:t>Anasarca,</a:t>
            </a:r>
          </a:p>
          <a:p>
            <a:pPr lvl="1"/>
            <a:r>
              <a:rPr lang="en-US" dirty="0" smtClean="0"/>
              <a:t>Reticular pattern of skin discoloration on the distal extremities</a:t>
            </a:r>
          </a:p>
          <a:p>
            <a:pPr lvl="1"/>
            <a:r>
              <a:rPr lang="en-US" dirty="0" smtClean="0"/>
              <a:t>Right knee joint with blood clots and early  hemorrhagic granulation tissue (s/p surgical debridement) </a:t>
            </a:r>
          </a:p>
          <a:p>
            <a:pPr lvl="1"/>
            <a:r>
              <a:rPr lang="en-US" dirty="0" smtClean="0"/>
              <a:t>Marked pulmonary congestion and edema (1540 g combined lung weight) </a:t>
            </a:r>
          </a:p>
          <a:p>
            <a:pPr lvl="1"/>
            <a:r>
              <a:rPr lang="en-US" dirty="0" smtClean="0"/>
              <a:t>Bilateral cortical renal hemorrhages</a:t>
            </a:r>
          </a:p>
          <a:p>
            <a:pPr lvl="1"/>
            <a:r>
              <a:rPr lang="en-US" dirty="0" smtClean="0"/>
              <a:t>Marked softening and slight darkening of the internal organs</a:t>
            </a:r>
          </a:p>
          <a:p>
            <a:pPr lvl="1"/>
            <a:r>
              <a:rPr lang="en-US" dirty="0" smtClean="0"/>
              <a:t>Splenomegaly (760g)</a:t>
            </a:r>
          </a:p>
          <a:p>
            <a:pPr lvl="1"/>
            <a:r>
              <a:rPr lang="en-US" dirty="0" smtClean="0"/>
              <a:t>Microbiology studies pending</a:t>
            </a:r>
          </a:p>
          <a:p>
            <a:pPr lvl="2"/>
            <a:r>
              <a:rPr lang="en-US" dirty="0" err="1" smtClean="0"/>
              <a:t>Antemortem</a:t>
            </a:r>
            <a:r>
              <a:rPr lang="en-US" dirty="0" smtClean="0"/>
              <a:t> right knee tissue culture</a:t>
            </a:r>
          </a:p>
          <a:p>
            <a:pPr lvl="2"/>
            <a:r>
              <a:rPr lang="en-US" dirty="0" err="1" smtClean="0"/>
              <a:t>Antemortem</a:t>
            </a:r>
            <a:r>
              <a:rPr lang="en-US" dirty="0" smtClean="0"/>
              <a:t> blood cultures</a:t>
            </a:r>
          </a:p>
          <a:p>
            <a:pPr lvl="2"/>
            <a:r>
              <a:rPr lang="en-US" dirty="0" smtClean="0"/>
              <a:t>Postmortem lung tissue viral PCR</a:t>
            </a:r>
          </a:p>
          <a:p>
            <a:pPr lvl="2"/>
            <a:r>
              <a:rPr lang="en-US" dirty="0" smtClean="0"/>
              <a:t>Postmortem viral serology</a:t>
            </a:r>
          </a:p>
          <a:p>
            <a:pPr lvl="2"/>
            <a:r>
              <a:rPr lang="en-US" sz="4700" dirty="0" smtClean="0">
                <a:solidFill>
                  <a:srgbClr val="FF0000"/>
                </a:solidFill>
              </a:rPr>
              <a:t>Postmortem right knee joint fluid microbiology studies</a:t>
            </a:r>
          </a:p>
        </p:txBody>
      </p:sp>
    </p:spTree>
    <p:extLst>
      <p:ext uri="{BB962C8B-B14F-4D97-AF65-F5344CB8AC3E}">
        <p14:creationId xmlns:p14="http://schemas.microsoft.com/office/powerpoint/2010/main" val="1542596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Synovial fluid toxin study-Dr. </a:t>
            </a:r>
            <a:r>
              <a:rPr lang="en-US" dirty="0" err="1" smtClean="0"/>
              <a:t>Schlievert</a:t>
            </a:r>
            <a:r>
              <a:rPr lang="en-US" dirty="0" smtClean="0"/>
              <a:t> </a:t>
            </a:r>
            <a:endParaRPr lang="en-US" dirty="0"/>
          </a:p>
        </p:txBody>
      </p:sp>
      <p:sp>
        <p:nvSpPr>
          <p:cNvPr id="3" name="Content Placeholder 2"/>
          <p:cNvSpPr>
            <a:spLocks noGrp="1"/>
          </p:cNvSpPr>
          <p:nvPr>
            <p:ph idx="1"/>
          </p:nvPr>
        </p:nvSpPr>
        <p:spPr/>
        <p:txBody>
          <a:bodyPr/>
          <a:lstStyle/>
          <a:p>
            <a:r>
              <a:rPr lang="en-US" dirty="0"/>
              <a:t>Patient’s right knee synovial fluid was </a:t>
            </a:r>
            <a:r>
              <a:rPr lang="en-US" dirty="0">
                <a:solidFill>
                  <a:srgbClr val="FF0000"/>
                </a:solidFill>
              </a:rPr>
              <a:t>SEB positive</a:t>
            </a:r>
            <a:r>
              <a:rPr lang="en-US" dirty="0"/>
              <a:t>: produced by USA400 strains (common in the Midwest US</a:t>
            </a:r>
            <a:r>
              <a:rPr lang="en-US" dirty="0" smtClean="0"/>
              <a:t>)</a:t>
            </a:r>
            <a:endParaRPr lang="en-US" dirty="0"/>
          </a:p>
        </p:txBody>
      </p:sp>
    </p:spTree>
    <p:extLst>
      <p:ext uri="{BB962C8B-B14F-4D97-AF65-F5344CB8AC3E}">
        <p14:creationId xmlns:p14="http://schemas.microsoft.com/office/powerpoint/2010/main" val="1622655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lstStyle/>
          <a:p>
            <a:r>
              <a:rPr lang="en-US" dirty="0" err="1" smtClean="0"/>
              <a:t>Nonmenstrual</a:t>
            </a:r>
            <a:r>
              <a:rPr lang="en-US" dirty="0" smtClean="0"/>
              <a:t> toxic-shock syndrome is still clinical diagnosis and should be on the differential in appropriate setting</a:t>
            </a:r>
          </a:p>
          <a:p>
            <a:r>
              <a:rPr lang="en-US" dirty="0" err="1" smtClean="0"/>
              <a:t>Superantigen</a:t>
            </a:r>
            <a:r>
              <a:rPr lang="en-US" dirty="0" smtClean="0"/>
              <a:t> plays an important role in TSS</a:t>
            </a:r>
            <a:endParaRPr lang="en-US" dirty="0"/>
          </a:p>
          <a:p>
            <a:r>
              <a:rPr lang="en-US" dirty="0" smtClean="0"/>
              <a:t>Cultures can be negative (including </a:t>
            </a:r>
            <a:r>
              <a:rPr lang="en-US" dirty="0" err="1" smtClean="0"/>
              <a:t>S.aureus</a:t>
            </a:r>
            <a:r>
              <a:rPr lang="en-US" dirty="0" smtClean="0"/>
              <a:t>) </a:t>
            </a:r>
          </a:p>
          <a:p>
            <a:r>
              <a:rPr lang="en-US" dirty="0" smtClean="0"/>
              <a:t>Further studies for treatment of TSS (once </a:t>
            </a:r>
            <a:r>
              <a:rPr lang="en-US" smtClean="0"/>
              <a:t>cytokine cascade has been activated) are needed</a:t>
            </a:r>
            <a:endParaRPr lang="en-US" dirty="0" smtClean="0"/>
          </a:p>
        </p:txBody>
      </p:sp>
    </p:spTree>
    <p:extLst>
      <p:ext uri="{BB962C8B-B14F-4D97-AF65-F5344CB8AC3E}">
        <p14:creationId xmlns:p14="http://schemas.microsoft.com/office/powerpoint/2010/main" val="1075748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388" y="407624"/>
            <a:ext cx="4329629" cy="2431435"/>
          </a:xfrm>
          <a:prstGeom prst="rect">
            <a:avLst/>
          </a:prstGeom>
          <a:noFill/>
        </p:spPr>
        <p:txBody>
          <a:bodyPr wrap="square" rtlCol="0">
            <a:spAutoFit/>
          </a:bodyPr>
          <a:lstStyle/>
          <a:p>
            <a:r>
              <a:rPr lang="en-US" sz="3200" dirty="0" smtClean="0"/>
              <a:t>Past Medical History: </a:t>
            </a:r>
          </a:p>
          <a:p>
            <a:pPr marL="285750" indent="-285750">
              <a:buFont typeface="Arial" charset="0"/>
              <a:buChar char="•"/>
            </a:pPr>
            <a:r>
              <a:rPr lang="en-US" sz="2000" dirty="0" smtClean="0"/>
              <a:t>SLE</a:t>
            </a:r>
          </a:p>
          <a:p>
            <a:pPr marL="285750" indent="-285750">
              <a:buFont typeface="Arial" charset="0"/>
              <a:buChar char="•"/>
            </a:pPr>
            <a:r>
              <a:rPr lang="en-US" sz="2000" dirty="0" smtClean="0"/>
              <a:t>Fibromyalgia</a:t>
            </a:r>
          </a:p>
          <a:p>
            <a:pPr marL="285750" indent="-285750">
              <a:buFont typeface="Arial" charset="0"/>
              <a:buChar char="•"/>
            </a:pPr>
            <a:r>
              <a:rPr lang="en-US" sz="2000" dirty="0" smtClean="0"/>
              <a:t>Hypertension</a:t>
            </a:r>
          </a:p>
          <a:p>
            <a:pPr marL="285750" indent="-285750">
              <a:buFont typeface="Arial" charset="0"/>
              <a:buChar char="•"/>
            </a:pPr>
            <a:r>
              <a:rPr lang="en-US" sz="2000" dirty="0" smtClean="0"/>
              <a:t>GERD</a:t>
            </a:r>
          </a:p>
          <a:p>
            <a:pPr marL="285750" indent="-285750">
              <a:buFont typeface="Arial" charset="0"/>
              <a:buChar char="•"/>
            </a:pPr>
            <a:r>
              <a:rPr lang="en-US" sz="2000" dirty="0" smtClean="0"/>
              <a:t>Asthma</a:t>
            </a:r>
          </a:p>
          <a:p>
            <a:pPr marL="285750" indent="-285750">
              <a:buFont typeface="Arial" charset="0"/>
              <a:buChar char="•"/>
            </a:pPr>
            <a:r>
              <a:rPr lang="en-US" sz="2000" dirty="0" smtClean="0"/>
              <a:t>Morbid obesity</a:t>
            </a:r>
          </a:p>
        </p:txBody>
      </p:sp>
      <p:sp>
        <p:nvSpPr>
          <p:cNvPr id="5" name="TextBox 4"/>
          <p:cNvSpPr txBox="1"/>
          <p:nvPr/>
        </p:nvSpPr>
        <p:spPr>
          <a:xfrm>
            <a:off x="253388" y="3065705"/>
            <a:ext cx="4671152" cy="2708434"/>
          </a:xfrm>
          <a:prstGeom prst="rect">
            <a:avLst/>
          </a:prstGeom>
          <a:noFill/>
        </p:spPr>
        <p:txBody>
          <a:bodyPr wrap="square" rtlCol="0">
            <a:spAutoFit/>
          </a:bodyPr>
          <a:lstStyle/>
          <a:p>
            <a:r>
              <a:rPr lang="en-US" sz="3200" dirty="0" smtClean="0"/>
              <a:t>Past Surgical History:</a:t>
            </a:r>
          </a:p>
          <a:p>
            <a:pPr marL="285750" indent="-285750">
              <a:buFont typeface="Arial" charset="0"/>
              <a:buChar char="•"/>
            </a:pPr>
            <a:r>
              <a:rPr lang="en-US" sz="2000" dirty="0" smtClean="0"/>
              <a:t>Cholecystectomy</a:t>
            </a:r>
          </a:p>
          <a:p>
            <a:pPr marL="285750" indent="-285750">
              <a:buFont typeface="Arial" charset="0"/>
              <a:buChar char="•"/>
            </a:pPr>
            <a:r>
              <a:rPr lang="en-US" sz="2000" dirty="0" smtClean="0"/>
              <a:t>Cesarean section</a:t>
            </a:r>
          </a:p>
          <a:p>
            <a:pPr marL="285750" indent="-285750">
              <a:buFont typeface="Arial" charset="0"/>
              <a:buChar char="•"/>
            </a:pPr>
            <a:r>
              <a:rPr lang="en-US" sz="2000" dirty="0" smtClean="0"/>
              <a:t>Tubal ligation</a:t>
            </a:r>
          </a:p>
          <a:p>
            <a:pPr marL="285750" indent="-285750">
              <a:buFont typeface="Arial" charset="0"/>
              <a:buChar char="•"/>
            </a:pPr>
            <a:r>
              <a:rPr lang="en-US" sz="2000" dirty="0" smtClean="0"/>
              <a:t>Coronary angiogram and left </a:t>
            </a:r>
            <a:r>
              <a:rPr lang="en-US" sz="2000" dirty="0" err="1" smtClean="0"/>
              <a:t>ventriculogram</a:t>
            </a:r>
            <a:r>
              <a:rPr lang="en-US" sz="2000" dirty="0" smtClean="0"/>
              <a:t> (6/7/2016 at age 32)</a:t>
            </a:r>
          </a:p>
          <a:p>
            <a:pPr marL="285750" indent="-285750">
              <a:buFont typeface="Arial" charset="0"/>
              <a:buChar char="•"/>
            </a:pPr>
            <a:r>
              <a:rPr lang="en-US" sz="2000" dirty="0" smtClean="0"/>
              <a:t>EGD/colonoscopy </a:t>
            </a:r>
          </a:p>
          <a:p>
            <a:endParaRPr lang="en-US" dirty="0" smtClean="0"/>
          </a:p>
        </p:txBody>
      </p:sp>
      <p:sp>
        <p:nvSpPr>
          <p:cNvPr id="6" name="TextBox 5"/>
          <p:cNvSpPr txBox="1"/>
          <p:nvPr/>
        </p:nvSpPr>
        <p:spPr>
          <a:xfrm>
            <a:off x="8273667" y="407624"/>
            <a:ext cx="3712684" cy="3354765"/>
          </a:xfrm>
          <a:prstGeom prst="rect">
            <a:avLst/>
          </a:prstGeom>
          <a:noFill/>
        </p:spPr>
        <p:txBody>
          <a:bodyPr wrap="square" rtlCol="0">
            <a:spAutoFit/>
          </a:bodyPr>
          <a:lstStyle/>
          <a:p>
            <a:r>
              <a:rPr lang="en-US" sz="3200" dirty="0" smtClean="0"/>
              <a:t>Social history: </a:t>
            </a:r>
          </a:p>
          <a:p>
            <a:r>
              <a:rPr lang="en-US" sz="2000" dirty="0" smtClean="0"/>
              <a:t>denies tobacco, alcohol or illicit drug use. Sexual history unknown</a:t>
            </a:r>
          </a:p>
          <a:p>
            <a:endParaRPr lang="en-US" dirty="0"/>
          </a:p>
          <a:p>
            <a:r>
              <a:rPr lang="en-US" sz="3200" dirty="0" smtClean="0"/>
              <a:t>Family history:</a:t>
            </a:r>
            <a:r>
              <a:rPr lang="en-US" sz="2000" dirty="0" smtClean="0"/>
              <a:t> </a:t>
            </a:r>
          </a:p>
          <a:p>
            <a:r>
              <a:rPr lang="en-US" sz="2000" dirty="0" smtClean="0"/>
              <a:t>heart failure in mother</a:t>
            </a:r>
          </a:p>
          <a:p>
            <a:endParaRPr lang="en-US" dirty="0"/>
          </a:p>
          <a:p>
            <a:r>
              <a:rPr lang="en-US" sz="3200" dirty="0" smtClean="0"/>
              <a:t>Allergy: </a:t>
            </a:r>
          </a:p>
          <a:p>
            <a:r>
              <a:rPr lang="en-US" sz="2000" dirty="0" smtClean="0"/>
              <a:t>sulfa, codeine, hydrocodone</a:t>
            </a:r>
            <a:endParaRPr lang="en-US" sz="2000" dirty="0"/>
          </a:p>
        </p:txBody>
      </p:sp>
      <p:sp>
        <p:nvSpPr>
          <p:cNvPr id="7" name="TextBox 6"/>
          <p:cNvSpPr txBox="1"/>
          <p:nvPr/>
        </p:nvSpPr>
        <p:spPr>
          <a:xfrm>
            <a:off x="4439796" y="407624"/>
            <a:ext cx="3690650" cy="3662541"/>
          </a:xfrm>
          <a:prstGeom prst="rect">
            <a:avLst/>
          </a:prstGeom>
          <a:noFill/>
        </p:spPr>
        <p:txBody>
          <a:bodyPr wrap="square" rtlCol="0">
            <a:spAutoFit/>
          </a:bodyPr>
          <a:lstStyle/>
          <a:p>
            <a:r>
              <a:rPr lang="en-US" sz="3200" dirty="0" smtClean="0"/>
              <a:t>Medication: </a:t>
            </a:r>
          </a:p>
          <a:p>
            <a:pPr marL="285750" indent="-285750">
              <a:buFont typeface="Arial" charset="0"/>
              <a:buChar char="•"/>
            </a:pPr>
            <a:r>
              <a:rPr lang="en-US" sz="2000" dirty="0" smtClean="0"/>
              <a:t>Methotrexate IM 25mg weekly</a:t>
            </a:r>
          </a:p>
          <a:p>
            <a:pPr marL="285750" indent="-285750">
              <a:buFont typeface="Arial" charset="0"/>
              <a:buChar char="•"/>
            </a:pPr>
            <a:r>
              <a:rPr lang="en-US" sz="2000" dirty="0" smtClean="0"/>
              <a:t>Hydroxychloroquine 200mg twice daily</a:t>
            </a:r>
          </a:p>
          <a:p>
            <a:pPr marL="285750" indent="-285750">
              <a:buFont typeface="Arial" charset="0"/>
              <a:buChar char="•"/>
            </a:pPr>
            <a:r>
              <a:rPr lang="en-US" sz="2000" dirty="0" smtClean="0"/>
              <a:t>Aspirin 81mg daily</a:t>
            </a:r>
          </a:p>
          <a:p>
            <a:pPr marL="285750" indent="-285750">
              <a:buFont typeface="Arial" charset="0"/>
              <a:buChar char="•"/>
            </a:pPr>
            <a:r>
              <a:rPr lang="en-US" sz="2000" dirty="0" smtClean="0"/>
              <a:t>Metoprolol 20mg twice daily</a:t>
            </a:r>
          </a:p>
          <a:p>
            <a:pPr marL="285750" indent="-285750">
              <a:buFont typeface="Arial" charset="0"/>
              <a:buChar char="•"/>
            </a:pPr>
            <a:r>
              <a:rPr lang="en-US" sz="2000" dirty="0" smtClean="0"/>
              <a:t>Folic acid </a:t>
            </a:r>
          </a:p>
          <a:p>
            <a:pPr marL="285750" indent="-285750">
              <a:buFont typeface="Arial" charset="0"/>
              <a:buChar char="•"/>
            </a:pPr>
            <a:r>
              <a:rPr lang="en-US" sz="2000" dirty="0" err="1" smtClean="0"/>
              <a:t>Loratidine</a:t>
            </a:r>
            <a:r>
              <a:rPr lang="en-US" sz="2000" dirty="0" smtClean="0"/>
              <a:t>/ranitidine</a:t>
            </a:r>
          </a:p>
          <a:p>
            <a:pPr marL="285750" indent="-285750">
              <a:buFont typeface="Arial" charset="0"/>
              <a:buChar char="•"/>
            </a:pPr>
            <a:r>
              <a:rPr lang="en-US" sz="2000" dirty="0" smtClean="0"/>
              <a:t>Omeprazole</a:t>
            </a:r>
          </a:p>
          <a:p>
            <a:pPr marL="285750" indent="-285750">
              <a:buFont typeface="Arial" charset="0"/>
              <a:buChar char="•"/>
            </a:pPr>
            <a:r>
              <a:rPr lang="en-US" sz="2000" dirty="0" smtClean="0"/>
              <a:t>Iron supplement</a:t>
            </a:r>
          </a:p>
          <a:p>
            <a:pPr marL="285750" indent="-285750">
              <a:buFont typeface="Arial" charset="0"/>
              <a:buChar char="•"/>
            </a:pPr>
            <a:r>
              <a:rPr lang="en-US" sz="2000" dirty="0" smtClean="0"/>
              <a:t>gabapentin</a:t>
            </a:r>
          </a:p>
        </p:txBody>
      </p:sp>
    </p:spTree>
    <p:extLst>
      <p:ext uri="{BB962C8B-B14F-4D97-AF65-F5344CB8AC3E}">
        <p14:creationId xmlns:p14="http://schemas.microsoft.com/office/powerpoint/2010/main" val="138524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UIHC course</a:t>
            </a:r>
            <a:r>
              <a:rPr lang="is-IS" dirty="0" smtClean="0"/>
              <a:t>…</a:t>
            </a:r>
            <a:endParaRPr lang="en-US" dirty="0"/>
          </a:p>
        </p:txBody>
      </p:sp>
      <p:sp>
        <p:nvSpPr>
          <p:cNvPr id="3" name="Content Placeholder 2"/>
          <p:cNvSpPr>
            <a:spLocks noGrp="1"/>
          </p:cNvSpPr>
          <p:nvPr>
            <p:ph idx="1"/>
          </p:nvPr>
        </p:nvSpPr>
        <p:spPr/>
        <p:txBody>
          <a:bodyPr>
            <a:normAutofit/>
          </a:bodyPr>
          <a:lstStyle/>
          <a:p>
            <a:r>
              <a:rPr lang="en-US" dirty="0" smtClean="0"/>
              <a:t>10/23/2016: respiratory failure requiring intubation. </a:t>
            </a:r>
            <a:r>
              <a:rPr lang="en-US" dirty="0" err="1" smtClean="0"/>
              <a:t>Levophed</a:t>
            </a:r>
            <a:r>
              <a:rPr lang="en-US" dirty="0" smtClean="0"/>
              <a:t> requirement trending up. ID consult</a:t>
            </a:r>
          </a:p>
          <a:p>
            <a:r>
              <a:rPr lang="en-US" dirty="0" smtClean="0"/>
              <a:t>10/24/2016: renal failure started on CRRT. repeat right knee aspiration done. TNC=31,870 (95%), RBC=1,612,000</a:t>
            </a:r>
          </a:p>
          <a:p>
            <a:r>
              <a:rPr lang="en-US" dirty="0" smtClean="0"/>
              <a:t>10/25/2016: CT chest/abdomen/pelvis</a:t>
            </a:r>
          </a:p>
          <a:p>
            <a:r>
              <a:rPr lang="en-US" dirty="0" smtClean="0"/>
              <a:t>10/27: CT right leg</a:t>
            </a:r>
          </a:p>
          <a:p>
            <a:r>
              <a:rPr lang="en-US" dirty="0" smtClean="0"/>
              <a:t>10/25-10/29: </a:t>
            </a:r>
            <a:r>
              <a:rPr lang="en-US" dirty="0" err="1"/>
              <a:t>L</a:t>
            </a:r>
            <a:r>
              <a:rPr lang="en-US" dirty="0" err="1" smtClean="0"/>
              <a:t>evophed</a:t>
            </a:r>
            <a:r>
              <a:rPr lang="en-US" dirty="0" smtClean="0"/>
              <a:t> requirement trending down but worsening fever and leukocytosis. </a:t>
            </a:r>
          </a:p>
          <a:p>
            <a:r>
              <a:rPr lang="en-US" dirty="0" smtClean="0"/>
              <a:t>10/31/2016: OR for open I&amp;D and Immunology consult</a:t>
            </a:r>
            <a:endParaRPr lang="en-US" dirty="0"/>
          </a:p>
        </p:txBody>
      </p:sp>
    </p:spTree>
    <p:extLst>
      <p:ext uri="{BB962C8B-B14F-4D97-AF65-F5344CB8AC3E}">
        <p14:creationId xmlns:p14="http://schemas.microsoft.com/office/powerpoint/2010/main" val="619012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42" y="484743"/>
            <a:ext cx="11597217" cy="361560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42" y="4169731"/>
            <a:ext cx="11610861" cy="1459885"/>
          </a:xfrm>
          <a:prstGeom prst="rect">
            <a:avLst/>
          </a:prstGeom>
        </p:spPr>
      </p:pic>
      <p:cxnSp>
        <p:nvCxnSpPr>
          <p:cNvPr id="7" name="Straight Arrow Connector 6"/>
          <p:cNvCxnSpPr/>
          <p:nvPr/>
        </p:nvCxnSpPr>
        <p:spPr>
          <a:xfrm>
            <a:off x="5957555" y="27543"/>
            <a:ext cx="0" cy="457200"/>
          </a:xfrm>
          <a:prstGeom prst="straightConnector1">
            <a:avLst/>
          </a:prstGeom>
          <a:ln w="38100">
            <a:solidFill>
              <a:srgbClr val="FF0000"/>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819115" y="27543"/>
            <a:ext cx="0" cy="457200"/>
          </a:xfrm>
          <a:prstGeom prst="straightConnector1">
            <a:avLst/>
          </a:prstGeom>
          <a:ln w="38100">
            <a:solidFill>
              <a:srgbClr val="FF0000"/>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262" y="5705816"/>
            <a:ext cx="1920578" cy="923330"/>
          </a:xfrm>
          <a:prstGeom prst="rect">
            <a:avLst/>
          </a:prstGeom>
          <a:noFill/>
        </p:spPr>
        <p:txBody>
          <a:bodyPr wrap="square" rtlCol="0">
            <a:spAutoFit/>
          </a:bodyPr>
          <a:lstStyle/>
          <a:p>
            <a:pPr algn="r"/>
            <a:r>
              <a:rPr lang="en-US" dirty="0" smtClean="0"/>
              <a:t>Pip/</a:t>
            </a:r>
            <a:r>
              <a:rPr lang="en-US" dirty="0" err="1" smtClean="0"/>
              <a:t>tazo</a:t>
            </a:r>
            <a:endParaRPr lang="en-US" dirty="0" smtClean="0"/>
          </a:p>
          <a:p>
            <a:pPr algn="r"/>
            <a:r>
              <a:rPr lang="en-US" dirty="0" smtClean="0">
                <a:solidFill>
                  <a:srgbClr val="7030A0"/>
                </a:solidFill>
              </a:rPr>
              <a:t>Vancomycin</a:t>
            </a:r>
          </a:p>
          <a:p>
            <a:pPr algn="r"/>
            <a:r>
              <a:rPr lang="en-US" dirty="0" smtClean="0">
                <a:solidFill>
                  <a:schemeClr val="accent6"/>
                </a:solidFill>
              </a:rPr>
              <a:t>Clindamycin</a:t>
            </a:r>
          </a:p>
        </p:txBody>
      </p:sp>
      <p:cxnSp>
        <p:nvCxnSpPr>
          <p:cNvPr id="11" name="Straight Connector 10"/>
          <p:cNvCxnSpPr/>
          <p:nvPr/>
        </p:nvCxnSpPr>
        <p:spPr>
          <a:xfrm>
            <a:off x="3581400" y="5852160"/>
            <a:ext cx="48768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07480" y="6152241"/>
            <a:ext cx="5303520" cy="1524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66360" y="6446520"/>
            <a:ext cx="6141720" cy="1524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84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7624"/>
            <a:ext cx="10515600" cy="5769339"/>
          </a:xfrm>
        </p:spPr>
        <p:txBody>
          <a:bodyPr>
            <a:normAutofit lnSpcReduction="10000"/>
          </a:bodyPr>
          <a:lstStyle/>
          <a:p>
            <a:r>
              <a:rPr lang="en-US" dirty="0" smtClean="0"/>
              <a:t>Microbiology: </a:t>
            </a:r>
          </a:p>
          <a:p>
            <a:pPr lvl="1"/>
            <a:r>
              <a:rPr lang="en-US" dirty="0" smtClean="0"/>
              <a:t>Right knee aspirate (OSH 10/20 both aspiration and intra-operative): no growth</a:t>
            </a:r>
          </a:p>
          <a:p>
            <a:pPr lvl="1"/>
            <a:r>
              <a:rPr lang="en-US" dirty="0" smtClean="0"/>
              <a:t>Blood culture (OSH): Coagulase negative Staphylococcus (only 1 set drawn) </a:t>
            </a:r>
          </a:p>
          <a:p>
            <a:pPr lvl="1"/>
            <a:r>
              <a:rPr lang="en-US" dirty="0" err="1" smtClean="0"/>
              <a:t>C.difficile</a:t>
            </a:r>
            <a:r>
              <a:rPr lang="en-US" dirty="0" smtClean="0"/>
              <a:t> toxin (10/21): negative</a:t>
            </a:r>
          </a:p>
          <a:p>
            <a:pPr lvl="1"/>
            <a:r>
              <a:rPr lang="en-US" dirty="0" smtClean="0"/>
              <a:t>Blood culture (10/21): no growth</a:t>
            </a:r>
          </a:p>
          <a:p>
            <a:pPr lvl="1"/>
            <a:r>
              <a:rPr lang="en-US" dirty="0" smtClean="0"/>
              <a:t>Blood culture (10/22): no growth </a:t>
            </a:r>
          </a:p>
          <a:p>
            <a:pPr lvl="1"/>
            <a:r>
              <a:rPr lang="en-US" dirty="0" err="1" smtClean="0"/>
              <a:t>Influenzae</a:t>
            </a:r>
            <a:r>
              <a:rPr lang="en-US" dirty="0" smtClean="0"/>
              <a:t> A/B (10/22): negative</a:t>
            </a:r>
          </a:p>
          <a:p>
            <a:pPr lvl="1"/>
            <a:r>
              <a:rPr lang="en-US" dirty="0" smtClean="0"/>
              <a:t>BAL (10/24): negative for routine cultures, Legionella</a:t>
            </a:r>
          </a:p>
          <a:p>
            <a:pPr lvl="1"/>
            <a:r>
              <a:rPr lang="en-US" dirty="0" err="1" smtClean="0"/>
              <a:t>Gonorrhoea</a:t>
            </a:r>
            <a:r>
              <a:rPr lang="en-US" dirty="0" smtClean="0"/>
              <a:t> PCR (10/24 </a:t>
            </a:r>
            <a:r>
              <a:rPr lang="en-US" dirty="0" err="1" smtClean="0"/>
              <a:t>endocervical</a:t>
            </a:r>
            <a:r>
              <a:rPr lang="en-US" dirty="0" smtClean="0"/>
              <a:t>): negative</a:t>
            </a:r>
          </a:p>
          <a:p>
            <a:pPr lvl="1"/>
            <a:r>
              <a:rPr lang="en-US" dirty="0" smtClean="0"/>
              <a:t>Right knee joint (10/24): many PMN, no organisms. No growth</a:t>
            </a:r>
          </a:p>
          <a:p>
            <a:pPr lvl="1"/>
            <a:r>
              <a:rPr lang="en-US" dirty="0" smtClean="0"/>
              <a:t>HIV (10/25): negative</a:t>
            </a:r>
          </a:p>
          <a:p>
            <a:pPr lvl="1"/>
            <a:r>
              <a:rPr lang="en-US" dirty="0" err="1" smtClean="0"/>
              <a:t>Cryptococcal</a:t>
            </a:r>
            <a:r>
              <a:rPr lang="en-US" dirty="0" smtClean="0"/>
              <a:t> serum antigen (10/25): negative</a:t>
            </a:r>
          </a:p>
          <a:p>
            <a:pPr lvl="1"/>
            <a:r>
              <a:rPr lang="en-US" dirty="0" smtClean="0"/>
              <a:t>Blood culture (10/27): no growth</a:t>
            </a:r>
          </a:p>
          <a:p>
            <a:pPr lvl="1"/>
            <a:r>
              <a:rPr lang="en-US" dirty="0" smtClean="0"/>
              <a:t>Blood culture (10/29): no </a:t>
            </a:r>
            <a:r>
              <a:rPr lang="en-US" dirty="0" smtClean="0"/>
              <a:t>growth</a:t>
            </a:r>
            <a:endParaRPr lang="en-US" dirty="0" smtClean="0"/>
          </a:p>
        </p:txBody>
      </p:sp>
    </p:spTree>
    <p:extLst>
      <p:ext uri="{BB962C8B-B14F-4D97-AF65-F5344CB8AC3E}">
        <p14:creationId xmlns:p14="http://schemas.microsoft.com/office/powerpoint/2010/main" val="186999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71" y="0"/>
            <a:ext cx="11506200" cy="6769100"/>
          </a:xfrm>
          <a:prstGeom prst="rect">
            <a:avLst/>
          </a:prstGeom>
        </p:spPr>
      </p:pic>
    </p:spTree>
    <p:extLst>
      <p:ext uri="{BB962C8B-B14F-4D97-AF65-F5344CB8AC3E}">
        <p14:creationId xmlns:p14="http://schemas.microsoft.com/office/powerpoint/2010/main" val="1863242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838200" y="1690688"/>
            <a:ext cx="10515600" cy="4351338"/>
          </a:xfrm>
        </p:spPr>
        <p:txBody>
          <a:bodyPr/>
          <a:lstStyle/>
          <a:p>
            <a:r>
              <a:rPr lang="en-US" dirty="0" smtClean="0"/>
              <a:t>What is toxic shock syndrome?</a:t>
            </a:r>
          </a:p>
          <a:p>
            <a:r>
              <a:rPr lang="en-US" dirty="0" smtClean="0"/>
              <a:t>What is the role of the super-antigen to </a:t>
            </a:r>
            <a:r>
              <a:rPr lang="en-US" dirty="0" smtClean="0"/>
              <a:t>pathogenesis</a:t>
            </a:r>
            <a:r>
              <a:rPr lang="en-US" dirty="0" smtClean="0"/>
              <a:t>?</a:t>
            </a:r>
          </a:p>
          <a:p>
            <a:r>
              <a:rPr lang="en-US" dirty="0" smtClean="0"/>
              <a:t>What are </a:t>
            </a:r>
            <a:r>
              <a:rPr lang="en-US" dirty="0" smtClean="0"/>
              <a:t>host/pathogen </a:t>
            </a:r>
            <a:r>
              <a:rPr lang="en-US" dirty="0" smtClean="0"/>
              <a:t>factors dictating infectious outcome?</a:t>
            </a:r>
          </a:p>
          <a:p>
            <a:r>
              <a:rPr lang="en-US" dirty="0" smtClean="0"/>
              <a:t>What are therapeutic interventions available and being experimentally pursued?</a:t>
            </a:r>
          </a:p>
        </p:txBody>
      </p:sp>
    </p:spTree>
    <p:extLst>
      <p:ext uri="{BB962C8B-B14F-4D97-AF65-F5344CB8AC3E}">
        <p14:creationId xmlns:p14="http://schemas.microsoft.com/office/powerpoint/2010/main" val="87852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2398</Words>
  <Application>Microsoft Office PowerPoint</Application>
  <PresentationFormat>Custom</PresentationFormat>
  <Paragraphs>277</Paragraphs>
  <Slides>32</Slides>
  <Notes>32</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1_Office Theme</vt:lpstr>
      <vt:lpstr>2_Office Theme</vt:lpstr>
      <vt:lpstr>Between a Shock and a HLHard place</vt:lpstr>
      <vt:lpstr>No disclosure</vt:lpstr>
      <vt:lpstr>Just another septic arthritis…..</vt:lpstr>
      <vt:lpstr>PowerPoint Presentation</vt:lpstr>
      <vt:lpstr>UIHC course…</vt:lpstr>
      <vt:lpstr>PowerPoint Presentation</vt:lpstr>
      <vt:lpstr>PowerPoint Presentation</vt:lpstr>
      <vt:lpstr>PowerPoint Presentation</vt:lpstr>
      <vt:lpstr>Questions</vt:lpstr>
      <vt:lpstr>PowerPoint Presentation</vt:lpstr>
      <vt:lpstr>PowerPoint Presentation</vt:lpstr>
      <vt:lpstr>PowerPoint Presentation</vt:lpstr>
      <vt:lpstr>da Silva AM et al. N Engl J Med 1993;328:1457-1460.</vt:lpstr>
      <vt:lpstr>Clinical course of cytokine storm following exposure to  S .aureus super antigen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to our patient</vt:lpstr>
      <vt:lpstr>PowerPoint Presentation</vt:lpstr>
      <vt:lpstr>PowerPoint Presentation</vt:lpstr>
      <vt:lpstr>Autopsy-preliminary</vt:lpstr>
      <vt:lpstr>Synovial fluid toxin study-Dr. Schlievert </vt:lpstr>
      <vt:lpstr>Take Home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ID Grand Round</dc:title>
  <dc:creator>Microsoft Office User</dc:creator>
  <cp:lastModifiedBy>Cho, Christine</cp:lastModifiedBy>
  <cp:revision>37</cp:revision>
  <cp:lastPrinted>2016-12-01T19:15:06Z</cp:lastPrinted>
  <dcterms:created xsi:type="dcterms:W3CDTF">2016-11-21T18:39:43Z</dcterms:created>
  <dcterms:modified xsi:type="dcterms:W3CDTF">2016-12-01T19:17:08Z</dcterms:modified>
</cp:coreProperties>
</file>