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2" r:id="rId2"/>
    <p:sldId id="344" r:id="rId3"/>
    <p:sldId id="341" r:id="rId4"/>
    <p:sldId id="340" r:id="rId5"/>
    <p:sldId id="343" r:id="rId6"/>
    <p:sldId id="346" r:id="rId7"/>
    <p:sldId id="347" r:id="rId8"/>
    <p:sldId id="348" r:id="rId9"/>
    <p:sldId id="345" r:id="rId10"/>
    <p:sldId id="335" r:id="rId11"/>
    <p:sldId id="351" r:id="rId12"/>
    <p:sldId id="350" r:id="rId13"/>
    <p:sldId id="352" r:id="rId14"/>
    <p:sldId id="353" r:id="rId15"/>
    <p:sldId id="337" r:id="rId16"/>
    <p:sldId id="354" r:id="rId17"/>
    <p:sldId id="336" r:id="rId18"/>
    <p:sldId id="355" r:id="rId19"/>
    <p:sldId id="349" r:id="rId20"/>
    <p:sldId id="356" r:id="rId21"/>
    <p:sldId id="357" r:id="rId22"/>
    <p:sldId id="358" r:id="rId23"/>
    <p:sldId id="359" r:id="rId24"/>
    <p:sldId id="361" r:id="rId25"/>
    <p:sldId id="362" r:id="rId26"/>
    <p:sldId id="363" r:id="rId27"/>
    <p:sldId id="364" r:id="rId28"/>
    <p:sldId id="365" r:id="rId29"/>
    <p:sldId id="366" r:id="rId30"/>
    <p:sldId id="360" r:id="rId31"/>
    <p:sldId id="273" r:id="rId32"/>
    <p:sldId id="276" r:id="rId33"/>
    <p:sldId id="323" r:id="rId34"/>
    <p:sldId id="315" r:id="rId35"/>
    <p:sldId id="296" r:id="rId36"/>
    <p:sldId id="308" r:id="rId37"/>
    <p:sldId id="307" r:id="rId38"/>
    <p:sldId id="324" r:id="rId39"/>
    <p:sldId id="316" r:id="rId40"/>
    <p:sldId id="317" r:id="rId41"/>
    <p:sldId id="325" r:id="rId42"/>
    <p:sldId id="326" r:id="rId43"/>
    <p:sldId id="318" r:id="rId44"/>
    <p:sldId id="258" r:id="rId45"/>
    <p:sldId id="274" r:id="rId46"/>
    <p:sldId id="309" r:id="rId47"/>
    <p:sldId id="310" r:id="rId48"/>
    <p:sldId id="302" r:id="rId49"/>
    <p:sldId id="260" r:id="rId50"/>
    <p:sldId id="270" r:id="rId51"/>
    <p:sldId id="271" r:id="rId52"/>
    <p:sldId id="261" r:id="rId53"/>
    <p:sldId id="328" r:id="rId54"/>
    <p:sldId id="279" r:id="rId55"/>
    <p:sldId id="284" r:id="rId56"/>
    <p:sldId id="285" r:id="rId57"/>
    <p:sldId id="294" r:id="rId58"/>
    <p:sldId id="280" r:id="rId59"/>
    <p:sldId id="303" r:id="rId60"/>
    <p:sldId id="297" r:id="rId61"/>
    <p:sldId id="305" r:id="rId62"/>
    <p:sldId id="295" r:id="rId63"/>
    <p:sldId id="327" r:id="rId64"/>
    <p:sldId id="272" r:id="rId65"/>
    <p:sldId id="266" r:id="rId66"/>
    <p:sldId id="262" r:id="rId67"/>
    <p:sldId id="263" r:id="rId68"/>
    <p:sldId id="265" r:id="rId69"/>
    <p:sldId id="333" r:id="rId70"/>
    <p:sldId id="267" r:id="rId71"/>
    <p:sldId id="268" r:id="rId72"/>
    <p:sldId id="269" r:id="rId73"/>
    <p:sldId id="329" r:id="rId74"/>
    <p:sldId id="330" r:id="rId75"/>
    <p:sldId id="331" r:id="rId76"/>
    <p:sldId id="332" r:id="rId77"/>
    <p:sldId id="300" r:id="rId78"/>
    <p:sldId id="338" r:id="rId79"/>
    <p:sldId id="342" r:id="rId80"/>
    <p:sldId id="339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AA6A5"/>
    <a:srgbClr val="BDB9B8"/>
    <a:srgbClr val="B6B2B6"/>
    <a:srgbClr val="878785"/>
    <a:srgbClr val="898986"/>
    <a:srgbClr val="898788"/>
    <a:srgbClr val="8B8787"/>
    <a:srgbClr val="8B8786"/>
    <a:srgbClr val="969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5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91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97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0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1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29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1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7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96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4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67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894B3-F465-4EFB-8628-2E1F48D5BC5A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AFC05-53CB-4B0E-A297-C5809609B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7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uiowa.edu/iowaprotocols/salivary-gland-massage-parotid-massage-technique-demonstrated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10" Type="http://schemas.openxmlformats.org/officeDocument/2006/relationships/image" Target="../media/image119.jpeg"/><Relationship Id="rId4" Type="http://schemas.openxmlformats.org/officeDocument/2006/relationships/image" Target="../media/image113.JPG"/><Relationship Id="rId9" Type="http://schemas.openxmlformats.org/officeDocument/2006/relationships/image" Target="../media/image11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PRmiK_EZGE?feature=oemb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-ncbi-nlm-nih-gov.proxy.lib.uiowa.edu/?term=Reed+L&amp;cauthor_id=34378799" TargetMode="External"/><Relationship Id="rId3" Type="http://schemas.openxmlformats.org/officeDocument/2006/relationships/hyperlink" Target="https://pubmed-ncbi-nlm-nih-gov.proxy.lib.uiowa.edu/34024483/#affiliation-1" TargetMode="External"/><Relationship Id="rId7" Type="http://schemas.openxmlformats.org/officeDocument/2006/relationships/hyperlink" Target="https://pubmed-ncbi-nlm-nih-gov.proxy.lib.uiowa.edu/?term=Benaim+E&amp;cauthor_id=34378799" TargetMode="External"/><Relationship Id="rId2" Type="http://schemas.openxmlformats.org/officeDocument/2006/relationships/hyperlink" Target="https://pubmed-ncbi-nlm-nih-gov.proxy.lib.uiowa.edu/?term=Quiz+J&amp;cauthor_id=3402448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med-ncbi-nlm-nih-gov.proxy.lib.uiowa.edu/?term=Coca+K&amp;cauthor_id=34378799" TargetMode="External"/><Relationship Id="rId5" Type="http://schemas.openxmlformats.org/officeDocument/2006/relationships/hyperlink" Target="https://pubmed-ncbi-nlm-nih-gov.proxy.lib.uiowa.edu/34024483/#affiliation-2" TargetMode="External"/><Relationship Id="rId10" Type="http://schemas.openxmlformats.org/officeDocument/2006/relationships/hyperlink" Target="https://pubmed-ncbi-nlm-nih-gov.proxy.lib.uiowa.edu/?term=Gillespie+MB&amp;cauthor_id=34378799" TargetMode="External"/><Relationship Id="rId4" Type="http://schemas.openxmlformats.org/officeDocument/2006/relationships/hyperlink" Target="https://pubmed-ncbi-nlm-nih-gov.proxy.lib.uiowa.edu/?term=Gillespie+MB&amp;cauthor_id=34024483" TargetMode="External"/><Relationship Id="rId9" Type="http://schemas.openxmlformats.org/officeDocument/2006/relationships/hyperlink" Target="https://pubmed-ncbi-nlm-nih-gov.proxy.lib.uiowa.edu/?term=Mamidala+M&amp;cauthor_id=34378799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2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_FFFZAoLjE?feature=oembed" TargetMode="Externa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wtfpl.net/about" TargetMode="External"/><Relationship Id="rId5" Type="http://schemas.openxmlformats.org/officeDocument/2006/relationships/hyperlink" Target="https://en.wikipedia.org/wiki/WTFPL" TargetMode="External"/><Relationship Id="rId4" Type="http://schemas.openxmlformats.org/officeDocument/2006/relationships/image" Target="../media/image1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JPG"/><Relationship Id="rId4" Type="http://schemas.openxmlformats.org/officeDocument/2006/relationships/image" Target="../media/image159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uiowa.edu/iowaprotocols/salivary-gland-massage-parotid-massage-technique-demonstrated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cine.uiowa.edu/iowaprotocols/salivary-gland-massage-parotid-massage-technique-demonstrated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40DCF2-EB25-463D-A7A2-CC267DB2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38570" y="1736203"/>
            <a:ext cx="4371740" cy="5493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4355" y="-87483"/>
            <a:ext cx="5160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Access to Papilla </a:t>
            </a:r>
          </a:p>
          <a:p>
            <a:pPr algn="ctr"/>
            <a:r>
              <a:rPr lang="en-US" sz="2000" dirty="0"/>
              <a:t>Cannulation Techniques, Instruments and Setup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1082" y="679076"/>
            <a:ext cx="5885794" cy="21114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1600" b="1" dirty="0"/>
              <a:t>Equipment</a:t>
            </a:r>
          </a:p>
          <a:p>
            <a:pPr marL="342900" indent="-342900">
              <a:buAutoNum type="alphaUcPeriod"/>
            </a:pPr>
            <a:r>
              <a:rPr lang="en-US" sz="1600" b="1" dirty="0"/>
              <a:t>Technique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Ensure patient is hydrated</a:t>
            </a:r>
          </a:p>
          <a:p>
            <a:pPr marL="800100" lvl="1" indent="-342900">
              <a:buAutoNum type="arabicPeriod"/>
            </a:pPr>
            <a:r>
              <a:rPr lang="en-US" sz="1600" dirty="0"/>
              <a:t>Use a microscope</a:t>
            </a:r>
          </a:p>
          <a:p>
            <a:pPr lvl="1"/>
            <a:r>
              <a:rPr lang="en-US" sz="1600" dirty="0"/>
              <a:t>3.   Know the anatomy </a:t>
            </a:r>
          </a:p>
          <a:p>
            <a:pPr lvl="1"/>
            <a:r>
              <a:rPr lang="en-US" sz="1600" dirty="0"/>
              <a:t>4.   Manipulate soft tissue adjacent duct orifice</a:t>
            </a:r>
          </a:p>
          <a:p>
            <a:pPr lvl="1"/>
            <a:r>
              <a:rPr lang="en-US" sz="1600" dirty="0"/>
              <a:t>5.   Cannulate with 0.015 inch guidewire </a:t>
            </a:r>
          </a:p>
          <a:p>
            <a:pPr lvl="1"/>
            <a:r>
              <a:rPr lang="en-US" sz="1600" dirty="0"/>
              <a:t>6.   Dilate over guidewire (</a:t>
            </a:r>
            <a:r>
              <a:rPr lang="en-US" sz="1600" b="1" i="1" u="sng" dirty="0"/>
              <a:t>don’t lose the lumen</a:t>
            </a:r>
            <a:r>
              <a:rPr lang="en-US" sz="1600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484" y="5452852"/>
            <a:ext cx="3564447" cy="12159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88E326-5BF1-4810-AD24-368E8F821B8D}"/>
              </a:ext>
            </a:extLst>
          </p:cNvPr>
          <p:cNvSpPr txBox="1"/>
          <p:nvPr/>
        </p:nvSpPr>
        <p:spPr>
          <a:xfrm>
            <a:off x="2626796" y="-87483"/>
            <a:ext cx="1797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Henry Hoffman</a:t>
            </a:r>
            <a:endParaRPr lang="en-US" sz="1400" i="1" dirty="0"/>
          </a:p>
          <a:p>
            <a:pPr algn="ctr"/>
            <a:r>
              <a:rPr lang="en-US" sz="1200" i="1" dirty="0"/>
              <a:t>Conflict of interest:</a:t>
            </a:r>
          </a:p>
          <a:p>
            <a:pPr algn="ctr"/>
            <a:r>
              <a:rPr lang="en-US" sz="1200" i="1" dirty="0" err="1"/>
              <a:t>UpToDate</a:t>
            </a:r>
            <a:r>
              <a:rPr lang="en-US" sz="1200" i="1" dirty="0"/>
              <a:t> Author</a:t>
            </a:r>
          </a:p>
          <a:p>
            <a:pPr algn="ctr"/>
            <a:r>
              <a:rPr lang="en-US" sz="1200" i="1" dirty="0"/>
              <a:t>Consultant COOK Medical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6E0BB-C158-E666-60E9-B076DE2AC626}"/>
              </a:ext>
            </a:extLst>
          </p:cNvPr>
          <p:cNvSpPr txBox="1"/>
          <p:nvPr/>
        </p:nvSpPr>
        <p:spPr>
          <a:xfrm>
            <a:off x="-28308" y="1028343"/>
            <a:ext cx="6714787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What Salivary Endoscopy Can &amp; Cannot Do: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 Primer to Effectively Work with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Your Colleague</a:t>
            </a:r>
            <a:r>
              <a:rPr lang="en-US" sz="2400" dirty="0"/>
              <a:t>                 </a:t>
            </a:r>
          </a:p>
          <a:p>
            <a:endParaRPr lang="en-US" i="1" dirty="0"/>
          </a:p>
          <a:p>
            <a:r>
              <a:rPr lang="en-US" b="1" i="1" dirty="0"/>
              <a:t>Moderator: </a:t>
            </a:r>
            <a:r>
              <a:rPr lang="en-US" i="1" dirty="0"/>
              <a:t>David S. Cohen, MD  Southern Cal Permanente</a:t>
            </a:r>
          </a:p>
          <a:p>
            <a:endParaRPr lang="en-US" i="1" dirty="0"/>
          </a:p>
          <a:p>
            <a:r>
              <a:rPr lang="en-US" b="1" i="1" dirty="0"/>
              <a:t>Panelists: </a:t>
            </a:r>
            <a:r>
              <a:rPr lang="en-US" i="1" dirty="0"/>
              <a:t>Margaret A. Ogden MD Washington U St. Louis</a:t>
            </a:r>
          </a:p>
          <a:p>
            <a:r>
              <a:rPr lang="en-US" i="1" dirty="0"/>
              <a:t>		Henry Hoffman MD  U of Iowa</a:t>
            </a:r>
          </a:p>
          <a:p>
            <a:r>
              <a:rPr lang="en-US" sz="2400" i="1" dirty="0"/>
              <a:t>	</a:t>
            </a:r>
            <a:endParaRPr lang="en-US" sz="2400" dirty="0"/>
          </a:p>
          <a:p>
            <a:pPr algn="ctr"/>
            <a:r>
              <a:rPr lang="en-US" sz="2400" dirty="0"/>
              <a:t>         AAO-HNS Philadelphia</a:t>
            </a:r>
          </a:p>
          <a:p>
            <a:pPr algn="ctr"/>
            <a:r>
              <a:rPr lang="en-US" sz="1400" dirty="0"/>
              <a:t>	10:45 AM – 11:45 AM Sunday September 11, 2022</a:t>
            </a:r>
          </a:p>
          <a:p>
            <a:endParaRPr lang="en-US" sz="2400" dirty="0"/>
          </a:p>
          <a:p>
            <a:r>
              <a:rPr lang="en-US" sz="2400" dirty="0"/>
              <a:t>    Rarely used a </a:t>
            </a:r>
            <a:r>
              <a:rPr lang="en-US" sz="2400" b="1" dirty="0">
                <a:solidFill>
                  <a:srgbClr val="C00000"/>
                </a:solidFill>
              </a:rPr>
              <a:t>diagnostic tool </a:t>
            </a:r>
            <a:r>
              <a:rPr lang="en-US" sz="2400" dirty="0"/>
              <a:t>(for me)</a:t>
            </a:r>
          </a:p>
          <a:p>
            <a:endParaRPr lang="en-US" sz="2400" dirty="0"/>
          </a:p>
          <a:p>
            <a:r>
              <a:rPr lang="en-US" sz="2400" dirty="0"/>
              <a:t>    Useful tool as an </a:t>
            </a:r>
            <a:r>
              <a:rPr lang="en-US" sz="2400" b="1" dirty="0">
                <a:solidFill>
                  <a:srgbClr val="C00000"/>
                </a:solidFill>
              </a:rPr>
              <a:t>adjunct</a:t>
            </a:r>
            <a:r>
              <a:rPr lang="en-US" sz="2400" dirty="0"/>
              <a:t> for treatment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8985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4B5E60-9140-4ED7-BD61-7FE5A1CCD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30638"/>
            <a:ext cx="5215811" cy="4627362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B57F7FF-841C-A25B-CD58-1EC8F47F6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74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F038F8-79A5-4170-AAF8-A3862354C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082074" cy="4711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443F32-799B-41E2-90ED-173363A3770F}"/>
              </a:ext>
            </a:extLst>
          </p:cNvPr>
          <p:cNvSpPr txBox="1"/>
          <p:nvPr/>
        </p:nvSpPr>
        <p:spPr>
          <a:xfrm>
            <a:off x="2143125" y="4388607"/>
            <a:ext cx="19386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Two Weeks Postop</a:t>
            </a:r>
          </a:p>
          <a:p>
            <a:pPr algn="ctr"/>
            <a:r>
              <a:rPr lang="en-US" dirty="0"/>
              <a:t>Duct orifice open</a:t>
            </a:r>
          </a:p>
        </p:txBody>
      </p:sp>
    </p:spTree>
    <p:extLst>
      <p:ext uri="{BB962C8B-B14F-4D97-AF65-F5344CB8AC3E}">
        <p14:creationId xmlns:p14="http://schemas.microsoft.com/office/powerpoint/2010/main" val="8272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E9A84B-89CA-4BE0-AE12-ED5357E5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733" y="0"/>
            <a:ext cx="14026871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F35F306-5B5D-4732-A898-E907CEDB6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0250" cy="4357688"/>
          </a:xfrm>
          <a:prstGeom prst="rect">
            <a:avLst/>
          </a:prstGeom>
        </p:spPr>
      </p:pic>
      <p:pic>
        <p:nvPicPr>
          <p:cNvPr id="6" name="Picture 5" descr="A close-up of a skull&#10;&#10;Description automatically generated with low confidence">
            <a:extLst>
              <a:ext uri="{FF2B5EF4-FFF2-40B4-BE49-F238E27FC236}">
                <a16:creationId xmlns:a16="http://schemas.microsoft.com/office/drawing/2014/main" id="{2636A764-F346-418C-ACB2-F5D879279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810251" cy="4357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CE1F1B-62C6-491C-8CFA-4ED19605E03B}"/>
              </a:ext>
            </a:extLst>
          </p:cNvPr>
          <p:cNvSpPr txBox="1"/>
          <p:nvPr/>
        </p:nvSpPr>
        <p:spPr>
          <a:xfrm>
            <a:off x="3897125" y="0"/>
            <a:ext cx="486485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Sialendoscopy</a:t>
            </a:r>
            <a:r>
              <a:rPr lang="en-US" sz="3200" dirty="0">
                <a:solidFill>
                  <a:srgbClr val="FFFF00"/>
                </a:solidFill>
              </a:rPr>
              <a:t> as an adjunct</a:t>
            </a:r>
          </a:p>
        </p:txBody>
      </p:sp>
    </p:spTree>
    <p:extLst>
      <p:ext uri="{BB962C8B-B14F-4D97-AF65-F5344CB8AC3E}">
        <p14:creationId xmlns:p14="http://schemas.microsoft.com/office/powerpoint/2010/main" val="3835068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C5031F-11E6-4A5C-B893-C59E06BCC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26169" cy="3881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450C08-C4BA-4F5B-B2E5-D9CA3D47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909" y="0"/>
            <a:ext cx="4258973" cy="39115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FD253B-FED0-4C28-9E68-B5FA9902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549" y="0"/>
            <a:ext cx="4079451" cy="39115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A4174E-789D-4818-AC00-B4921C293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0500"/>
            <a:ext cx="6758354" cy="298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B5E6AA-E52D-4FBB-9F67-6950082BD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354" y="3828001"/>
            <a:ext cx="5422103" cy="3029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E579A1-8C73-403D-844D-4FA174479A33}"/>
              </a:ext>
            </a:extLst>
          </p:cNvPr>
          <p:cNvSpPr txBox="1"/>
          <p:nvPr/>
        </p:nvSpPr>
        <p:spPr>
          <a:xfrm>
            <a:off x="2570594" y="-30463"/>
            <a:ext cx="486485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Sialendoscopy</a:t>
            </a:r>
            <a:r>
              <a:rPr lang="en-US" sz="3200" dirty="0">
                <a:solidFill>
                  <a:srgbClr val="FFFF00"/>
                </a:solidFill>
              </a:rPr>
              <a:t> as an adjunct</a:t>
            </a:r>
          </a:p>
        </p:txBody>
      </p:sp>
    </p:spTree>
    <p:extLst>
      <p:ext uri="{BB962C8B-B14F-4D97-AF65-F5344CB8AC3E}">
        <p14:creationId xmlns:p14="http://schemas.microsoft.com/office/powerpoint/2010/main" val="3379591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1E648C-0187-4B8B-93FC-5AE6CDC69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7239" cy="2992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AB7032-88C9-4B27-B163-602C29260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631" y="0"/>
            <a:ext cx="6314925" cy="3176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30A06A-7D22-45A3-BAD2-0B8839505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564" y="2919373"/>
            <a:ext cx="5580348" cy="3938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C45DDE-A5ED-4156-8647-3B2776F78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4976" y="2919373"/>
            <a:ext cx="2559964" cy="1816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9B87F7-70C7-453E-A99E-574B06506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92449"/>
            <a:ext cx="5864975" cy="3865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082DE3-A5FE-401C-AA45-51280EDF0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975" y="4570415"/>
            <a:ext cx="2556522" cy="2287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E23C0D-144C-459C-9FA7-158E14CA93FC}"/>
              </a:ext>
            </a:extLst>
          </p:cNvPr>
          <p:cNvSpPr txBox="1"/>
          <p:nvPr/>
        </p:nvSpPr>
        <p:spPr>
          <a:xfrm>
            <a:off x="3088619" y="0"/>
            <a:ext cx="486485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Sialendoscopy</a:t>
            </a:r>
            <a:r>
              <a:rPr lang="en-US" sz="3200" dirty="0">
                <a:solidFill>
                  <a:srgbClr val="FFFF00"/>
                </a:solidFill>
              </a:rPr>
              <a:t> as an adjunct</a:t>
            </a:r>
          </a:p>
        </p:txBody>
      </p:sp>
    </p:spTree>
    <p:extLst>
      <p:ext uri="{BB962C8B-B14F-4D97-AF65-F5344CB8AC3E}">
        <p14:creationId xmlns:p14="http://schemas.microsoft.com/office/powerpoint/2010/main" val="2209113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E8100-637C-4089-B841-6E0374257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535703" cy="2892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8A4344-E024-4434-9091-6C7B096307D5}"/>
              </a:ext>
            </a:extLst>
          </p:cNvPr>
          <p:cNvSpPr txBox="1"/>
          <p:nvPr/>
        </p:nvSpPr>
        <p:spPr>
          <a:xfrm>
            <a:off x="6535703" y="326572"/>
            <a:ext cx="564321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Salivary Access Dilators – </a:t>
            </a:r>
          </a:p>
          <a:p>
            <a:r>
              <a:rPr lang="en-US" sz="2600" dirty="0">
                <a:solidFill>
                  <a:schemeClr val="bg1"/>
                </a:solidFill>
              </a:rPr>
              <a:t>      to cannulate and help preserve ducts</a:t>
            </a:r>
          </a:p>
          <a:p>
            <a:r>
              <a:rPr lang="en-US" sz="2600" dirty="0">
                <a:solidFill>
                  <a:schemeClr val="bg1"/>
                </a:solidFill>
              </a:rPr>
              <a:t>      with resection of adjacent tissue</a:t>
            </a:r>
          </a:p>
        </p:txBody>
      </p:sp>
      <p:pic>
        <p:nvPicPr>
          <p:cNvPr id="5" name="Picture 4" descr="A picture containing person, person, outdoor, bite&#10;&#10;Description automatically generated">
            <a:extLst>
              <a:ext uri="{FF2B5EF4-FFF2-40B4-BE49-F238E27FC236}">
                <a16:creationId xmlns:a16="http://schemas.microsoft.com/office/drawing/2014/main" id="{6CF2D79F-4AFA-4CD9-B2E0-8DF6FA635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6" y="2906395"/>
            <a:ext cx="3981450" cy="3981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BA046C-F0D6-4E30-9368-03D855CF4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703" y="1633141"/>
            <a:ext cx="5643212" cy="5572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83E2D4-17F0-4C55-A033-112A861DDB11}"/>
              </a:ext>
            </a:extLst>
          </p:cNvPr>
          <p:cNvSpPr txBox="1"/>
          <p:nvPr/>
        </p:nvSpPr>
        <p:spPr>
          <a:xfrm>
            <a:off x="1670845" y="-23239"/>
            <a:ext cx="486485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Sialendoscopy</a:t>
            </a:r>
            <a:r>
              <a:rPr lang="en-US" sz="3200" dirty="0">
                <a:solidFill>
                  <a:srgbClr val="FFFF00"/>
                </a:solidFill>
              </a:rPr>
              <a:t> as an adjunct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96752D-7F3A-4B8B-A5AE-7E0D41FE2D72}"/>
              </a:ext>
            </a:extLst>
          </p:cNvPr>
          <p:cNvSpPr txBox="1"/>
          <p:nvPr/>
        </p:nvSpPr>
        <p:spPr>
          <a:xfrm>
            <a:off x="13085" y="3429000"/>
            <a:ext cx="274568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Sialendoscopy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used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to position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salivary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access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dilator</a:t>
            </a:r>
          </a:p>
        </p:txBody>
      </p:sp>
    </p:spTree>
    <p:extLst>
      <p:ext uri="{BB962C8B-B14F-4D97-AF65-F5344CB8AC3E}">
        <p14:creationId xmlns:p14="http://schemas.microsoft.com/office/powerpoint/2010/main" val="152324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B0C20C-E5CC-7B32-793E-6D70E1886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64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6788E-FC4F-41FB-B26F-E37EC8228A32}"/>
              </a:ext>
            </a:extLst>
          </p:cNvPr>
          <p:cNvSpPr txBox="1"/>
          <p:nvPr/>
        </p:nvSpPr>
        <p:spPr>
          <a:xfrm>
            <a:off x="220573" y="18267"/>
            <a:ext cx="619041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2800" b="1" dirty="0">
                <a:effectLst>
                  <a:glow rad="228600">
                    <a:srgbClr val="FFFFFF"/>
                  </a:glow>
                </a:effectLst>
              </a:rPr>
              <a:t>Diagnosis and 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Treatment</a:t>
            </a:r>
          </a:p>
          <a:p>
            <a:r>
              <a:rPr lang="en-US" sz="2400" dirty="0"/>
              <a:t>                 </a:t>
            </a:r>
            <a:r>
              <a:rPr lang="en-US" i="1" dirty="0"/>
              <a:t>Henry Hoffman MD  U of Iowa</a:t>
            </a:r>
          </a:p>
          <a:p>
            <a:r>
              <a:rPr lang="en-US" sz="3200" i="1" dirty="0"/>
              <a:t>	 </a:t>
            </a:r>
            <a:r>
              <a:rPr lang="en-US" sz="1800" dirty="0"/>
              <a:t>10:45 AM – 11:45 AM Sunday September 11, 2022</a:t>
            </a:r>
          </a:p>
          <a:p>
            <a:endParaRPr lang="en-US" sz="2400" dirty="0"/>
          </a:p>
          <a:p>
            <a:r>
              <a:rPr lang="en-US" sz="2400" dirty="0"/>
              <a:t>    Rarely a diagnostic tool (for me)</a:t>
            </a:r>
          </a:p>
          <a:p>
            <a:endParaRPr lang="en-US" sz="2400" dirty="0"/>
          </a:p>
          <a:p>
            <a:r>
              <a:rPr lang="en-US" sz="2400" dirty="0"/>
              <a:t>    Useful tool as an adjunct for treatment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CC1BF-9A8A-427D-AFB2-007BE18B421D}"/>
              </a:ext>
            </a:extLst>
          </p:cNvPr>
          <p:cNvSpPr txBox="1"/>
          <p:nvPr/>
        </p:nvSpPr>
        <p:spPr>
          <a:xfrm>
            <a:off x="776417" y="2997970"/>
            <a:ext cx="715689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needed </a:t>
            </a:r>
            <a:r>
              <a:rPr lang="en-US" dirty="0"/>
              <a:t>for treatment</a:t>
            </a:r>
          </a:p>
          <a:p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sz="2400" i="1" dirty="0"/>
              <a:t>To deploy laser, forceps, drill, basket for deeper stones</a:t>
            </a:r>
          </a:p>
          <a:p>
            <a:endParaRPr lang="en-US" sz="2400" i="1" dirty="0"/>
          </a:p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useful </a:t>
            </a:r>
            <a:r>
              <a:rPr lang="en-US" dirty="0"/>
              <a:t>but alternatives exist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sz="2400" i="1" dirty="0"/>
              <a:t>Help preserve duct when operating around it</a:t>
            </a:r>
          </a:p>
          <a:p>
            <a:pPr marL="342900" indent="-342900">
              <a:buAutoNum type="arabicPeriod"/>
            </a:pPr>
            <a:r>
              <a:rPr lang="en-US" sz="2400" b="1" i="1" dirty="0">
                <a:solidFill>
                  <a:srgbClr val="C00000"/>
                </a:solidFill>
              </a:rPr>
              <a:t>Evaluate duct remnant after gland resection</a:t>
            </a:r>
          </a:p>
          <a:p>
            <a:pPr marL="342900" indent="-342900">
              <a:buAutoNum type="arabicPeriod"/>
            </a:pPr>
            <a:r>
              <a:rPr lang="en-US" sz="2400" i="1" dirty="0"/>
              <a:t>Identify location of duct for open procedures</a:t>
            </a:r>
          </a:p>
          <a:p>
            <a:pPr marL="342900" indent="-342900">
              <a:buAutoNum type="arabicPeriod"/>
            </a:pPr>
            <a:r>
              <a:rPr lang="en-US" sz="2400" i="1" dirty="0"/>
              <a:t>Help deploy dilators for stricture</a:t>
            </a:r>
          </a:p>
          <a:p>
            <a:pPr marL="342900" indent="-342900">
              <a:buAutoNum type="arabicPeriod"/>
            </a:pPr>
            <a:r>
              <a:rPr lang="en-US" sz="2400" i="1" dirty="0"/>
              <a:t>Help deliver steroid insufflation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Picture 4" descr="A picture containing cup&#10;&#10;Description automatically generated">
            <a:extLst>
              <a:ext uri="{FF2B5EF4-FFF2-40B4-BE49-F238E27FC236}">
                <a16:creationId xmlns:a16="http://schemas.microsoft.com/office/drawing/2014/main" id="{0B777CCF-3F34-41AE-880C-A13D821CE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-20276"/>
            <a:ext cx="4265956" cy="3554963"/>
          </a:xfrm>
          <a:prstGeom prst="rect">
            <a:avLst/>
          </a:prstGeom>
        </p:spPr>
      </p:pic>
      <p:pic>
        <p:nvPicPr>
          <p:cNvPr id="7" name="Picture 6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9BA6202E-FE5B-4B44-A832-F43234497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3534686"/>
            <a:ext cx="4231122" cy="35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6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sh&#10;&#10;Description automatically generated">
            <a:extLst>
              <a:ext uri="{FF2B5EF4-FFF2-40B4-BE49-F238E27FC236}">
                <a16:creationId xmlns:a16="http://schemas.microsoft.com/office/drawing/2014/main" id="{515C5765-7176-1EB8-42A7-C82ED9A19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C321-386B-4A27-9533-CE068CA7F085}"/>
              </a:ext>
            </a:extLst>
          </p:cNvPr>
          <p:cNvSpPr txBox="1"/>
          <p:nvPr/>
        </p:nvSpPr>
        <p:spPr>
          <a:xfrm>
            <a:off x="10064619" y="1017036"/>
            <a:ext cx="2127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chemeClr val="bg1"/>
                </a:solidFill>
                <a:effectLst/>
                <a:latin typeface="BlinkMacSystemFont"/>
              </a:rPr>
              <a:t>Potash A, Hoffman HT. Retrograde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BlinkMacSystemFont"/>
              </a:rPr>
              <a:t>sialendoscopy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BlinkMacSystemFont"/>
              </a:rPr>
              <a:t>: </a:t>
            </a: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BlinkMacSystemFont"/>
              </a:rPr>
              <a:t>a new technique for avoiding retained ductal stones.</a:t>
            </a: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BlinkMacSystemFont"/>
              </a:rPr>
              <a:t> Ann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BlinkMacSystemFont"/>
              </a:rPr>
              <a:t>Otol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BlinkMacSystemFont"/>
              </a:rPr>
              <a:t>Rhinol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BlinkMacSystemFont"/>
              </a:rPr>
              <a:t>Laryngol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BlinkMacSystemFont"/>
              </a:rPr>
              <a:t>. 2012 Jan;121(1):38-43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88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6788E-FC4F-41FB-B26F-E37EC8228A32}"/>
              </a:ext>
            </a:extLst>
          </p:cNvPr>
          <p:cNvSpPr txBox="1"/>
          <p:nvPr/>
        </p:nvSpPr>
        <p:spPr>
          <a:xfrm>
            <a:off x="220573" y="18267"/>
            <a:ext cx="700467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2800" b="1" dirty="0">
                <a:effectLst>
                  <a:glow rad="228600">
                    <a:srgbClr val="FFFFFF"/>
                  </a:glow>
                </a:effectLst>
              </a:rPr>
              <a:t>Diagnosis and 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Treatment</a:t>
            </a:r>
          </a:p>
          <a:p>
            <a:pPr algn="ctr"/>
            <a:r>
              <a:rPr lang="en-US" sz="2400" i="1" dirty="0"/>
              <a:t>Henry Hoffman MD  U of Iowa</a:t>
            </a:r>
          </a:p>
          <a:p>
            <a:pPr algn="ctr"/>
            <a:r>
              <a:rPr lang="en-US" sz="2400" i="1" dirty="0"/>
              <a:t>	 </a:t>
            </a:r>
            <a:r>
              <a:rPr lang="en-US" sz="2400" dirty="0"/>
              <a:t>10:45 AM – 11:45 AM Sunday September 11, 2022</a:t>
            </a:r>
          </a:p>
          <a:p>
            <a:endParaRPr lang="en-US" sz="2400" dirty="0"/>
          </a:p>
          <a:p>
            <a:r>
              <a:rPr lang="en-US" sz="2400" dirty="0"/>
              <a:t>    Rarely a diagnostic tool (for me)</a:t>
            </a:r>
          </a:p>
          <a:p>
            <a:endParaRPr lang="en-US" sz="2400" dirty="0"/>
          </a:p>
          <a:p>
            <a:r>
              <a:rPr lang="en-US" sz="2400" dirty="0"/>
              <a:t>    Useful tool as an adjunct for treatment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CC1BF-9A8A-427D-AFB2-007BE18B421D}"/>
              </a:ext>
            </a:extLst>
          </p:cNvPr>
          <p:cNvSpPr txBox="1"/>
          <p:nvPr/>
        </p:nvSpPr>
        <p:spPr>
          <a:xfrm>
            <a:off x="776417" y="2997970"/>
            <a:ext cx="715689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needed </a:t>
            </a:r>
            <a:r>
              <a:rPr lang="en-US" dirty="0"/>
              <a:t>for treatment</a:t>
            </a:r>
          </a:p>
          <a:p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sz="2400" i="1" dirty="0"/>
              <a:t>To deploy laser, forceps, drill, basket for deeper stones</a:t>
            </a:r>
          </a:p>
          <a:p>
            <a:endParaRPr lang="en-US" sz="2400" i="1" dirty="0"/>
          </a:p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useful </a:t>
            </a:r>
            <a:r>
              <a:rPr lang="en-US" dirty="0"/>
              <a:t>but alternatives exist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sz="2400" i="1" dirty="0"/>
              <a:t>Help preserve duct when operating around it</a:t>
            </a:r>
          </a:p>
          <a:p>
            <a:pPr marL="342900" indent="-342900">
              <a:buAutoNum type="arabicPeriod"/>
            </a:pPr>
            <a:r>
              <a:rPr lang="en-US" sz="2400" i="1" dirty="0"/>
              <a:t>Evaluate duct remnant after gland resection</a:t>
            </a:r>
          </a:p>
          <a:p>
            <a:pPr marL="342900" indent="-342900">
              <a:buAutoNum type="arabicPeriod"/>
            </a:pPr>
            <a:r>
              <a:rPr lang="en-US" sz="2400" b="1" i="1" dirty="0">
                <a:solidFill>
                  <a:srgbClr val="C00000"/>
                </a:solidFill>
              </a:rPr>
              <a:t>Identify location of duct for open procedures</a:t>
            </a:r>
          </a:p>
          <a:p>
            <a:pPr marL="342900" indent="-342900">
              <a:buAutoNum type="arabicPeriod"/>
            </a:pPr>
            <a:r>
              <a:rPr lang="en-US" sz="2400" i="1" dirty="0"/>
              <a:t>Help deploy dilators for stricture</a:t>
            </a:r>
          </a:p>
          <a:p>
            <a:pPr marL="342900" indent="-342900">
              <a:buAutoNum type="arabicPeriod"/>
            </a:pPr>
            <a:r>
              <a:rPr lang="en-US" sz="2400" i="1" dirty="0"/>
              <a:t>Help deliver steroid insufflation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Picture 4" descr="A picture containing cup&#10;&#10;Description automatically generated">
            <a:extLst>
              <a:ext uri="{FF2B5EF4-FFF2-40B4-BE49-F238E27FC236}">
                <a16:creationId xmlns:a16="http://schemas.microsoft.com/office/drawing/2014/main" id="{0B777CCF-3F34-41AE-880C-A13D821CE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-20276"/>
            <a:ext cx="4265956" cy="3554963"/>
          </a:xfrm>
          <a:prstGeom prst="rect">
            <a:avLst/>
          </a:prstGeom>
        </p:spPr>
      </p:pic>
      <p:pic>
        <p:nvPicPr>
          <p:cNvPr id="7" name="Picture 6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9BA6202E-FE5B-4B44-A832-F43234497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3534686"/>
            <a:ext cx="4231122" cy="35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58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E8A04-DC36-4908-AE6A-ACDD4FB4D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88" y="9047"/>
            <a:ext cx="9126224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6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6788E-FC4F-41FB-B26F-E37EC8228A32}"/>
              </a:ext>
            </a:extLst>
          </p:cNvPr>
          <p:cNvSpPr txBox="1"/>
          <p:nvPr/>
        </p:nvSpPr>
        <p:spPr>
          <a:xfrm>
            <a:off x="220573" y="18267"/>
            <a:ext cx="619041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2800" b="1" dirty="0">
                <a:effectLst>
                  <a:glow rad="228600">
                    <a:srgbClr val="FFFFFF"/>
                  </a:glow>
                </a:effectLst>
              </a:rPr>
              <a:t>Diagnosis and 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Treatment</a:t>
            </a:r>
          </a:p>
          <a:p>
            <a:r>
              <a:rPr lang="en-US" sz="2400" dirty="0"/>
              <a:t>                 </a:t>
            </a:r>
            <a:r>
              <a:rPr lang="en-US" i="1" dirty="0"/>
              <a:t>Henry Hoffman MD  U of Iowa</a:t>
            </a:r>
          </a:p>
          <a:p>
            <a:r>
              <a:rPr lang="en-US" sz="2400" i="1" dirty="0"/>
              <a:t>	 </a:t>
            </a:r>
            <a:r>
              <a:rPr lang="en-US" sz="1400" dirty="0"/>
              <a:t>10:45 AM – 11:45 AM Sunday September 11, 2022</a:t>
            </a:r>
          </a:p>
          <a:p>
            <a:endParaRPr lang="en-US" sz="2400" dirty="0"/>
          </a:p>
          <a:p>
            <a:r>
              <a:rPr lang="en-US" sz="2400" dirty="0"/>
              <a:t>    Rarely a diagnostic tool (for me)</a:t>
            </a:r>
          </a:p>
          <a:p>
            <a:endParaRPr lang="en-US" sz="2400" dirty="0"/>
          </a:p>
          <a:p>
            <a:r>
              <a:rPr lang="en-US" sz="2400" dirty="0"/>
              <a:t>    Useful tool as an adjunct for treatment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CC1BF-9A8A-427D-AFB2-007BE18B421D}"/>
              </a:ext>
            </a:extLst>
          </p:cNvPr>
          <p:cNvSpPr txBox="1"/>
          <p:nvPr/>
        </p:nvSpPr>
        <p:spPr>
          <a:xfrm>
            <a:off x="776417" y="2997970"/>
            <a:ext cx="715689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needed </a:t>
            </a:r>
            <a:r>
              <a:rPr lang="en-US" dirty="0"/>
              <a:t>for treatment</a:t>
            </a:r>
          </a:p>
          <a:p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sz="2400" i="1" dirty="0"/>
              <a:t>To deploy laser, forceps, drill, basket for deeper stones</a:t>
            </a:r>
          </a:p>
          <a:p>
            <a:endParaRPr lang="en-US" sz="2400" i="1" dirty="0"/>
          </a:p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useful </a:t>
            </a:r>
            <a:r>
              <a:rPr lang="en-US" dirty="0"/>
              <a:t>but alternatives exist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sz="2400" i="1" dirty="0"/>
              <a:t>Help preserve duct when operating around it</a:t>
            </a:r>
          </a:p>
          <a:p>
            <a:pPr marL="342900" indent="-342900">
              <a:buAutoNum type="arabicPeriod"/>
            </a:pPr>
            <a:r>
              <a:rPr lang="en-US" sz="2400" i="1" dirty="0"/>
              <a:t>Evaluate duct remnant after gland resection</a:t>
            </a:r>
          </a:p>
          <a:p>
            <a:pPr marL="342900" indent="-342900">
              <a:buAutoNum type="arabicPeriod"/>
            </a:pPr>
            <a:r>
              <a:rPr lang="en-US" sz="2400" i="1" dirty="0"/>
              <a:t>Identify location of duct for open procedures</a:t>
            </a:r>
          </a:p>
          <a:p>
            <a:pPr marL="342900" indent="-342900">
              <a:buAutoNum type="arabicPeriod"/>
            </a:pPr>
            <a:r>
              <a:rPr lang="en-US" sz="2400" i="1" dirty="0"/>
              <a:t>Help deploy dilators for stricture</a:t>
            </a:r>
          </a:p>
          <a:p>
            <a:pPr marL="342900" indent="-342900">
              <a:buAutoNum type="arabicPeriod"/>
            </a:pPr>
            <a:r>
              <a:rPr lang="en-US" sz="2400" i="1" dirty="0"/>
              <a:t>Help deliver steroid insufflation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Picture 4" descr="A picture containing cup&#10;&#10;Description automatically generated">
            <a:extLst>
              <a:ext uri="{FF2B5EF4-FFF2-40B4-BE49-F238E27FC236}">
                <a16:creationId xmlns:a16="http://schemas.microsoft.com/office/drawing/2014/main" id="{0B777CCF-3F34-41AE-880C-A13D821CE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-20276"/>
            <a:ext cx="4265956" cy="3554963"/>
          </a:xfrm>
          <a:prstGeom prst="rect">
            <a:avLst/>
          </a:prstGeom>
        </p:spPr>
      </p:pic>
      <p:pic>
        <p:nvPicPr>
          <p:cNvPr id="7" name="Picture 6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9BA6202E-FE5B-4B44-A832-F43234497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3534686"/>
            <a:ext cx="4231122" cy="35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61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1C45C3-948A-4643-8218-3DA93E73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88" y="4284"/>
            <a:ext cx="9126224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2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7B8C5F-0CF8-4BD8-959D-B7E00A482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53" y="0"/>
            <a:ext cx="9112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8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E39898-CCAF-4392-B0BD-8068A4781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51" y="18574"/>
            <a:ext cx="9116697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24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6788E-FC4F-41FB-B26F-E37EC8228A32}"/>
              </a:ext>
            </a:extLst>
          </p:cNvPr>
          <p:cNvSpPr txBox="1"/>
          <p:nvPr/>
        </p:nvSpPr>
        <p:spPr>
          <a:xfrm>
            <a:off x="220573" y="18267"/>
            <a:ext cx="619041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2800" b="1" dirty="0">
                <a:effectLst>
                  <a:glow rad="228600">
                    <a:srgbClr val="FFFFFF"/>
                  </a:glow>
                </a:effectLst>
              </a:rPr>
              <a:t>Diagnosis and 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Treatment</a:t>
            </a:r>
          </a:p>
          <a:p>
            <a:r>
              <a:rPr lang="en-US" sz="2400" dirty="0"/>
              <a:t>                 </a:t>
            </a:r>
            <a:r>
              <a:rPr lang="en-US" i="1" dirty="0"/>
              <a:t>Henry Hoffman MD  U of Iowa</a:t>
            </a:r>
          </a:p>
          <a:p>
            <a:r>
              <a:rPr lang="en-US" sz="3200" i="1" dirty="0"/>
              <a:t>	 </a:t>
            </a:r>
            <a:r>
              <a:rPr lang="en-US" sz="1800" dirty="0"/>
              <a:t>10:45 AM – 11:45 AM Sunday September 11, 2022</a:t>
            </a:r>
          </a:p>
          <a:p>
            <a:endParaRPr lang="en-US" sz="2400" dirty="0"/>
          </a:p>
          <a:p>
            <a:r>
              <a:rPr lang="en-US" sz="2400" dirty="0"/>
              <a:t>    Rarely a diagnostic tool (for me)</a:t>
            </a:r>
          </a:p>
          <a:p>
            <a:endParaRPr lang="en-US" sz="2400" dirty="0"/>
          </a:p>
          <a:p>
            <a:r>
              <a:rPr lang="en-US" sz="2400" dirty="0"/>
              <a:t>    Useful tool as an adjunct for treatment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CC1BF-9A8A-427D-AFB2-007BE18B421D}"/>
              </a:ext>
            </a:extLst>
          </p:cNvPr>
          <p:cNvSpPr txBox="1"/>
          <p:nvPr/>
        </p:nvSpPr>
        <p:spPr>
          <a:xfrm>
            <a:off x="776417" y="2997970"/>
            <a:ext cx="715689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needed </a:t>
            </a:r>
            <a:r>
              <a:rPr lang="en-US" dirty="0"/>
              <a:t>for treatment</a:t>
            </a:r>
          </a:p>
          <a:p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sz="2400" i="1" dirty="0"/>
              <a:t>To deploy laser, forceps, drill, basket for deeper stones</a:t>
            </a:r>
          </a:p>
          <a:p>
            <a:endParaRPr lang="en-US" sz="2400" i="1" dirty="0"/>
          </a:p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useful </a:t>
            </a:r>
            <a:r>
              <a:rPr lang="en-US" dirty="0"/>
              <a:t>but alternatives exist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sz="2400" i="1" dirty="0"/>
              <a:t>Help preserve duct when operating around it</a:t>
            </a:r>
          </a:p>
          <a:p>
            <a:pPr marL="342900" indent="-342900">
              <a:buAutoNum type="arabicPeriod"/>
            </a:pPr>
            <a:r>
              <a:rPr lang="en-US" sz="2400" i="1" dirty="0"/>
              <a:t>Evaluate duct remnant after gland resection</a:t>
            </a:r>
          </a:p>
          <a:p>
            <a:pPr marL="342900" indent="-342900">
              <a:buAutoNum type="arabicPeriod"/>
            </a:pPr>
            <a:r>
              <a:rPr lang="en-US" sz="2400" i="1" dirty="0"/>
              <a:t>Identify location of duct for open procedures</a:t>
            </a:r>
          </a:p>
          <a:p>
            <a:pPr marL="342900" indent="-342900">
              <a:buAutoNum type="arabicPeriod"/>
            </a:pPr>
            <a:r>
              <a:rPr lang="en-US" sz="2400" b="1" i="1" dirty="0">
                <a:solidFill>
                  <a:srgbClr val="C00000"/>
                </a:solidFill>
              </a:rPr>
              <a:t>Help deploy dilators for stricture</a:t>
            </a:r>
          </a:p>
          <a:p>
            <a:pPr marL="342900" indent="-342900">
              <a:buAutoNum type="arabicPeriod"/>
            </a:pPr>
            <a:r>
              <a:rPr lang="en-US" sz="2400" i="1" dirty="0"/>
              <a:t>Help deliver steroid insufflation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Picture 4" descr="A picture containing cup&#10;&#10;Description automatically generated">
            <a:extLst>
              <a:ext uri="{FF2B5EF4-FFF2-40B4-BE49-F238E27FC236}">
                <a16:creationId xmlns:a16="http://schemas.microsoft.com/office/drawing/2014/main" id="{0B777CCF-3F34-41AE-880C-A13D821CE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-20276"/>
            <a:ext cx="4265956" cy="3554963"/>
          </a:xfrm>
          <a:prstGeom prst="rect">
            <a:avLst/>
          </a:prstGeom>
        </p:spPr>
      </p:pic>
      <p:pic>
        <p:nvPicPr>
          <p:cNvPr id="7" name="Picture 6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9BA6202E-FE5B-4B44-A832-F43234497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3534686"/>
            <a:ext cx="4231122" cy="35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1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CA4DAC-B989-47A8-A980-BBAB60D30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14" y="4284"/>
            <a:ext cx="9107171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15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2EE12-83A1-4334-BF62-F1F778CCC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88" y="13811"/>
            <a:ext cx="9126224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0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09A333-EC32-46C4-97F5-38C412241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287" y="0"/>
            <a:ext cx="9115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87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9C81F-B9CD-441D-8DE0-76E8B43DD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888" y="9047"/>
            <a:ext cx="9126224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94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4D44C-EAAD-467E-B6CA-051FE755A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30" y="32863"/>
            <a:ext cx="9059539" cy="679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57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7B2210-89C8-4561-A4E6-4BBDA1D7F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25" y="18574"/>
            <a:ext cx="9135750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45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3C2D47-666C-E250-9E15-CB98565E6346}"/>
              </a:ext>
            </a:extLst>
          </p:cNvPr>
          <p:cNvSpPr txBox="1"/>
          <p:nvPr/>
        </p:nvSpPr>
        <p:spPr>
          <a:xfrm>
            <a:off x="0" y="0"/>
            <a:ext cx="8117633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Sialendoscopy</a:t>
            </a:r>
            <a:r>
              <a:rPr lang="en-US" sz="4400" dirty="0"/>
              <a:t> As a </a:t>
            </a:r>
            <a:r>
              <a:rPr lang="en-US" sz="4400" dirty="0">
                <a:solidFill>
                  <a:srgbClr val="C00000"/>
                </a:solidFill>
              </a:rPr>
              <a:t>Diagnostic Tool</a:t>
            </a:r>
          </a:p>
          <a:p>
            <a:pPr marL="342900" indent="-342900">
              <a:buAutoNum type="arabicPeriod"/>
            </a:pP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offers a </a:t>
            </a:r>
            <a:r>
              <a:rPr lang="en-US" b="1" i="0" u="sng" dirty="0">
                <a:solidFill>
                  <a:srgbClr val="212121"/>
                </a:solidFill>
                <a:effectLst/>
                <a:latin typeface="BlinkMacSystemFont"/>
              </a:rPr>
              <a:t>minimally invasive option for the diagnosis</a:t>
            </a:r>
            <a:r>
              <a:rPr lang="en-US" b="1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and management of chronic inflammatory disorders of the salivary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glands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Hernandez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S,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Busso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C, Walvekar RR. Parotitis and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of the Parotid Gland.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Otolaryngol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Clin North Am. 2016 Apr;49(2):381-93.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: 10.1016/j.otc.2015.12.003.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2016 Feb 22. PMID: 26912292.</a:t>
            </a:r>
          </a:p>
          <a:p>
            <a:endParaRPr lang="en-US" sz="1200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en-US" sz="1200" dirty="0">
                <a:latin typeface="BlinkMacSystemFont"/>
              </a:rPr>
              <a:t>   </a:t>
            </a:r>
            <a:r>
              <a:rPr lang="en-US" sz="1600" dirty="0">
                <a:latin typeface="BlinkMacSystemFont"/>
              </a:rPr>
              <a:t>“</a:t>
            </a:r>
            <a:r>
              <a:rPr lang="en-US" sz="1600" b="0" i="0" dirty="0">
                <a:effectLst/>
                <a:latin typeface="Georgia" panose="02040502050405020303" pitchFamily="18" charset="0"/>
              </a:rPr>
              <a:t>For patients who have </a:t>
            </a:r>
            <a:r>
              <a:rPr lang="en-US" sz="1600" i="0" u="sng" dirty="0">
                <a:effectLst/>
                <a:latin typeface="Georgia" panose="02040502050405020303" pitchFamily="18" charset="0"/>
              </a:rPr>
              <a:t>failed medical and conservative management</a:t>
            </a:r>
            <a:r>
              <a:rPr lang="en-US" sz="1600" b="1" i="0" u="sng" dirty="0">
                <a:effectLst/>
                <a:latin typeface="Georgia" panose="02040502050405020303" pitchFamily="18" charset="0"/>
              </a:rPr>
              <a:t>, </a:t>
            </a:r>
            <a:r>
              <a:rPr lang="en-US" sz="1600" b="1" i="0" u="sng" dirty="0" err="1">
                <a:effectLst/>
                <a:latin typeface="Georgia" panose="02040502050405020303" pitchFamily="18" charset="0"/>
              </a:rPr>
              <a:t>sialendoscopy</a:t>
            </a:r>
            <a:r>
              <a:rPr lang="en-US" sz="1600" b="1" i="0" u="sng" dirty="0">
                <a:effectLst/>
                <a:latin typeface="Georgia" panose="02040502050405020303" pitchFamily="18" charset="0"/>
              </a:rPr>
              <a:t> is the next step in assessing the ductal anatomy</a:t>
            </a:r>
            <a:r>
              <a:rPr lang="en-US" sz="1600" b="0" i="0" u="sng" dirty="0">
                <a:effectLst/>
                <a:latin typeface="Georgia" panose="02040502050405020303" pitchFamily="18" charset="0"/>
              </a:rPr>
              <a:t>.  </a:t>
            </a:r>
            <a:r>
              <a:rPr lang="en-US" sz="1600" b="0" i="0" u="sng" dirty="0" err="1">
                <a:effectLst/>
                <a:latin typeface="Georgia" panose="02040502050405020303" pitchFamily="18" charset="0"/>
              </a:rPr>
              <a:t>Sialendoscopy</a:t>
            </a:r>
            <a:r>
              <a:rPr lang="en-US" sz="1600" b="0" i="0" u="sng" dirty="0">
                <a:effectLst/>
                <a:latin typeface="Georgia" panose="02040502050405020303" pitchFamily="18" charset="0"/>
              </a:rPr>
              <a:t> is diagnostic </a:t>
            </a:r>
            <a:r>
              <a:rPr lang="en-US" sz="1600" b="0" i="0" dirty="0">
                <a:effectLst/>
                <a:latin typeface="Georgia" panose="02040502050405020303" pitchFamily="18" charset="0"/>
              </a:rPr>
              <a:t>and also therapeutic at the same time.”</a:t>
            </a:r>
          </a:p>
          <a:p>
            <a:endParaRPr lang="en-US" dirty="0">
              <a:solidFill>
                <a:srgbClr val="505050"/>
              </a:solidFill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505050"/>
                </a:solidFill>
                <a:effectLst/>
                <a:latin typeface="Georgia" panose="02040502050405020303" pitchFamily="18" charset="0"/>
              </a:rPr>
              <a:t>2. “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can provide </a:t>
            </a:r>
            <a:r>
              <a:rPr lang="en-US" b="1" i="0" u="sng" dirty="0">
                <a:solidFill>
                  <a:srgbClr val="212121"/>
                </a:solidFill>
                <a:effectLst/>
                <a:latin typeface="BlinkMacSystemFont"/>
              </a:rPr>
              <a:t>direct, accurate and reliable </a:t>
            </a:r>
            <a:r>
              <a:rPr lang="en-US" b="1" i="0" u="sng" dirty="0" err="1">
                <a:solidFill>
                  <a:srgbClr val="212121"/>
                </a:solidFill>
                <a:effectLst/>
                <a:latin typeface="BlinkMacSystemFont"/>
              </a:rPr>
              <a:t>visualisation</a:t>
            </a:r>
            <a:r>
              <a:rPr lang="en-US" b="1" i="0" u="sng" dirty="0">
                <a:solidFill>
                  <a:srgbClr val="212121"/>
                </a:solidFill>
                <a:effectLst/>
                <a:latin typeface="BlinkMacSystemFont"/>
              </a:rPr>
              <a:t> of the salivary duct lumen and ductal </a:t>
            </a:r>
            <a:r>
              <a:rPr lang="en-US" b="1" i="0" u="sng" dirty="0" err="1">
                <a:solidFill>
                  <a:srgbClr val="212121"/>
                </a:solidFill>
                <a:effectLst/>
                <a:latin typeface="BlinkMacSystemFont"/>
              </a:rPr>
              <a:t>pathologies</a:t>
            </a:r>
            <a:r>
              <a:rPr lang="en-US" b="0" i="0" u="sng" dirty="0" err="1">
                <a:solidFill>
                  <a:srgbClr val="212121"/>
                </a:solidFill>
                <a:effectLst/>
                <a:latin typeface="BlinkMacSystemFont"/>
              </a:rPr>
              <a:t>”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Liao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GQ,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Su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YX, Zheng GS, Liang LZ.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-based diagnosis and treatment of salivary ductal obstructions. Chin J Dent Res. 2010;13(1):17-22. PMID: 20936187.</a:t>
            </a:r>
            <a:endParaRPr lang="en-US" sz="800" b="0" i="0" dirty="0">
              <a:solidFill>
                <a:srgbClr val="505050"/>
              </a:solidFill>
              <a:effectLst/>
              <a:latin typeface="Georgia" panose="02040502050405020303" pitchFamily="18" charset="0"/>
            </a:endParaRPr>
          </a:p>
          <a:p>
            <a:endParaRPr lang="en-US" sz="1200" dirty="0"/>
          </a:p>
          <a:p>
            <a:r>
              <a:rPr lang="en-US" dirty="0"/>
              <a:t>3. “</a:t>
            </a:r>
            <a:r>
              <a:rPr lang="en-US" b="1" i="0" u="sng" dirty="0">
                <a:solidFill>
                  <a:srgbClr val="212121"/>
                </a:solidFill>
                <a:effectLst/>
                <a:latin typeface="BlinkMacSystemFont"/>
              </a:rPr>
              <a:t>Diagnostic </a:t>
            </a:r>
            <a:r>
              <a:rPr lang="en-US" b="1" i="0" u="sng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b="1" i="0" u="sng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was used for classifying ductal lesions as sialolithiasis, stenosis,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sialodochitis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, or polyps.”</a:t>
            </a:r>
            <a:endParaRPr lang="en-US" sz="800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Marchal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F,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Dulguerov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P, Becker M,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Barki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G,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Disant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F, Lehmann W. Submandibular diagnostic and interventional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: new procedure for ductal disorders. Ann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Otol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Rhinol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Laryngol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. 2002 Jan;111(1):27-35.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: 10.1177/000348940211100105. PMID: 11800367.</a:t>
            </a:r>
            <a:endParaRPr lang="en-US" sz="1200" dirty="0">
              <a:solidFill>
                <a:srgbClr val="212121"/>
              </a:solidFill>
              <a:latin typeface="BlinkMacSystemFont"/>
            </a:endParaRPr>
          </a:p>
          <a:p>
            <a:r>
              <a:rPr lang="en-US" b="1" dirty="0">
                <a:solidFill>
                  <a:srgbClr val="212121"/>
                </a:solidFill>
                <a:latin typeface="BlinkMacSystemFont"/>
              </a:rPr>
              <a:t>Shortcomings </a:t>
            </a:r>
            <a:r>
              <a:rPr lang="en-US" dirty="0">
                <a:solidFill>
                  <a:srgbClr val="212121"/>
                </a:solidFill>
                <a:latin typeface="BlinkMacSystemFont"/>
              </a:rPr>
              <a:t>(</a:t>
            </a:r>
            <a:r>
              <a:rPr lang="en-US" dirty="0" err="1">
                <a:solidFill>
                  <a:srgbClr val="212121"/>
                </a:solidFill>
                <a:latin typeface="BlinkMacSystemFont"/>
              </a:rPr>
              <a:t>Su</a:t>
            </a:r>
            <a:r>
              <a:rPr lang="en-US" dirty="0">
                <a:solidFill>
                  <a:srgbClr val="212121"/>
                </a:solidFill>
                <a:latin typeface="BlinkMacSystemFont"/>
              </a:rPr>
              <a:t> et al 2009):</a:t>
            </a:r>
          </a:p>
          <a:p>
            <a:r>
              <a:rPr lang="en-US" dirty="0"/>
              <a:t>“..as a diagnostic approach, the </a:t>
            </a:r>
            <a:r>
              <a:rPr lang="en-US" dirty="0" err="1"/>
              <a:t>sialendoscopy</a:t>
            </a:r>
            <a:r>
              <a:rPr lang="en-US" dirty="0"/>
              <a:t> has several </a:t>
            </a:r>
            <a:r>
              <a:rPr lang="en-US" b="1" dirty="0">
                <a:solidFill>
                  <a:srgbClr val="C00000"/>
                </a:solidFill>
              </a:rPr>
              <a:t>substantial drawbacks</a:t>
            </a:r>
            <a:r>
              <a:rPr lang="en-US" dirty="0"/>
              <a:t>.</a:t>
            </a:r>
          </a:p>
          <a:p>
            <a:pPr marL="685800" lvl="1" indent="-228600">
              <a:buAutoNum type="arabicPeriod"/>
            </a:pPr>
            <a:r>
              <a:rPr lang="en-US" sz="2000" dirty="0"/>
              <a:t>the </a:t>
            </a:r>
            <a:r>
              <a:rPr lang="en-US" sz="2000" b="1" dirty="0"/>
              <a:t>insertion of a </a:t>
            </a:r>
            <a:r>
              <a:rPr lang="en-US" sz="2000" b="1" dirty="0" err="1"/>
              <a:t>sialendoscope</a:t>
            </a:r>
            <a:r>
              <a:rPr lang="en-US" sz="2000" b="1" dirty="0"/>
              <a:t> can cause destruction of the orifice</a:t>
            </a:r>
            <a:endParaRPr lang="en-US" sz="2000" dirty="0"/>
          </a:p>
          <a:p>
            <a:pPr marL="685800" lvl="1" indent="-228600">
              <a:buAutoNum type="arabicPeriod"/>
            </a:pPr>
            <a:r>
              <a:rPr lang="en-US" sz="2000" b="1" dirty="0"/>
              <a:t>some branches will inevitably stay unreachable </a:t>
            </a:r>
          </a:p>
          <a:p>
            <a:pPr marL="685800" lvl="1" indent="-228600">
              <a:buAutoNum type="arabicPeriod"/>
            </a:pPr>
            <a:r>
              <a:rPr lang="en-US" sz="2000" dirty="0"/>
              <a:t>the </a:t>
            </a:r>
            <a:r>
              <a:rPr lang="en-US" sz="2000" b="1" dirty="0"/>
              <a:t>ductal system proximal to the obstructions cannot be detected</a:t>
            </a:r>
          </a:p>
          <a:p>
            <a:pPr lvl="1"/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Su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YX, Feng ST, Liao GQ, Zhong YQ, Liu HC, Zheng GS. CT virtual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versus conventional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in the visualization of salivary ductal lumen: an in vitro study. Laryngoscope. 2009 Jul;119(7):1339-43.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: 10.1002/lary.20504. PMID: 19507221</a:t>
            </a:r>
            <a:endParaRPr lang="en-US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B56AA-64F0-45B2-87D8-79CD538C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661" y="0"/>
            <a:ext cx="4257139" cy="3288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570237-492E-4F6D-9A21-FA95B532E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661" y="3288553"/>
            <a:ext cx="4322939" cy="3491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21AE2-2F99-43AE-B722-282C337B92CC}"/>
              </a:ext>
            </a:extLst>
          </p:cNvPr>
          <p:cNvSpPr txBox="1"/>
          <p:nvPr/>
        </p:nvSpPr>
        <p:spPr>
          <a:xfrm>
            <a:off x="0" y="6018605"/>
            <a:ext cx="7921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Hoffman (6-2-2022): </a:t>
            </a:r>
            <a:r>
              <a:rPr lang="en-US" dirty="0"/>
              <a:t>“minimally invasive procedure - usually general anesthesia - time and resource consuming”</a:t>
            </a:r>
          </a:p>
        </p:txBody>
      </p:sp>
    </p:spTree>
    <p:extLst>
      <p:ext uri="{BB962C8B-B14F-4D97-AF65-F5344CB8AC3E}">
        <p14:creationId xmlns:p14="http://schemas.microsoft.com/office/powerpoint/2010/main" val="2620558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6788E-FC4F-41FB-B26F-E37EC8228A32}"/>
              </a:ext>
            </a:extLst>
          </p:cNvPr>
          <p:cNvSpPr txBox="1"/>
          <p:nvPr/>
        </p:nvSpPr>
        <p:spPr>
          <a:xfrm>
            <a:off x="220573" y="18267"/>
            <a:ext cx="619041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2800" b="1" dirty="0">
                <a:effectLst>
                  <a:glow rad="228600">
                    <a:srgbClr val="FFFFFF"/>
                  </a:glow>
                </a:effectLst>
              </a:rPr>
              <a:t>Diagnosis and 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Treatment</a:t>
            </a:r>
          </a:p>
          <a:p>
            <a:r>
              <a:rPr lang="en-US" sz="2400" dirty="0"/>
              <a:t>                 </a:t>
            </a:r>
            <a:r>
              <a:rPr lang="en-US" i="1" dirty="0"/>
              <a:t>Henry Hoffman MD  U of Iowa</a:t>
            </a:r>
          </a:p>
          <a:p>
            <a:r>
              <a:rPr lang="en-US" sz="3200" i="1" dirty="0"/>
              <a:t>	 </a:t>
            </a:r>
            <a:r>
              <a:rPr lang="en-US" sz="1800" dirty="0"/>
              <a:t>10:45 AM – 11:45 AM Sunday September 11, 2022</a:t>
            </a:r>
          </a:p>
          <a:p>
            <a:endParaRPr lang="en-US" sz="2400" dirty="0"/>
          </a:p>
          <a:p>
            <a:r>
              <a:rPr lang="en-US" sz="2400" dirty="0"/>
              <a:t>    Rarely a diagnostic tool (for me)</a:t>
            </a:r>
          </a:p>
          <a:p>
            <a:endParaRPr lang="en-US" sz="2400" dirty="0"/>
          </a:p>
          <a:p>
            <a:r>
              <a:rPr lang="en-US" sz="2400" dirty="0"/>
              <a:t>    Useful tool as an adjunct for treatment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CC1BF-9A8A-427D-AFB2-007BE18B421D}"/>
              </a:ext>
            </a:extLst>
          </p:cNvPr>
          <p:cNvSpPr txBox="1"/>
          <p:nvPr/>
        </p:nvSpPr>
        <p:spPr>
          <a:xfrm>
            <a:off x="776417" y="2997970"/>
            <a:ext cx="715689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needed </a:t>
            </a:r>
            <a:r>
              <a:rPr lang="en-US" dirty="0"/>
              <a:t>for treatment</a:t>
            </a:r>
          </a:p>
          <a:p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sz="2400" i="1" dirty="0"/>
              <a:t>To deploy laser, forceps, drill, basket for deeper stones</a:t>
            </a:r>
          </a:p>
          <a:p>
            <a:endParaRPr lang="en-US" sz="2400" i="1" dirty="0"/>
          </a:p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useful </a:t>
            </a:r>
            <a:r>
              <a:rPr lang="en-US" dirty="0"/>
              <a:t>but alternatives exist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sz="2400" i="1" dirty="0"/>
              <a:t>Help preserve duct when operating around it</a:t>
            </a:r>
          </a:p>
          <a:p>
            <a:pPr marL="342900" indent="-342900">
              <a:buAutoNum type="arabicPeriod"/>
            </a:pPr>
            <a:r>
              <a:rPr lang="en-US" sz="2400" i="1" dirty="0"/>
              <a:t>Evaluate duct remnant after gland resection</a:t>
            </a:r>
          </a:p>
          <a:p>
            <a:pPr marL="342900" indent="-342900">
              <a:buAutoNum type="arabicPeriod"/>
            </a:pPr>
            <a:r>
              <a:rPr lang="en-US" sz="2400" i="1" dirty="0"/>
              <a:t>Identify location of duct for open procedures</a:t>
            </a:r>
          </a:p>
          <a:p>
            <a:pPr marL="342900" indent="-342900">
              <a:buAutoNum type="arabicPeriod"/>
            </a:pPr>
            <a:r>
              <a:rPr lang="en-US" sz="2400" i="1" dirty="0"/>
              <a:t>Help deploy dilators for stricture</a:t>
            </a:r>
          </a:p>
          <a:p>
            <a:pPr marL="342900" indent="-342900">
              <a:buAutoNum type="arabicPeriod"/>
            </a:pPr>
            <a:r>
              <a:rPr lang="en-US" sz="2400" b="1" i="1" dirty="0">
                <a:solidFill>
                  <a:srgbClr val="C00000"/>
                </a:solidFill>
              </a:rPr>
              <a:t>Help deliver steroid insufflation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Picture 4" descr="A picture containing cup&#10;&#10;Description automatically generated">
            <a:extLst>
              <a:ext uri="{FF2B5EF4-FFF2-40B4-BE49-F238E27FC236}">
                <a16:creationId xmlns:a16="http://schemas.microsoft.com/office/drawing/2014/main" id="{0B777CCF-3F34-41AE-880C-A13D821CE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-20276"/>
            <a:ext cx="4265956" cy="3554963"/>
          </a:xfrm>
          <a:prstGeom prst="rect">
            <a:avLst/>
          </a:prstGeom>
        </p:spPr>
      </p:pic>
      <p:pic>
        <p:nvPicPr>
          <p:cNvPr id="7" name="Picture 6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9BA6202E-FE5B-4B44-A832-F43234497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3534686"/>
            <a:ext cx="4231122" cy="35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16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742" y="8152"/>
            <a:ext cx="5756704" cy="19575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830" y="586900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Instrumentation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447" y="0"/>
            <a:ext cx="4013553" cy="2583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446" y="2090508"/>
            <a:ext cx="4086286" cy="2676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446" y="4096232"/>
            <a:ext cx="4083239" cy="2575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6024AF-38AE-4A6F-A4D8-7D6763CDF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91" y="1783378"/>
            <a:ext cx="8006323" cy="481084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C7052B7-B63F-4BB1-8099-68EBBE5FA403}"/>
              </a:ext>
            </a:extLst>
          </p:cNvPr>
          <p:cNvCxnSpPr>
            <a:cxnSpLocks/>
          </p:cNvCxnSpPr>
          <p:nvPr/>
        </p:nvCxnSpPr>
        <p:spPr>
          <a:xfrm flipV="1">
            <a:off x="4253948" y="1702904"/>
            <a:ext cx="5393635" cy="1643270"/>
          </a:xfrm>
          <a:prstGeom prst="straightConnector1">
            <a:avLst/>
          </a:prstGeom>
          <a:ln w="317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617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A73CC31-B4E3-48FF-A302-64AAA9DC3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58317" y="-989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80F641-A961-4AB3-B48B-9D9F86C9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9"/>
            <a:ext cx="9183757" cy="6857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F6F7C4-CB24-4433-8468-0F6D97890BA8}"/>
              </a:ext>
            </a:extLst>
          </p:cNvPr>
          <p:cNvSpPr txBox="1"/>
          <p:nvPr/>
        </p:nvSpPr>
        <p:spPr>
          <a:xfrm>
            <a:off x="10514429" y="0"/>
            <a:ext cx="1816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floppy end to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0.015” guidewire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92DD4B-34DB-4733-BFC4-DA37BE63F207}"/>
              </a:ext>
            </a:extLst>
          </p:cNvPr>
          <p:cNvCxnSpPr>
            <a:cxnSpLocks/>
          </p:cNvCxnSpPr>
          <p:nvPr/>
        </p:nvCxnSpPr>
        <p:spPr>
          <a:xfrm>
            <a:off x="11422434" y="712594"/>
            <a:ext cx="199723" cy="712015"/>
          </a:xfrm>
          <a:prstGeom prst="straightConnector1">
            <a:avLst/>
          </a:pr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4B262D7-2A8A-4CB9-8DE9-14529E27FF53}"/>
              </a:ext>
            </a:extLst>
          </p:cNvPr>
          <p:cNvSpPr txBox="1"/>
          <p:nvPr/>
        </p:nvSpPr>
        <p:spPr>
          <a:xfrm>
            <a:off x="10452207" y="69926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slot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481E05-B94B-4A17-8BF5-D753AB49ABA1}"/>
              </a:ext>
            </a:extLst>
          </p:cNvPr>
          <p:cNvCxnSpPr>
            <a:cxnSpLocks/>
          </p:cNvCxnSpPr>
          <p:nvPr/>
        </p:nvCxnSpPr>
        <p:spPr>
          <a:xfrm>
            <a:off x="10720069" y="988782"/>
            <a:ext cx="0" cy="435827"/>
          </a:xfrm>
          <a:prstGeom prst="straightConnector1">
            <a:avLst/>
          </a:prstGeom>
          <a:ln w="444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02C8B24-53C6-4771-9DE8-33BB8E07686B}"/>
              </a:ext>
            </a:extLst>
          </p:cNvPr>
          <p:cNvSpPr txBox="1"/>
          <p:nvPr/>
        </p:nvSpPr>
        <p:spPr>
          <a:xfrm>
            <a:off x="1639143" y="422270"/>
            <a:ext cx="1246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0.015”</a:t>
            </a:r>
          </a:p>
          <a:p>
            <a:pPr algn="ctr"/>
            <a:r>
              <a:rPr lang="en-US" dirty="0"/>
              <a:t>Fixed Core</a:t>
            </a:r>
          </a:p>
          <a:p>
            <a:pPr algn="ctr"/>
            <a:r>
              <a:rPr lang="en-US" dirty="0"/>
              <a:t>Wire Guide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A1704-CD52-4E82-9D2E-BF88836676C7}"/>
              </a:ext>
            </a:extLst>
          </p:cNvPr>
          <p:cNvSpPr txBox="1"/>
          <p:nvPr/>
        </p:nvSpPr>
        <p:spPr>
          <a:xfrm>
            <a:off x="150979" y="2538248"/>
            <a:ext cx="148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22 gauge</a:t>
            </a:r>
          </a:p>
          <a:p>
            <a:pPr algn="ctr"/>
            <a:r>
              <a:rPr lang="en-US" dirty="0" err="1"/>
              <a:t>angiocatheter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81A4F-B1D4-43FC-B184-B69F4F5C1F78}"/>
              </a:ext>
            </a:extLst>
          </p:cNvPr>
          <p:cNvSpPr txBox="1"/>
          <p:nvPr/>
        </p:nvSpPr>
        <p:spPr>
          <a:xfrm>
            <a:off x="3767958" y="1805152"/>
            <a:ext cx="21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Ziegler Double Ended</a:t>
            </a:r>
          </a:p>
          <a:p>
            <a:pPr algn="ctr"/>
            <a:r>
              <a:rPr lang="en-US" dirty="0"/>
              <a:t>Lacrimal Dilator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AA99E1-009D-4971-958B-5D843DF55C88}"/>
              </a:ext>
            </a:extLst>
          </p:cNvPr>
          <p:cNvSpPr txBox="1"/>
          <p:nvPr/>
        </p:nvSpPr>
        <p:spPr>
          <a:xfrm>
            <a:off x="3253897" y="3243344"/>
            <a:ext cx="176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Debakey</a:t>
            </a:r>
            <a:r>
              <a:rPr lang="en-US" dirty="0"/>
              <a:t> Forceps</a:t>
            </a:r>
          </a:p>
        </p:txBody>
      </p:sp>
    </p:spTree>
    <p:extLst>
      <p:ext uri="{BB962C8B-B14F-4D97-AF65-F5344CB8AC3E}">
        <p14:creationId xmlns:p14="http://schemas.microsoft.com/office/powerpoint/2010/main" val="1954101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ED888212-5910-490F-B994-862430D07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37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hand, businesscard, document&#10;&#10;Description automatically generated">
            <a:extLst>
              <a:ext uri="{FF2B5EF4-FFF2-40B4-BE49-F238E27FC236}">
                <a16:creationId xmlns:a16="http://schemas.microsoft.com/office/drawing/2014/main" id="{779146A3-8F7F-4747-B9DA-355303D8A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159" y="3174123"/>
            <a:ext cx="3683877" cy="3683877"/>
          </a:xfrm>
          <a:prstGeom prst="rect">
            <a:avLst/>
          </a:prstGeom>
        </p:spPr>
      </p:pic>
      <p:pic>
        <p:nvPicPr>
          <p:cNvPr id="3" name="Picture 2" descr="A picture containing text, document, businesscard&#10;&#10;Description automatically generated">
            <a:extLst>
              <a:ext uri="{FF2B5EF4-FFF2-40B4-BE49-F238E27FC236}">
                <a16:creationId xmlns:a16="http://schemas.microsoft.com/office/drawing/2014/main" id="{6EC50B6F-1CFC-488A-AFB2-951AB4D7C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673" y="-264907"/>
            <a:ext cx="3376450" cy="3376450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EB45C83-5E57-4D61-8F09-0E0E3C8F9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65" y="-2861441"/>
            <a:ext cx="9136118" cy="9136118"/>
          </a:xfrm>
          <a:prstGeom prst="rect">
            <a:avLst/>
          </a:prstGeom>
        </p:spPr>
      </p:pic>
      <p:pic>
        <p:nvPicPr>
          <p:cNvPr id="7" name="Picture 6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5ADDEB32-E919-4979-8103-1FEB97DD0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66" y="3760076"/>
            <a:ext cx="3042745" cy="3042745"/>
          </a:xfrm>
          <a:prstGeom prst="rect">
            <a:avLst/>
          </a:prstGeom>
        </p:spPr>
      </p:pic>
      <p:pic>
        <p:nvPicPr>
          <p:cNvPr id="9" name="Picture 8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7E9F4AD8-A53A-47FB-A44B-84A81F94D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79" y="3760076"/>
            <a:ext cx="3042745" cy="3042745"/>
          </a:xfrm>
          <a:prstGeom prst="rect">
            <a:avLst/>
          </a:prstGeom>
        </p:spPr>
      </p:pic>
      <p:pic>
        <p:nvPicPr>
          <p:cNvPr id="11" name="Picture 10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508E1664-EBA6-4673-8568-1EFCD49CF5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124" y="3760075"/>
            <a:ext cx="3042745" cy="3042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AE7A12-94C1-4118-94BF-8E1058BCF8D3}"/>
              </a:ext>
            </a:extLst>
          </p:cNvPr>
          <p:cNvSpPr txBox="1"/>
          <p:nvPr/>
        </p:nvSpPr>
        <p:spPr>
          <a:xfrm>
            <a:off x="8891753" y="2900372"/>
            <a:ext cx="3376450" cy="369332"/>
          </a:xfrm>
          <a:prstGeom prst="rect">
            <a:avLst/>
          </a:prstGeom>
          <a:solidFill>
            <a:srgbClr val="BDB9B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Floppy End       Stiff End 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D09DE7-AC4C-4D95-A6BA-86CAC7F15F92}"/>
              </a:ext>
            </a:extLst>
          </p:cNvPr>
          <p:cNvCxnSpPr>
            <a:cxnSpLocks/>
          </p:cNvCxnSpPr>
          <p:nvPr/>
        </p:nvCxnSpPr>
        <p:spPr>
          <a:xfrm flipV="1">
            <a:off x="9278007" y="1332186"/>
            <a:ext cx="417786" cy="1497724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2F7AAA8-9352-4256-9520-5A23D623CD8B}"/>
              </a:ext>
            </a:extLst>
          </p:cNvPr>
          <p:cNvCxnSpPr>
            <a:cxnSpLocks/>
          </p:cNvCxnSpPr>
          <p:nvPr/>
        </p:nvCxnSpPr>
        <p:spPr>
          <a:xfrm flipH="1">
            <a:off x="9983755" y="3332284"/>
            <a:ext cx="1280707" cy="969128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63EB4092-3914-44CF-AF62-69848D1B2796}"/>
              </a:ext>
            </a:extLst>
          </p:cNvPr>
          <p:cNvSpPr/>
          <p:nvPr/>
        </p:nvSpPr>
        <p:spPr>
          <a:xfrm>
            <a:off x="2172403" y="5123795"/>
            <a:ext cx="714702" cy="472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AC72D5-6141-496F-9DCD-105D6B5677BB}"/>
              </a:ext>
            </a:extLst>
          </p:cNvPr>
          <p:cNvSpPr/>
          <p:nvPr/>
        </p:nvSpPr>
        <p:spPr>
          <a:xfrm>
            <a:off x="2872728" y="4887314"/>
            <a:ext cx="714702" cy="472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1324460-BBC0-44D1-AB4B-A941456487AE}"/>
              </a:ext>
            </a:extLst>
          </p:cNvPr>
          <p:cNvSpPr/>
          <p:nvPr/>
        </p:nvSpPr>
        <p:spPr>
          <a:xfrm>
            <a:off x="4129253" y="4887316"/>
            <a:ext cx="714702" cy="472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80A3048-CF2B-4344-B15B-227A4118E809}"/>
              </a:ext>
            </a:extLst>
          </p:cNvPr>
          <p:cNvSpPr/>
          <p:nvPr/>
        </p:nvSpPr>
        <p:spPr>
          <a:xfrm>
            <a:off x="2276804" y="6211618"/>
            <a:ext cx="714702" cy="472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D9E87CF-ED93-4460-8517-2975340B6C9F}"/>
              </a:ext>
            </a:extLst>
          </p:cNvPr>
          <p:cNvSpPr/>
          <p:nvPr/>
        </p:nvSpPr>
        <p:spPr>
          <a:xfrm>
            <a:off x="5755802" y="4779580"/>
            <a:ext cx="714702" cy="472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D286EB3-E7BC-4923-A0FC-126C7968599B}"/>
              </a:ext>
            </a:extLst>
          </p:cNvPr>
          <p:cNvSpPr/>
          <p:nvPr/>
        </p:nvSpPr>
        <p:spPr>
          <a:xfrm>
            <a:off x="7025000" y="4779579"/>
            <a:ext cx="714702" cy="472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4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E9DDEA7-A896-47D5-9E4A-DB8CDA1C8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88" y="-2225488"/>
            <a:ext cx="9796181" cy="9796181"/>
          </a:xfrm>
          <a:prstGeom prst="rect">
            <a:avLst/>
          </a:prstGeom>
        </p:spPr>
      </p:pic>
      <p:pic>
        <p:nvPicPr>
          <p:cNvPr id="3" name="Picture 2" descr="A picture containing indoor, items, different, various&#10;&#10;Description automatically generated">
            <a:extLst>
              <a:ext uri="{FF2B5EF4-FFF2-40B4-BE49-F238E27FC236}">
                <a16:creationId xmlns:a16="http://schemas.microsoft.com/office/drawing/2014/main" id="{BF8E94FE-FA6B-4449-A2FA-468586F7D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36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0B8B9-B3D8-46B5-BEEF-891E820E2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6468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B4D26-DFEB-43D3-8899-885D01C76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752" y="0"/>
            <a:ext cx="418424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790D13-7BFA-4D8A-8BF5-355BD609DDB8}"/>
              </a:ext>
            </a:extLst>
          </p:cNvPr>
          <p:cNvSpPr txBox="1"/>
          <p:nvPr/>
        </p:nvSpPr>
        <p:spPr>
          <a:xfrm>
            <a:off x="199291" y="351693"/>
            <a:ext cx="2206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use .015” rather than .018”</a:t>
            </a:r>
          </a:p>
        </p:txBody>
      </p:sp>
    </p:spTree>
    <p:extLst>
      <p:ext uri="{BB962C8B-B14F-4D97-AF65-F5344CB8AC3E}">
        <p14:creationId xmlns:p14="http://schemas.microsoft.com/office/powerpoint/2010/main" val="1834984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9638B-E62F-494A-A0DA-DA8CA3AC5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0"/>
            <a:ext cx="91807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DB48F-9881-4FDC-9E2A-296B1966CCFB}"/>
              </a:ext>
            </a:extLst>
          </p:cNvPr>
          <p:cNvSpPr txBox="1"/>
          <p:nvPr/>
        </p:nvSpPr>
        <p:spPr>
          <a:xfrm>
            <a:off x="9935308" y="1431389"/>
            <a:ext cx="1852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 balloon </a:t>
            </a:r>
          </a:p>
          <a:p>
            <a:r>
              <a:rPr lang="en-US" dirty="0"/>
              <a:t>Dilators for contrast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532E8-7D5D-40D5-8B70-973A91CDD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-1074281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CF924E-C2F1-4F1A-AC70-3D2ECB2E9D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749" b="-4749"/>
          <a:stretch/>
        </p:blipFill>
        <p:spPr>
          <a:xfrm rot="16200000">
            <a:off x="5572097" y="4029428"/>
            <a:ext cx="2590476" cy="30666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AC9FFF-64F6-4926-A95D-6F2F1141E16B}"/>
              </a:ext>
            </a:extLst>
          </p:cNvPr>
          <p:cNvSpPr/>
          <p:nvPr/>
        </p:nvSpPr>
        <p:spPr>
          <a:xfrm>
            <a:off x="8269014" y="5715000"/>
            <a:ext cx="3922986" cy="1143000"/>
          </a:xfrm>
          <a:prstGeom prst="rect">
            <a:avLst/>
          </a:prstGeom>
          <a:solidFill>
            <a:srgbClr val="AAA6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72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hospital room, room&#10;&#10;Description automatically generated">
            <a:extLst>
              <a:ext uri="{FF2B5EF4-FFF2-40B4-BE49-F238E27FC236}">
                <a16:creationId xmlns:a16="http://schemas.microsoft.com/office/drawing/2014/main" id="{2B739F87-6DB9-408D-90DF-EC7A01286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61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FDDF2A90-6DFA-47B1-B68B-CAA836D35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92" y="0"/>
            <a:ext cx="6322008" cy="3556130"/>
          </a:xfrm>
          <a:prstGeom prst="rect">
            <a:avLst/>
          </a:prstGeom>
        </p:spPr>
      </p:pic>
      <p:pic>
        <p:nvPicPr>
          <p:cNvPr id="3" name="Picture 2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9D2C5967-717E-4A4A-B2F1-5407BCBCB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90" y="3301870"/>
            <a:ext cx="6322009" cy="3556130"/>
          </a:xfrm>
          <a:prstGeom prst="rect">
            <a:avLst/>
          </a:prstGeom>
        </p:spPr>
      </p:pic>
      <p:pic>
        <p:nvPicPr>
          <p:cNvPr id="2" name="Picture 1" descr="A 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FB3A8F12-9499-41F7-A593-2DD7C03C0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1870"/>
            <a:ext cx="6322009" cy="3556130"/>
          </a:xfrm>
          <a:prstGeom prst="rect">
            <a:avLst/>
          </a:prstGeom>
        </p:spPr>
      </p:pic>
      <p:pic>
        <p:nvPicPr>
          <p:cNvPr id="7" name="Picture 6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56FD625C-A599-469D-9CB3-7C62AA632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71" y="0"/>
            <a:ext cx="6514180" cy="36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09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9F5BACA-FFA6-4871-A4B8-736AA57F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931" y="1246506"/>
            <a:ext cx="4091069" cy="3163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F0125D-1B01-4B77-85B2-5C59DEA0EF10}"/>
              </a:ext>
            </a:extLst>
          </p:cNvPr>
          <p:cNvSpPr txBox="1"/>
          <p:nvPr/>
        </p:nvSpPr>
        <p:spPr>
          <a:xfrm>
            <a:off x="3780514" y="-12865"/>
            <a:ext cx="43402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Salivary Swelling or Pain</a:t>
            </a:r>
          </a:p>
          <a:p>
            <a:pPr algn="ctr"/>
            <a:r>
              <a:rPr lang="en-US" sz="3200" dirty="0"/>
              <a:t> </a:t>
            </a:r>
            <a:r>
              <a:rPr lang="en-US" sz="2800" b="1" i="1" dirty="0">
                <a:solidFill>
                  <a:srgbClr val="C00000"/>
                </a:solidFill>
              </a:rPr>
              <a:t>Diagnostic Tools</a:t>
            </a:r>
          </a:p>
          <a:p>
            <a:pPr algn="ctr"/>
            <a:r>
              <a:rPr lang="en-US" sz="3200" dirty="0"/>
              <a:t>      </a:t>
            </a:r>
            <a:r>
              <a:rPr lang="en-US" sz="3200" b="1" i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Video-Telemedicine</a:t>
            </a:r>
          </a:p>
          <a:p>
            <a:pPr marL="342900" indent="-342900" algn="ctr">
              <a:buAutoNum type="arabicPeriod"/>
            </a:pPr>
            <a:r>
              <a:rPr lang="en-US" dirty="0"/>
              <a:t>History</a:t>
            </a:r>
          </a:p>
          <a:p>
            <a:pPr marL="342900" indent="-342900" algn="ctr">
              <a:buAutoNum type="arabicPeriod"/>
            </a:pPr>
            <a:r>
              <a:rPr lang="en-US" dirty="0"/>
              <a:t>Physical Exam</a:t>
            </a:r>
          </a:p>
          <a:p>
            <a:pPr marL="342900" indent="-342900" algn="ctr">
              <a:buAutoNum type="arabicPeriod"/>
            </a:pPr>
            <a:r>
              <a:rPr lang="en-US" dirty="0"/>
              <a:t>Review CT imaging</a:t>
            </a:r>
          </a:p>
          <a:p>
            <a:r>
              <a:rPr lang="en-US" dirty="0"/>
              <a:t>      </a:t>
            </a: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5E752B-9D86-4128-9762-E274D3C5C462}"/>
              </a:ext>
            </a:extLst>
          </p:cNvPr>
          <p:cNvSpPr txBox="1"/>
          <p:nvPr/>
        </p:nvSpPr>
        <p:spPr>
          <a:xfrm>
            <a:off x="8514240" y="3627904"/>
            <a:ext cx="3452451" cy="21929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b="1" i="1" dirty="0"/>
              <a:t>In Clinic – 4. </a:t>
            </a:r>
            <a:r>
              <a:rPr lang="en-US" dirty="0"/>
              <a:t>Massage the Glands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05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CF005EFF-A8C9-400E-9B57-D7B830335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053" y="4180344"/>
            <a:ext cx="4360977" cy="2677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8D381-E01A-455B-B5C6-0D4DAA1A9091}"/>
              </a:ext>
            </a:extLst>
          </p:cNvPr>
          <p:cNvSpPr txBox="1"/>
          <p:nvPr/>
        </p:nvSpPr>
        <p:spPr>
          <a:xfrm>
            <a:off x="7931380" y="16300"/>
            <a:ext cx="4430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 Stone Identified / Most Parotid Stones</a:t>
            </a:r>
          </a:p>
          <a:p>
            <a:pPr algn="ctr"/>
            <a:r>
              <a:rPr lang="en-US" dirty="0"/>
              <a:t>schedule clinic visit </a:t>
            </a:r>
          </a:p>
          <a:p>
            <a:pPr algn="ctr"/>
            <a:r>
              <a:rPr lang="en-US" dirty="0"/>
              <a:t>(</a:t>
            </a:r>
            <a:r>
              <a:rPr lang="en-US" u="sng" dirty="0"/>
              <a:t>with </a:t>
            </a:r>
            <a:r>
              <a:rPr lang="en-US" u="sng" dirty="0" err="1"/>
              <a:t>sialogram</a:t>
            </a:r>
            <a:r>
              <a:rPr lang="en-US" u="sng" dirty="0"/>
              <a:t>- possible preop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C7489-4285-47B1-9F48-6E32C3028CA4}"/>
              </a:ext>
            </a:extLst>
          </p:cNvPr>
          <p:cNvSpPr txBox="1"/>
          <p:nvPr/>
        </p:nvSpPr>
        <p:spPr>
          <a:xfrm>
            <a:off x="225309" y="-30212"/>
            <a:ext cx="224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Submandibular Stone</a:t>
            </a:r>
          </a:p>
          <a:p>
            <a:pPr algn="ctr"/>
            <a:r>
              <a:rPr lang="en-US" dirty="0"/>
              <a:t>schedule clinic visit </a:t>
            </a:r>
          </a:p>
          <a:p>
            <a:pPr algn="ctr"/>
            <a:r>
              <a:rPr lang="en-US" dirty="0"/>
              <a:t>(</a:t>
            </a:r>
            <a:r>
              <a:rPr lang="en-US" u="sng" dirty="0"/>
              <a:t>likely pre-op</a:t>
            </a:r>
            <a:r>
              <a:rPr lang="en-US" dirty="0"/>
              <a:t>)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7EDE3A-CB55-48F2-B9B3-7B27E78F2297}"/>
              </a:ext>
            </a:extLst>
          </p:cNvPr>
          <p:cNvCxnSpPr>
            <a:cxnSpLocks/>
          </p:cNvCxnSpPr>
          <p:nvPr/>
        </p:nvCxnSpPr>
        <p:spPr>
          <a:xfrm flipV="1">
            <a:off x="7378225" y="959640"/>
            <a:ext cx="1256575" cy="1042725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A190A10-53AF-482B-9424-A70D9A10B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31" y="1136040"/>
            <a:ext cx="4429362" cy="23702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6528A7-5F1F-4340-809C-37BE2E43218D}"/>
              </a:ext>
            </a:extLst>
          </p:cNvPr>
          <p:cNvSpPr txBox="1"/>
          <p:nvPr/>
        </p:nvSpPr>
        <p:spPr>
          <a:xfrm>
            <a:off x="225309" y="3622574"/>
            <a:ext cx="3680266" cy="1915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</a:t>
            </a:r>
            <a:r>
              <a:rPr lang="en-US" b="1" i="1" dirty="0"/>
              <a:t>In Clinic – 4. </a:t>
            </a:r>
            <a:r>
              <a:rPr lang="en-US" dirty="0"/>
              <a:t>Massage the Glands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05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77D51F-1566-4652-B21A-9007717018D3}"/>
              </a:ext>
            </a:extLst>
          </p:cNvPr>
          <p:cNvCxnSpPr>
            <a:cxnSpLocks/>
          </p:cNvCxnSpPr>
          <p:nvPr/>
        </p:nvCxnSpPr>
        <p:spPr>
          <a:xfrm flipH="1" flipV="1">
            <a:off x="2677096" y="574573"/>
            <a:ext cx="2423466" cy="1076945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004F43B7-752C-4C53-90B6-98DA55500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85536"/>
            <a:ext cx="4429363" cy="26402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7B5155-C848-4DCE-9441-DBE365F19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2586" y="4053802"/>
            <a:ext cx="3280053" cy="234046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E332764-523B-4476-B369-1D1FA31C39B0}"/>
              </a:ext>
            </a:extLst>
          </p:cNvPr>
          <p:cNvSpPr txBox="1"/>
          <p:nvPr/>
        </p:nvSpPr>
        <p:spPr>
          <a:xfrm>
            <a:off x="4828534" y="3437908"/>
            <a:ext cx="2534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In Clinic – 5.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24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se-up of a person's mouth with a syringe&#10;&#10;Description automatically generated with low confidence">
            <a:extLst>
              <a:ext uri="{FF2B5EF4-FFF2-40B4-BE49-F238E27FC236}">
                <a16:creationId xmlns:a16="http://schemas.microsoft.com/office/drawing/2014/main" id="{5C2FADAC-A0A1-4768-BCA5-BE5DD8EB4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696"/>
            <a:ext cx="5756985" cy="3238304"/>
          </a:xfrm>
          <a:prstGeom prst="rect">
            <a:avLst/>
          </a:prstGeom>
        </p:spPr>
      </p:pic>
      <p:pic>
        <p:nvPicPr>
          <p:cNvPr id="6" name="Picture 5" descr="A close-up of a person's mouth&#10;&#10;Description automatically generated with low confidence">
            <a:extLst>
              <a:ext uri="{FF2B5EF4-FFF2-40B4-BE49-F238E27FC236}">
                <a16:creationId xmlns:a16="http://schemas.microsoft.com/office/drawing/2014/main" id="{2FBE6251-BBB6-4BEC-96C5-846088E44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435016" cy="3619696"/>
          </a:xfrm>
          <a:prstGeom prst="rect">
            <a:avLst/>
          </a:prstGeom>
        </p:spPr>
      </p:pic>
      <p:pic>
        <p:nvPicPr>
          <p:cNvPr id="2" name="Picture 1" descr="A close-up of a sword&#10;&#10;Description automatically generated with low confidence">
            <a:extLst>
              <a:ext uri="{FF2B5EF4-FFF2-40B4-BE49-F238E27FC236}">
                <a16:creationId xmlns:a16="http://schemas.microsoft.com/office/drawing/2014/main" id="{D0FB02CD-B44C-48C8-8502-15805002C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5" y="0"/>
            <a:ext cx="6435015" cy="3619696"/>
          </a:xfrm>
          <a:prstGeom prst="rect">
            <a:avLst/>
          </a:prstGeom>
        </p:spPr>
      </p:pic>
      <p:pic>
        <p:nvPicPr>
          <p:cNvPr id="8" name="Picture 7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5F7D4E1D-1B07-4E31-8259-B847798EF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84" y="3238303"/>
            <a:ext cx="6435016" cy="361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6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uler next to a ruler&#10;&#10;Description automatically generated with low confidence">
            <a:extLst>
              <a:ext uri="{FF2B5EF4-FFF2-40B4-BE49-F238E27FC236}">
                <a16:creationId xmlns:a16="http://schemas.microsoft.com/office/drawing/2014/main" id="{43637573-1F0E-451B-86A6-078AB2DAF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12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9ED627F-1881-400F-BF2B-5FD70E061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2" y="0"/>
            <a:ext cx="5174974" cy="388123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65AA31E-62E3-4658-BBF9-D2ED7FE6C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26" y="3690730"/>
            <a:ext cx="4223027" cy="3167270"/>
          </a:xfrm>
          <a:prstGeom prst="rect">
            <a:avLst/>
          </a:prstGeom>
        </p:spPr>
      </p:pic>
      <p:pic>
        <p:nvPicPr>
          <p:cNvPr id="9" name="Picture 8" descr="A picture containing text, dish&#10;&#10;Description automatically generated">
            <a:extLst>
              <a:ext uri="{FF2B5EF4-FFF2-40B4-BE49-F238E27FC236}">
                <a16:creationId xmlns:a16="http://schemas.microsoft.com/office/drawing/2014/main" id="{D91B36E4-D9C1-4261-AF48-FE56325C4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7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95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DFA23-5F35-4B96-995F-8788887DB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70713" cy="6891706"/>
          </a:xfrm>
          <a:prstGeom prst="rect">
            <a:avLst/>
          </a:prstGeom>
        </p:spPr>
      </p:pic>
      <p:pic>
        <p:nvPicPr>
          <p:cNvPr id="5" name="Picture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2B4C8E9E-9758-4832-9CC1-EC40437917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2" y="0"/>
            <a:ext cx="6349264" cy="3571461"/>
          </a:xfrm>
          <a:prstGeom prst="rect">
            <a:avLst/>
          </a:prstGeom>
        </p:spPr>
      </p:pic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C1B614ED-5926-4CD2-A570-1EBF066B50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2" y="3571460"/>
            <a:ext cx="6321288" cy="3555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DC6D5D-CA60-4195-BE8E-E756AFD3B57A}"/>
              </a:ext>
            </a:extLst>
          </p:cNvPr>
          <p:cNvSpPr txBox="1"/>
          <p:nvPr/>
        </p:nvSpPr>
        <p:spPr>
          <a:xfrm>
            <a:off x="6025492" y="5746531"/>
            <a:ext cx="600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 advised to shorten the floppy end as is demonstrated here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58EECE-5A91-45BD-AFCD-2E76A525C3A5}"/>
              </a:ext>
            </a:extLst>
          </p:cNvPr>
          <p:cNvCxnSpPr/>
          <p:nvPr/>
        </p:nvCxnSpPr>
        <p:spPr>
          <a:xfrm flipV="1">
            <a:off x="8883869" y="5517931"/>
            <a:ext cx="0" cy="22860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DEFA7C-AE6A-41F9-8C8A-0687C10E16AA}"/>
              </a:ext>
            </a:extLst>
          </p:cNvPr>
          <p:cNvCxnSpPr/>
          <p:nvPr/>
        </p:nvCxnSpPr>
        <p:spPr>
          <a:xfrm flipV="1">
            <a:off x="10678457" y="1785730"/>
            <a:ext cx="0" cy="22860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798FA8-05AD-4B5C-865A-CA8C463E76E4}"/>
              </a:ext>
            </a:extLst>
          </p:cNvPr>
          <p:cNvCxnSpPr/>
          <p:nvPr/>
        </p:nvCxnSpPr>
        <p:spPr>
          <a:xfrm flipV="1">
            <a:off x="6921331" y="1785425"/>
            <a:ext cx="0" cy="22860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6240174-A9E6-405B-A179-16C6D725FB8D}"/>
              </a:ext>
            </a:extLst>
          </p:cNvPr>
          <p:cNvSpPr txBox="1"/>
          <p:nvPr/>
        </p:nvSpPr>
        <p:spPr>
          <a:xfrm>
            <a:off x="8133917" y="1829359"/>
            <a:ext cx="1822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floppy end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09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3717"/>
            <a:ext cx="112545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Ensure patient is well hydrated </a:t>
            </a:r>
          </a:p>
          <a:p>
            <a:r>
              <a:rPr lang="en-US" sz="2800" dirty="0"/>
              <a:t>      </a:t>
            </a:r>
            <a:r>
              <a:rPr lang="en-US" dirty="0"/>
              <a:t>“ace-in-the-hole”: </a:t>
            </a:r>
            <a:r>
              <a:rPr lang="en-US" b="1" dirty="0"/>
              <a:t>massage gland to identify duct through production of saliva</a:t>
            </a:r>
          </a:p>
          <a:p>
            <a:endParaRPr lang="en-US" b="1" dirty="0"/>
          </a:p>
          <a:p>
            <a:r>
              <a:rPr lang="en-US" dirty="0"/>
              <a:t>	     </a:t>
            </a:r>
            <a:r>
              <a:rPr lang="en-US" i="1" dirty="0"/>
              <a:t>Hints:  may massage contralateral normal gland to see where duct should be on abnormal side </a:t>
            </a:r>
          </a:p>
          <a:p>
            <a:endParaRPr lang="en-US" i="1" dirty="0"/>
          </a:p>
          <a:p>
            <a:r>
              <a:rPr lang="en-US" i="1" dirty="0"/>
              <a:t>			in OR anesthesiologists are not comfortable with giving pilocarpine but they are with neostigmine	</a:t>
            </a:r>
          </a:p>
          <a:p>
            <a:endParaRPr lang="en-US" dirty="0"/>
          </a:p>
          <a:p>
            <a:r>
              <a:rPr lang="en-US" dirty="0"/>
              <a:t>	a. In clinic local anesthesia – “come in well fed and well hydrated”</a:t>
            </a:r>
          </a:p>
          <a:p>
            <a:endParaRPr lang="en-US" dirty="0"/>
          </a:p>
          <a:p>
            <a:r>
              <a:rPr lang="en-US" dirty="0"/>
              <a:t>         b. Oral rinse dilute betadine; often pre-medicate anti-staph antibiotic</a:t>
            </a:r>
          </a:p>
          <a:p>
            <a:endParaRPr lang="en-US" dirty="0"/>
          </a:p>
          <a:p>
            <a:r>
              <a:rPr lang="en-US" dirty="0"/>
              <a:t>	c. In OR before surgery: arrive &gt;1 hour early – IV lactated ringers </a:t>
            </a:r>
          </a:p>
          <a:p>
            <a:r>
              <a:rPr lang="en-US" dirty="0"/>
              <a:t>		- 500 cc over first hour;  200 cc per hour until surgery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622663C-BD41-4346-8584-40CA018DA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12" y="3057084"/>
            <a:ext cx="5067888" cy="38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03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13B0D9-0CD0-4968-A1FD-98005BCCF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984"/>
            <a:ext cx="6746033" cy="5948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F9BBF-86A2-4A76-951A-FAC3BE897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033" y="-629027"/>
            <a:ext cx="5445967" cy="3596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5700B-4A03-4BDF-A5B7-0B7D30C44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033" y="2751327"/>
            <a:ext cx="5445967" cy="4563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6E08E1-EF7F-4F1E-87CE-B26B384B9028}"/>
              </a:ext>
            </a:extLst>
          </p:cNvPr>
          <p:cNvSpPr txBox="1"/>
          <p:nvPr/>
        </p:nvSpPr>
        <p:spPr>
          <a:xfrm>
            <a:off x="70574" y="-85825"/>
            <a:ext cx="66048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2. Use Microscope to </a:t>
            </a:r>
          </a:p>
          <a:p>
            <a:pPr algn="ctr"/>
            <a:r>
              <a:rPr lang="en-US" sz="3200" dirty="0"/>
              <a:t>Identify Anatomy and Cannulate Ducts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905F17-CF2F-479F-815B-697386627B8D}"/>
              </a:ext>
            </a:extLst>
          </p:cNvPr>
          <p:cNvSpPr txBox="1"/>
          <p:nvPr/>
        </p:nvSpPr>
        <p:spPr>
          <a:xfrm>
            <a:off x="5124234" y="2490003"/>
            <a:ext cx="4155626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Parotid from the side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Submandibular from above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46D78DC-64AA-4D07-8774-37230A58E3E6}"/>
              </a:ext>
            </a:extLst>
          </p:cNvPr>
          <p:cNvSpPr/>
          <p:nvPr/>
        </p:nvSpPr>
        <p:spPr>
          <a:xfrm>
            <a:off x="252248" y="4319873"/>
            <a:ext cx="1064173" cy="1300655"/>
          </a:xfrm>
          <a:custGeom>
            <a:avLst/>
            <a:gdLst>
              <a:gd name="connsiteX0" fmla="*/ 1064173 w 1064173"/>
              <a:gd name="connsiteY0" fmla="*/ 94593 h 1300655"/>
              <a:gd name="connsiteX1" fmla="*/ 1024759 w 1064173"/>
              <a:gd name="connsiteY1" fmla="*/ 63062 h 1300655"/>
              <a:gd name="connsiteX2" fmla="*/ 993228 w 1064173"/>
              <a:gd name="connsiteY2" fmla="*/ 23649 h 1300655"/>
              <a:gd name="connsiteX3" fmla="*/ 945931 w 1064173"/>
              <a:gd name="connsiteY3" fmla="*/ 0 h 1300655"/>
              <a:gd name="connsiteX4" fmla="*/ 725214 w 1064173"/>
              <a:gd name="connsiteY4" fmla="*/ 7883 h 1300655"/>
              <a:gd name="connsiteX5" fmla="*/ 685800 w 1064173"/>
              <a:gd name="connsiteY5" fmla="*/ 55180 h 1300655"/>
              <a:gd name="connsiteX6" fmla="*/ 638504 w 1064173"/>
              <a:gd name="connsiteY6" fmla="*/ 70945 h 1300655"/>
              <a:gd name="connsiteX7" fmla="*/ 606973 w 1064173"/>
              <a:gd name="connsiteY7" fmla="*/ 94593 h 1300655"/>
              <a:gd name="connsiteX8" fmla="*/ 575442 w 1064173"/>
              <a:gd name="connsiteY8" fmla="*/ 134007 h 1300655"/>
              <a:gd name="connsiteX9" fmla="*/ 551793 w 1064173"/>
              <a:gd name="connsiteY9" fmla="*/ 141890 h 1300655"/>
              <a:gd name="connsiteX10" fmla="*/ 472966 w 1064173"/>
              <a:gd name="connsiteY10" fmla="*/ 173421 h 1300655"/>
              <a:gd name="connsiteX11" fmla="*/ 449318 w 1064173"/>
              <a:gd name="connsiteY11" fmla="*/ 189186 h 1300655"/>
              <a:gd name="connsiteX12" fmla="*/ 417786 w 1064173"/>
              <a:gd name="connsiteY12" fmla="*/ 197069 h 1300655"/>
              <a:gd name="connsiteX13" fmla="*/ 394138 w 1064173"/>
              <a:gd name="connsiteY13" fmla="*/ 220717 h 1300655"/>
              <a:gd name="connsiteX14" fmla="*/ 346842 w 1064173"/>
              <a:gd name="connsiteY14" fmla="*/ 252249 h 1300655"/>
              <a:gd name="connsiteX15" fmla="*/ 291662 w 1064173"/>
              <a:gd name="connsiteY15" fmla="*/ 299545 h 1300655"/>
              <a:gd name="connsiteX16" fmla="*/ 275897 w 1064173"/>
              <a:gd name="connsiteY16" fmla="*/ 346842 h 1300655"/>
              <a:gd name="connsiteX17" fmla="*/ 268014 w 1064173"/>
              <a:gd name="connsiteY17" fmla="*/ 378373 h 1300655"/>
              <a:gd name="connsiteX18" fmla="*/ 244366 w 1064173"/>
              <a:gd name="connsiteY18" fmla="*/ 425669 h 1300655"/>
              <a:gd name="connsiteX19" fmla="*/ 228600 w 1064173"/>
              <a:gd name="connsiteY19" fmla="*/ 488731 h 1300655"/>
              <a:gd name="connsiteX20" fmla="*/ 212835 w 1064173"/>
              <a:gd name="connsiteY20" fmla="*/ 567559 h 1300655"/>
              <a:gd name="connsiteX21" fmla="*/ 204952 w 1064173"/>
              <a:gd name="connsiteY21" fmla="*/ 654269 h 1300655"/>
              <a:gd name="connsiteX22" fmla="*/ 189186 w 1064173"/>
              <a:gd name="connsiteY22" fmla="*/ 709449 h 1300655"/>
              <a:gd name="connsiteX23" fmla="*/ 181304 w 1064173"/>
              <a:gd name="connsiteY23" fmla="*/ 827690 h 1300655"/>
              <a:gd name="connsiteX24" fmla="*/ 157655 w 1064173"/>
              <a:gd name="connsiteY24" fmla="*/ 819807 h 1300655"/>
              <a:gd name="connsiteX25" fmla="*/ 86711 w 1064173"/>
              <a:gd name="connsiteY25" fmla="*/ 843455 h 1300655"/>
              <a:gd name="connsiteX26" fmla="*/ 70945 w 1064173"/>
              <a:gd name="connsiteY26" fmla="*/ 874986 h 1300655"/>
              <a:gd name="connsiteX27" fmla="*/ 47297 w 1064173"/>
              <a:gd name="connsiteY27" fmla="*/ 914400 h 1300655"/>
              <a:gd name="connsiteX28" fmla="*/ 31531 w 1064173"/>
              <a:gd name="connsiteY28" fmla="*/ 1008993 h 1300655"/>
              <a:gd name="connsiteX29" fmla="*/ 7883 w 1064173"/>
              <a:gd name="connsiteY29" fmla="*/ 1079938 h 1300655"/>
              <a:gd name="connsiteX30" fmla="*/ 0 w 1064173"/>
              <a:gd name="connsiteY30" fmla="*/ 1119352 h 1300655"/>
              <a:gd name="connsiteX31" fmla="*/ 15766 w 1064173"/>
              <a:gd name="connsiteY31" fmla="*/ 1213945 h 1300655"/>
              <a:gd name="connsiteX32" fmla="*/ 47297 w 1064173"/>
              <a:gd name="connsiteY32" fmla="*/ 1245476 h 1300655"/>
              <a:gd name="connsiteX33" fmla="*/ 94593 w 1064173"/>
              <a:gd name="connsiteY33" fmla="*/ 1269124 h 1300655"/>
              <a:gd name="connsiteX34" fmla="*/ 126124 w 1064173"/>
              <a:gd name="connsiteY34" fmla="*/ 1284890 h 1300655"/>
              <a:gd name="connsiteX35" fmla="*/ 181304 w 1064173"/>
              <a:gd name="connsiteY35" fmla="*/ 1300655 h 1300655"/>
              <a:gd name="connsiteX36" fmla="*/ 228600 w 1064173"/>
              <a:gd name="connsiteY36" fmla="*/ 1261242 h 1300655"/>
              <a:gd name="connsiteX37" fmla="*/ 244366 w 1064173"/>
              <a:gd name="connsiteY37" fmla="*/ 1213945 h 1300655"/>
              <a:gd name="connsiteX38" fmla="*/ 291662 w 1064173"/>
              <a:gd name="connsiteY38" fmla="*/ 1198180 h 1300655"/>
              <a:gd name="connsiteX39" fmla="*/ 315311 w 1064173"/>
              <a:gd name="connsiteY39" fmla="*/ 1190297 h 1300655"/>
              <a:gd name="connsiteX40" fmla="*/ 622738 w 1064173"/>
              <a:gd name="connsiteY40" fmla="*/ 1190297 h 1300655"/>
              <a:gd name="connsiteX41" fmla="*/ 646386 w 1064173"/>
              <a:gd name="connsiteY41" fmla="*/ 1182414 h 1300655"/>
              <a:gd name="connsiteX42" fmla="*/ 709449 w 1064173"/>
              <a:gd name="connsiteY42" fmla="*/ 1166649 h 1300655"/>
              <a:gd name="connsiteX43" fmla="*/ 740980 w 1064173"/>
              <a:gd name="connsiteY43" fmla="*/ 1150883 h 1300655"/>
              <a:gd name="connsiteX44" fmla="*/ 796159 w 1064173"/>
              <a:gd name="connsiteY44" fmla="*/ 1135117 h 1300655"/>
              <a:gd name="connsiteX45" fmla="*/ 811924 w 1064173"/>
              <a:gd name="connsiteY45" fmla="*/ 1103586 h 1300655"/>
              <a:gd name="connsiteX46" fmla="*/ 859221 w 1064173"/>
              <a:gd name="connsiteY46" fmla="*/ 1079938 h 1300655"/>
              <a:gd name="connsiteX47" fmla="*/ 882869 w 1064173"/>
              <a:gd name="connsiteY47" fmla="*/ 1064173 h 1300655"/>
              <a:gd name="connsiteX48" fmla="*/ 906518 w 1064173"/>
              <a:gd name="connsiteY48" fmla="*/ 1032642 h 1300655"/>
              <a:gd name="connsiteX49" fmla="*/ 938049 w 1064173"/>
              <a:gd name="connsiteY49" fmla="*/ 985345 h 1300655"/>
              <a:gd name="connsiteX50" fmla="*/ 953814 w 1064173"/>
              <a:gd name="connsiteY50" fmla="*/ 867104 h 1300655"/>
              <a:gd name="connsiteX51" fmla="*/ 961697 w 1064173"/>
              <a:gd name="connsiteY51" fmla="*/ 819807 h 1300655"/>
              <a:gd name="connsiteX52" fmla="*/ 890752 w 1064173"/>
              <a:gd name="connsiteY52" fmla="*/ 740980 h 1300655"/>
              <a:gd name="connsiteX53" fmla="*/ 851338 w 1064173"/>
              <a:gd name="connsiteY53" fmla="*/ 709449 h 1300655"/>
              <a:gd name="connsiteX54" fmla="*/ 835573 w 1064173"/>
              <a:gd name="connsiteY54" fmla="*/ 685800 h 1300655"/>
              <a:gd name="connsiteX55" fmla="*/ 811924 w 1064173"/>
              <a:gd name="connsiteY55" fmla="*/ 654269 h 1300655"/>
              <a:gd name="connsiteX56" fmla="*/ 796159 w 1064173"/>
              <a:gd name="connsiteY56" fmla="*/ 567559 h 1300655"/>
              <a:gd name="connsiteX57" fmla="*/ 819807 w 1064173"/>
              <a:gd name="connsiteY57" fmla="*/ 496614 h 1300655"/>
              <a:gd name="connsiteX58" fmla="*/ 835573 w 1064173"/>
              <a:gd name="connsiteY58" fmla="*/ 465083 h 1300655"/>
              <a:gd name="connsiteX59" fmla="*/ 859221 w 1064173"/>
              <a:gd name="connsiteY59" fmla="*/ 449317 h 1300655"/>
              <a:gd name="connsiteX60" fmla="*/ 882869 w 1064173"/>
              <a:gd name="connsiteY60" fmla="*/ 425669 h 1300655"/>
              <a:gd name="connsiteX61" fmla="*/ 930166 w 1064173"/>
              <a:gd name="connsiteY61" fmla="*/ 370490 h 1300655"/>
              <a:gd name="connsiteX62" fmla="*/ 961697 w 1064173"/>
              <a:gd name="connsiteY62" fmla="*/ 331076 h 1300655"/>
              <a:gd name="connsiteX63" fmla="*/ 969580 w 1064173"/>
              <a:gd name="connsiteY63" fmla="*/ 299545 h 1300655"/>
              <a:gd name="connsiteX64" fmla="*/ 985345 w 1064173"/>
              <a:gd name="connsiteY64" fmla="*/ 268014 h 1300655"/>
              <a:gd name="connsiteX65" fmla="*/ 1008993 w 1064173"/>
              <a:gd name="connsiteY65" fmla="*/ 228600 h 1300655"/>
              <a:gd name="connsiteX66" fmla="*/ 1024759 w 1064173"/>
              <a:gd name="connsiteY66" fmla="*/ 204952 h 1300655"/>
              <a:gd name="connsiteX67" fmla="*/ 1032642 w 1064173"/>
              <a:gd name="connsiteY67" fmla="*/ 181304 h 1300655"/>
              <a:gd name="connsiteX68" fmla="*/ 1048407 w 1064173"/>
              <a:gd name="connsiteY68" fmla="*/ 149773 h 1300655"/>
              <a:gd name="connsiteX69" fmla="*/ 1056290 w 1064173"/>
              <a:gd name="connsiteY69" fmla="*/ 126124 h 1300655"/>
              <a:gd name="connsiteX70" fmla="*/ 1064173 w 1064173"/>
              <a:gd name="connsiteY70" fmla="*/ 94593 h 13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064173" h="1300655">
                <a:moveTo>
                  <a:pt x="1064173" y="94593"/>
                </a:moveTo>
                <a:cubicBezTo>
                  <a:pt x="1051035" y="84083"/>
                  <a:pt x="1036656" y="74959"/>
                  <a:pt x="1024759" y="63062"/>
                </a:cubicBezTo>
                <a:cubicBezTo>
                  <a:pt x="1012862" y="51165"/>
                  <a:pt x="1005125" y="35546"/>
                  <a:pt x="993228" y="23649"/>
                </a:cubicBezTo>
                <a:cubicBezTo>
                  <a:pt x="977946" y="8367"/>
                  <a:pt x="965166" y="6412"/>
                  <a:pt x="945931" y="0"/>
                </a:cubicBezTo>
                <a:cubicBezTo>
                  <a:pt x="872359" y="2628"/>
                  <a:pt x="798228" y="-1538"/>
                  <a:pt x="725214" y="7883"/>
                </a:cubicBezTo>
                <a:cubicBezTo>
                  <a:pt x="702595" y="10802"/>
                  <a:pt x="701182" y="45566"/>
                  <a:pt x="685800" y="55180"/>
                </a:cubicBezTo>
                <a:cubicBezTo>
                  <a:pt x="671708" y="63988"/>
                  <a:pt x="638504" y="70945"/>
                  <a:pt x="638504" y="70945"/>
                </a:cubicBezTo>
                <a:cubicBezTo>
                  <a:pt x="627994" y="78828"/>
                  <a:pt x="616263" y="85303"/>
                  <a:pt x="606973" y="94593"/>
                </a:cubicBezTo>
                <a:cubicBezTo>
                  <a:pt x="595076" y="106490"/>
                  <a:pt x="588216" y="123058"/>
                  <a:pt x="575442" y="134007"/>
                </a:cubicBezTo>
                <a:cubicBezTo>
                  <a:pt x="569133" y="139415"/>
                  <a:pt x="559225" y="138174"/>
                  <a:pt x="551793" y="141890"/>
                </a:cubicBezTo>
                <a:cubicBezTo>
                  <a:pt x="483923" y="175825"/>
                  <a:pt x="542242" y="159565"/>
                  <a:pt x="472966" y="173421"/>
                </a:cubicBezTo>
                <a:cubicBezTo>
                  <a:pt x="465083" y="178676"/>
                  <a:pt x="458026" y="185454"/>
                  <a:pt x="449318" y="189186"/>
                </a:cubicBezTo>
                <a:cubicBezTo>
                  <a:pt x="439360" y="193454"/>
                  <a:pt x="427193" y="191694"/>
                  <a:pt x="417786" y="197069"/>
                </a:cubicBezTo>
                <a:cubicBezTo>
                  <a:pt x="408107" y="202600"/>
                  <a:pt x="402937" y="213873"/>
                  <a:pt x="394138" y="220717"/>
                </a:cubicBezTo>
                <a:cubicBezTo>
                  <a:pt x="379182" y="232350"/>
                  <a:pt x="362000" y="240880"/>
                  <a:pt x="346842" y="252249"/>
                </a:cubicBezTo>
                <a:cubicBezTo>
                  <a:pt x="306393" y="282586"/>
                  <a:pt x="324601" y="266607"/>
                  <a:pt x="291662" y="299545"/>
                </a:cubicBezTo>
                <a:cubicBezTo>
                  <a:pt x="286407" y="315311"/>
                  <a:pt x="279928" y="330720"/>
                  <a:pt x="275897" y="346842"/>
                </a:cubicBezTo>
                <a:cubicBezTo>
                  <a:pt x="273269" y="357352"/>
                  <a:pt x="272282" y="368415"/>
                  <a:pt x="268014" y="378373"/>
                </a:cubicBezTo>
                <a:cubicBezTo>
                  <a:pt x="241108" y="441155"/>
                  <a:pt x="260974" y="364774"/>
                  <a:pt x="244366" y="425669"/>
                </a:cubicBezTo>
                <a:cubicBezTo>
                  <a:pt x="238665" y="446573"/>
                  <a:pt x="231664" y="467281"/>
                  <a:pt x="228600" y="488731"/>
                </a:cubicBezTo>
                <a:cubicBezTo>
                  <a:pt x="219543" y="552137"/>
                  <a:pt x="226594" y="526285"/>
                  <a:pt x="212835" y="567559"/>
                </a:cubicBezTo>
                <a:cubicBezTo>
                  <a:pt x="210207" y="596462"/>
                  <a:pt x="208788" y="625501"/>
                  <a:pt x="204952" y="654269"/>
                </a:cubicBezTo>
                <a:cubicBezTo>
                  <a:pt x="202753" y="670765"/>
                  <a:pt x="194590" y="693237"/>
                  <a:pt x="189186" y="709449"/>
                </a:cubicBezTo>
                <a:cubicBezTo>
                  <a:pt x="186559" y="748863"/>
                  <a:pt x="192156" y="789709"/>
                  <a:pt x="181304" y="827690"/>
                </a:cubicBezTo>
                <a:cubicBezTo>
                  <a:pt x="179021" y="835680"/>
                  <a:pt x="165851" y="818441"/>
                  <a:pt x="157655" y="819807"/>
                </a:cubicBezTo>
                <a:cubicBezTo>
                  <a:pt x="133067" y="823905"/>
                  <a:pt x="110359" y="835572"/>
                  <a:pt x="86711" y="843455"/>
                </a:cubicBezTo>
                <a:cubicBezTo>
                  <a:pt x="81456" y="853965"/>
                  <a:pt x="76652" y="864714"/>
                  <a:pt x="70945" y="874986"/>
                </a:cubicBezTo>
                <a:cubicBezTo>
                  <a:pt x="63504" y="888379"/>
                  <a:pt x="53520" y="900399"/>
                  <a:pt x="47297" y="914400"/>
                </a:cubicBezTo>
                <a:cubicBezTo>
                  <a:pt x="37836" y="935688"/>
                  <a:pt x="33797" y="995396"/>
                  <a:pt x="31531" y="1008993"/>
                </a:cubicBezTo>
                <a:cubicBezTo>
                  <a:pt x="23967" y="1054380"/>
                  <a:pt x="22776" y="1030297"/>
                  <a:pt x="7883" y="1079938"/>
                </a:cubicBezTo>
                <a:cubicBezTo>
                  <a:pt x="4033" y="1092771"/>
                  <a:pt x="2628" y="1106214"/>
                  <a:pt x="0" y="1119352"/>
                </a:cubicBezTo>
                <a:cubicBezTo>
                  <a:pt x="5255" y="1150883"/>
                  <a:pt x="4542" y="1184014"/>
                  <a:pt x="15766" y="1213945"/>
                </a:cubicBezTo>
                <a:cubicBezTo>
                  <a:pt x="20985" y="1227862"/>
                  <a:pt x="36012" y="1235803"/>
                  <a:pt x="47297" y="1245476"/>
                </a:cubicBezTo>
                <a:cubicBezTo>
                  <a:pt x="72548" y="1267120"/>
                  <a:pt x="66614" y="1257133"/>
                  <a:pt x="94593" y="1269124"/>
                </a:cubicBezTo>
                <a:cubicBezTo>
                  <a:pt x="105394" y="1273753"/>
                  <a:pt x="115323" y="1280261"/>
                  <a:pt x="126124" y="1284890"/>
                </a:cubicBezTo>
                <a:cubicBezTo>
                  <a:pt x="141958" y="1291676"/>
                  <a:pt x="165301" y="1296655"/>
                  <a:pt x="181304" y="1300655"/>
                </a:cubicBezTo>
                <a:cubicBezTo>
                  <a:pt x="196023" y="1290842"/>
                  <a:pt x="219674" y="1277309"/>
                  <a:pt x="228600" y="1261242"/>
                </a:cubicBezTo>
                <a:cubicBezTo>
                  <a:pt x="236671" y="1246715"/>
                  <a:pt x="228600" y="1219200"/>
                  <a:pt x="244366" y="1213945"/>
                </a:cubicBezTo>
                <a:lnTo>
                  <a:pt x="291662" y="1198180"/>
                </a:lnTo>
                <a:lnTo>
                  <a:pt x="315311" y="1190297"/>
                </a:lnTo>
                <a:cubicBezTo>
                  <a:pt x="463578" y="1200182"/>
                  <a:pt x="446735" y="1203335"/>
                  <a:pt x="622738" y="1190297"/>
                </a:cubicBezTo>
                <a:cubicBezTo>
                  <a:pt x="631024" y="1189683"/>
                  <a:pt x="638370" y="1184600"/>
                  <a:pt x="646386" y="1182414"/>
                </a:cubicBezTo>
                <a:cubicBezTo>
                  <a:pt x="667290" y="1176713"/>
                  <a:pt x="709449" y="1166649"/>
                  <a:pt x="709449" y="1166649"/>
                </a:cubicBezTo>
                <a:cubicBezTo>
                  <a:pt x="719959" y="1161394"/>
                  <a:pt x="730179" y="1155512"/>
                  <a:pt x="740980" y="1150883"/>
                </a:cubicBezTo>
                <a:cubicBezTo>
                  <a:pt x="756813" y="1144097"/>
                  <a:pt x="780158" y="1139117"/>
                  <a:pt x="796159" y="1135117"/>
                </a:cubicBezTo>
                <a:cubicBezTo>
                  <a:pt x="801414" y="1124607"/>
                  <a:pt x="804401" y="1112613"/>
                  <a:pt x="811924" y="1103586"/>
                </a:cubicBezTo>
                <a:cubicBezTo>
                  <a:pt x="828059" y="1084225"/>
                  <a:pt x="839239" y="1089929"/>
                  <a:pt x="859221" y="1079938"/>
                </a:cubicBezTo>
                <a:cubicBezTo>
                  <a:pt x="867695" y="1075701"/>
                  <a:pt x="876170" y="1070872"/>
                  <a:pt x="882869" y="1064173"/>
                </a:cubicBezTo>
                <a:cubicBezTo>
                  <a:pt x="892159" y="1054883"/>
                  <a:pt x="898984" y="1043405"/>
                  <a:pt x="906518" y="1032642"/>
                </a:cubicBezTo>
                <a:cubicBezTo>
                  <a:pt x="917384" y="1017119"/>
                  <a:pt x="938049" y="985345"/>
                  <a:pt x="938049" y="985345"/>
                </a:cubicBezTo>
                <a:cubicBezTo>
                  <a:pt x="954808" y="918304"/>
                  <a:pt x="940025" y="984304"/>
                  <a:pt x="953814" y="867104"/>
                </a:cubicBezTo>
                <a:cubicBezTo>
                  <a:pt x="955682" y="851230"/>
                  <a:pt x="959069" y="835573"/>
                  <a:pt x="961697" y="819807"/>
                </a:cubicBezTo>
                <a:cubicBezTo>
                  <a:pt x="908716" y="749166"/>
                  <a:pt x="936263" y="771320"/>
                  <a:pt x="890752" y="740980"/>
                </a:cubicBezTo>
                <a:cubicBezTo>
                  <a:pt x="845566" y="673200"/>
                  <a:pt x="905734" y="752967"/>
                  <a:pt x="851338" y="709449"/>
                </a:cubicBezTo>
                <a:cubicBezTo>
                  <a:pt x="843940" y="703531"/>
                  <a:pt x="841080" y="693509"/>
                  <a:pt x="835573" y="685800"/>
                </a:cubicBezTo>
                <a:cubicBezTo>
                  <a:pt x="827937" y="675109"/>
                  <a:pt x="819807" y="664779"/>
                  <a:pt x="811924" y="654269"/>
                </a:cubicBezTo>
                <a:cubicBezTo>
                  <a:pt x="805026" y="626675"/>
                  <a:pt x="796159" y="595799"/>
                  <a:pt x="796159" y="567559"/>
                </a:cubicBezTo>
                <a:cubicBezTo>
                  <a:pt x="796159" y="551548"/>
                  <a:pt x="814797" y="507887"/>
                  <a:pt x="819807" y="496614"/>
                </a:cubicBezTo>
                <a:cubicBezTo>
                  <a:pt x="824580" y="485876"/>
                  <a:pt x="828050" y="474110"/>
                  <a:pt x="835573" y="465083"/>
                </a:cubicBezTo>
                <a:cubicBezTo>
                  <a:pt x="841638" y="457805"/>
                  <a:pt x="851943" y="455382"/>
                  <a:pt x="859221" y="449317"/>
                </a:cubicBezTo>
                <a:cubicBezTo>
                  <a:pt x="867785" y="442180"/>
                  <a:pt x="875732" y="434233"/>
                  <a:pt x="882869" y="425669"/>
                </a:cubicBezTo>
                <a:cubicBezTo>
                  <a:pt x="942896" y="353638"/>
                  <a:pt x="835431" y="465225"/>
                  <a:pt x="930166" y="370490"/>
                </a:cubicBezTo>
                <a:cubicBezTo>
                  <a:pt x="955937" y="293179"/>
                  <a:pt x="914156" y="402389"/>
                  <a:pt x="961697" y="331076"/>
                </a:cubicBezTo>
                <a:cubicBezTo>
                  <a:pt x="967706" y="322062"/>
                  <a:pt x="965776" y="309689"/>
                  <a:pt x="969580" y="299545"/>
                </a:cubicBezTo>
                <a:cubicBezTo>
                  <a:pt x="973706" y="288542"/>
                  <a:pt x="979638" y="278286"/>
                  <a:pt x="985345" y="268014"/>
                </a:cubicBezTo>
                <a:cubicBezTo>
                  <a:pt x="992786" y="254621"/>
                  <a:pt x="1000873" y="241592"/>
                  <a:pt x="1008993" y="228600"/>
                </a:cubicBezTo>
                <a:cubicBezTo>
                  <a:pt x="1014014" y="220566"/>
                  <a:pt x="1020522" y="213426"/>
                  <a:pt x="1024759" y="204952"/>
                </a:cubicBezTo>
                <a:cubicBezTo>
                  <a:pt x="1028475" y="197520"/>
                  <a:pt x="1029369" y="188941"/>
                  <a:pt x="1032642" y="181304"/>
                </a:cubicBezTo>
                <a:cubicBezTo>
                  <a:pt x="1037271" y="170503"/>
                  <a:pt x="1043778" y="160574"/>
                  <a:pt x="1048407" y="149773"/>
                </a:cubicBezTo>
                <a:cubicBezTo>
                  <a:pt x="1051680" y="142135"/>
                  <a:pt x="1053662" y="134007"/>
                  <a:pt x="1056290" y="126124"/>
                </a:cubicBezTo>
                <a:lnTo>
                  <a:pt x="1064173" y="94593"/>
                </a:lnTo>
                <a:close/>
              </a:path>
            </a:pathLst>
          </a:custGeom>
          <a:solidFill>
            <a:srgbClr val="919391"/>
          </a:solidFill>
          <a:ln>
            <a:solidFill>
              <a:srgbClr val="969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54ECD07-A520-4A40-BFB5-3F30C6E4E376}"/>
              </a:ext>
            </a:extLst>
          </p:cNvPr>
          <p:cNvSpPr/>
          <p:nvPr/>
        </p:nvSpPr>
        <p:spPr>
          <a:xfrm>
            <a:off x="8757521" y="1608083"/>
            <a:ext cx="664657" cy="614855"/>
          </a:xfrm>
          <a:custGeom>
            <a:avLst/>
            <a:gdLst>
              <a:gd name="connsiteX0" fmla="*/ 55403 w 664657"/>
              <a:gd name="connsiteY0" fmla="*/ 39414 h 614855"/>
              <a:gd name="connsiteX1" fmla="*/ 197293 w 664657"/>
              <a:gd name="connsiteY1" fmla="*/ 23648 h 614855"/>
              <a:gd name="connsiteX2" fmla="*/ 260355 w 664657"/>
              <a:gd name="connsiteY2" fmla="*/ 15765 h 614855"/>
              <a:gd name="connsiteX3" fmla="*/ 323417 w 664657"/>
              <a:gd name="connsiteY3" fmla="*/ 0 h 614855"/>
              <a:gd name="connsiteX4" fmla="*/ 441658 w 664657"/>
              <a:gd name="connsiteY4" fmla="*/ 7883 h 614855"/>
              <a:gd name="connsiteX5" fmla="*/ 481072 w 664657"/>
              <a:gd name="connsiteY5" fmla="*/ 15765 h 614855"/>
              <a:gd name="connsiteX6" fmla="*/ 528369 w 664657"/>
              <a:gd name="connsiteY6" fmla="*/ 47296 h 614855"/>
              <a:gd name="connsiteX7" fmla="*/ 567782 w 664657"/>
              <a:gd name="connsiteY7" fmla="*/ 110358 h 614855"/>
              <a:gd name="connsiteX8" fmla="*/ 575665 w 664657"/>
              <a:gd name="connsiteY8" fmla="*/ 134007 h 614855"/>
              <a:gd name="connsiteX9" fmla="*/ 607196 w 664657"/>
              <a:gd name="connsiteY9" fmla="*/ 181303 h 614855"/>
              <a:gd name="connsiteX10" fmla="*/ 615079 w 664657"/>
              <a:gd name="connsiteY10" fmla="*/ 212834 h 614855"/>
              <a:gd name="connsiteX11" fmla="*/ 630845 w 664657"/>
              <a:gd name="connsiteY11" fmla="*/ 236483 h 614855"/>
              <a:gd name="connsiteX12" fmla="*/ 638727 w 664657"/>
              <a:gd name="connsiteY12" fmla="*/ 346841 h 614855"/>
              <a:gd name="connsiteX13" fmla="*/ 646610 w 664657"/>
              <a:gd name="connsiteY13" fmla="*/ 370489 h 614855"/>
              <a:gd name="connsiteX14" fmla="*/ 654493 w 664657"/>
              <a:gd name="connsiteY14" fmla="*/ 409903 h 614855"/>
              <a:gd name="connsiteX15" fmla="*/ 615079 w 664657"/>
              <a:gd name="connsiteY15" fmla="*/ 606972 h 614855"/>
              <a:gd name="connsiteX16" fmla="*/ 583548 w 664657"/>
              <a:gd name="connsiteY16" fmla="*/ 614855 h 614855"/>
              <a:gd name="connsiteX17" fmla="*/ 544134 w 664657"/>
              <a:gd name="connsiteY17" fmla="*/ 606972 h 614855"/>
              <a:gd name="connsiteX18" fmla="*/ 520486 w 664657"/>
              <a:gd name="connsiteY18" fmla="*/ 567558 h 614855"/>
              <a:gd name="connsiteX19" fmla="*/ 481072 w 664657"/>
              <a:gd name="connsiteY19" fmla="*/ 512379 h 614855"/>
              <a:gd name="connsiteX20" fmla="*/ 449541 w 664657"/>
              <a:gd name="connsiteY20" fmla="*/ 504496 h 614855"/>
              <a:gd name="connsiteX21" fmla="*/ 425893 w 664657"/>
              <a:gd name="connsiteY21" fmla="*/ 488731 h 614855"/>
              <a:gd name="connsiteX22" fmla="*/ 418010 w 664657"/>
              <a:gd name="connsiteY22" fmla="*/ 465083 h 614855"/>
              <a:gd name="connsiteX23" fmla="*/ 394362 w 664657"/>
              <a:gd name="connsiteY23" fmla="*/ 441434 h 614855"/>
              <a:gd name="connsiteX24" fmla="*/ 370713 w 664657"/>
              <a:gd name="connsiteY24" fmla="*/ 394138 h 614855"/>
              <a:gd name="connsiteX25" fmla="*/ 354948 w 664657"/>
              <a:gd name="connsiteY25" fmla="*/ 346841 h 614855"/>
              <a:gd name="connsiteX26" fmla="*/ 299769 w 664657"/>
              <a:gd name="connsiteY26" fmla="*/ 268014 h 614855"/>
              <a:gd name="connsiteX27" fmla="*/ 260355 w 664657"/>
              <a:gd name="connsiteY27" fmla="*/ 212834 h 614855"/>
              <a:gd name="connsiteX28" fmla="*/ 236707 w 664657"/>
              <a:gd name="connsiteY28" fmla="*/ 204951 h 614855"/>
              <a:gd name="connsiteX29" fmla="*/ 213058 w 664657"/>
              <a:gd name="connsiteY29" fmla="*/ 189186 h 614855"/>
              <a:gd name="connsiteX30" fmla="*/ 165762 w 664657"/>
              <a:gd name="connsiteY30" fmla="*/ 197069 h 614855"/>
              <a:gd name="connsiteX31" fmla="*/ 134231 w 664657"/>
              <a:gd name="connsiteY31" fmla="*/ 212834 h 614855"/>
              <a:gd name="connsiteX32" fmla="*/ 23872 w 664657"/>
              <a:gd name="connsiteY32" fmla="*/ 204951 h 614855"/>
              <a:gd name="connsiteX33" fmla="*/ 15989 w 664657"/>
              <a:gd name="connsiteY33" fmla="*/ 181303 h 614855"/>
              <a:gd name="connsiteX34" fmla="*/ 224 w 664657"/>
              <a:gd name="connsiteY34" fmla="*/ 149772 h 614855"/>
              <a:gd name="connsiteX35" fmla="*/ 8107 w 664657"/>
              <a:gd name="connsiteY35" fmla="*/ 118241 h 614855"/>
              <a:gd name="connsiteX36" fmla="*/ 23872 w 664657"/>
              <a:gd name="connsiteY36" fmla="*/ 94593 h 614855"/>
              <a:gd name="connsiteX37" fmla="*/ 55403 w 664657"/>
              <a:gd name="connsiteY37" fmla="*/ 39414 h 61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64657" h="614855">
                <a:moveTo>
                  <a:pt x="55403" y="39414"/>
                </a:moveTo>
                <a:cubicBezTo>
                  <a:pt x="283246" y="21887"/>
                  <a:pt x="80481" y="41620"/>
                  <a:pt x="197293" y="23648"/>
                </a:cubicBezTo>
                <a:cubicBezTo>
                  <a:pt x="218231" y="20427"/>
                  <a:pt x="239417" y="18986"/>
                  <a:pt x="260355" y="15765"/>
                </a:cubicBezTo>
                <a:cubicBezTo>
                  <a:pt x="295692" y="10329"/>
                  <a:pt x="294640" y="9593"/>
                  <a:pt x="323417" y="0"/>
                </a:cubicBezTo>
                <a:cubicBezTo>
                  <a:pt x="362831" y="2628"/>
                  <a:pt x="402353" y="3953"/>
                  <a:pt x="441658" y="7883"/>
                </a:cubicBezTo>
                <a:cubicBezTo>
                  <a:pt x="454990" y="9216"/>
                  <a:pt x="469088" y="9773"/>
                  <a:pt x="481072" y="15765"/>
                </a:cubicBezTo>
                <a:cubicBezTo>
                  <a:pt x="599151" y="74804"/>
                  <a:pt x="428138" y="13890"/>
                  <a:pt x="528369" y="47296"/>
                </a:cubicBezTo>
                <a:cubicBezTo>
                  <a:pt x="551003" y="77475"/>
                  <a:pt x="553355" y="76693"/>
                  <a:pt x="567782" y="110358"/>
                </a:cubicBezTo>
                <a:cubicBezTo>
                  <a:pt x="571055" y="117996"/>
                  <a:pt x="571630" y="126743"/>
                  <a:pt x="575665" y="134007"/>
                </a:cubicBezTo>
                <a:cubicBezTo>
                  <a:pt x="584867" y="150570"/>
                  <a:pt x="607196" y="181303"/>
                  <a:pt x="607196" y="181303"/>
                </a:cubicBezTo>
                <a:cubicBezTo>
                  <a:pt x="609824" y="191813"/>
                  <a:pt x="610811" y="202876"/>
                  <a:pt x="615079" y="212834"/>
                </a:cubicBezTo>
                <a:cubicBezTo>
                  <a:pt x="618811" y="221542"/>
                  <a:pt x="629199" y="227153"/>
                  <a:pt x="630845" y="236483"/>
                </a:cubicBezTo>
                <a:cubicBezTo>
                  <a:pt x="637254" y="272802"/>
                  <a:pt x="634418" y="310214"/>
                  <a:pt x="638727" y="346841"/>
                </a:cubicBezTo>
                <a:cubicBezTo>
                  <a:pt x="639698" y="355093"/>
                  <a:pt x="644595" y="362428"/>
                  <a:pt x="646610" y="370489"/>
                </a:cubicBezTo>
                <a:cubicBezTo>
                  <a:pt x="649860" y="383487"/>
                  <a:pt x="651865" y="396765"/>
                  <a:pt x="654493" y="409903"/>
                </a:cubicBezTo>
                <a:cubicBezTo>
                  <a:pt x="648535" y="546933"/>
                  <a:pt x="700243" y="575036"/>
                  <a:pt x="615079" y="606972"/>
                </a:cubicBezTo>
                <a:cubicBezTo>
                  <a:pt x="604935" y="610776"/>
                  <a:pt x="594058" y="612227"/>
                  <a:pt x="583548" y="614855"/>
                </a:cubicBezTo>
                <a:cubicBezTo>
                  <a:pt x="570410" y="612227"/>
                  <a:pt x="554853" y="615011"/>
                  <a:pt x="544134" y="606972"/>
                </a:cubicBezTo>
                <a:cubicBezTo>
                  <a:pt x="531877" y="597779"/>
                  <a:pt x="528606" y="580550"/>
                  <a:pt x="520486" y="567558"/>
                </a:cubicBezTo>
                <a:cubicBezTo>
                  <a:pt x="514821" y="558493"/>
                  <a:pt x="486291" y="516107"/>
                  <a:pt x="481072" y="512379"/>
                </a:cubicBezTo>
                <a:cubicBezTo>
                  <a:pt x="472256" y="506082"/>
                  <a:pt x="460051" y="507124"/>
                  <a:pt x="449541" y="504496"/>
                </a:cubicBezTo>
                <a:cubicBezTo>
                  <a:pt x="441658" y="499241"/>
                  <a:pt x="431811" y="496129"/>
                  <a:pt x="425893" y="488731"/>
                </a:cubicBezTo>
                <a:cubicBezTo>
                  <a:pt x="420702" y="482243"/>
                  <a:pt x="422619" y="471997"/>
                  <a:pt x="418010" y="465083"/>
                </a:cubicBezTo>
                <a:cubicBezTo>
                  <a:pt x="411826" y="455807"/>
                  <a:pt x="402245" y="449317"/>
                  <a:pt x="394362" y="441434"/>
                </a:cubicBezTo>
                <a:cubicBezTo>
                  <a:pt x="365608" y="355176"/>
                  <a:pt x="411469" y="485839"/>
                  <a:pt x="370713" y="394138"/>
                </a:cubicBezTo>
                <a:cubicBezTo>
                  <a:pt x="363964" y="378952"/>
                  <a:pt x="364919" y="360136"/>
                  <a:pt x="354948" y="346841"/>
                </a:cubicBezTo>
                <a:cubicBezTo>
                  <a:pt x="319932" y="300153"/>
                  <a:pt x="338586" y="326240"/>
                  <a:pt x="299769" y="268014"/>
                </a:cubicBezTo>
                <a:cubicBezTo>
                  <a:pt x="292580" y="257231"/>
                  <a:pt x="267688" y="218945"/>
                  <a:pt x="260355" y="212834"/>
                </a:cubicBezTo>
                <a:cubicBezTo>
                  <a:pt x="253972" y="207515"/>
                  <a:pt x="244139" y="208667"/>
                  <a:pt x="236707" y="204951"/>
                </a:cubicBezTo>
                <a:cubicBezTo>
                  <a:pt x="228233" y="200714"/>
                  <a:pt x="220941" y="194441"/>
                  <a:pt x="213058" y="189186"/>
                </a:cubicBezTo>
                <a:cubicBezTo>
                  <a:pt x="197293" y="191814"/>
                  <a:pt x="181071" y="192476"/>
                  <a:pt x="165762" y="197069"/>
                </a:cubicBezTo>
                <a:cubicBezTo>
                  <a:pt x="154507" y="200446"/>
                  <a:pt x="145964" y="212182"/>
                  <a:pt x="134231" y="212834"/>
                </a:cubicBezTo>
                <a:cubicBezTo>
                  <a:pt x="97408" y="214880"/>
                  <a:pt x="60658" y="207579"/>
                  <a:pt x="23872" y="204951"/>
                </a:cubicBezTo>
                <a:cubicBezTo>
                  <a:pt x="21244" y="197068"/>
                  <a:pt x="19262" y="188940"/>
                  <a:pt x="15989" y="181303"/>
                </a:cubicBezTo>
                <a:cubicBezTo>
                  <a:pt x="11360" y="170502"/>
                  <a:pt x="1681" y="161432"/>
                  <a:pt x="224" y="149772"/>
                </a:cubicBezTo>
                <a:cubicBezTo>
                  <a:pt x="-1120" y="139022"/>
                  <a:pt x="3839" y="128199"/>
                  <a:pt x="8107" y="118241"/>
                </a:cubicBezTo>
                <a:cubicBezTo>
                  <a:pt x="11839" y="109533"/>
                  <a:pt x="17707" y="101786"/>
                  <a:pt x="23872" y="94593"/>
                </a:cubicBezTo>
                <a:lnTo>
                  <a:pt x="55403" y="39414"/>
                </a:lnTo>
                <a:close/>
              </a:path>
            </a:pathLst>
          </a:custGeom>
          <a:solidFill>
            <a:srgbClr val="8B8787"/>
          </a:solidFill>
          <a:ln>
            <a:solidFill>
              <a:srgbClr val="8787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rgbClr val="8B87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9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852077-4A54-4848-8C04-F5EC48E0B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1339"/>
            <a:ext cx="12145108" cy="910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4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3766E-E845-43DF-9599-1DA54B6DB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31" y="0"/>
            <a:ext cx="6976752" cy="6868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94EFA0-7BC2-41AD-A19E-356AC30A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722" y="3943399"/>
            <a:ext cx="5180840" cy="29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13D533-13D1-4AF5-9034-0914D6DB8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459" y="86282"/>
            <a:ext cx="5553255" cy="26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60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F671F8-D7A9-4FD5-BB82-3AEF7986CBB5}"/>
              </a:ext>
            </a:extLst>
          </p:cNvPr>
          <p:cNvSpPr/>
          <p:nvPr/>
        </p:nvSpPr>
        <p:spPr>
          <a:xfrm>
            <a:off x="85759" y="-42782"/>
            <a:ext cx="41671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3. Know normal </a:t>
            </a:r>
          </a:p>
          <a:p>
            <a:r>
              <a:rPr lang="en-US" sz="3200" dirty="0"/>
              <a:t>and abnormal anatomy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29C84-162F-4969-ACC5-6CCD49241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441" y="0"/>
            <a:ext cx="8151559" cy="8057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91C9DD-4BFA-4C3B-A976-30A3C2B7D326}"/>
              </a:ext>
            </a:extLst>
          </p:cNvPr>
          <p:cNvSpPr txBox="1"/>
          <p:nvPr/>
        </p:nvSpPr>
        <p:spPr>
          <a:xfrm>
            <a:off x="85759" y="889203"/>
            <a:ext cx="422214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0" dirty="0">
                <a:solidFill>
                  <a:srgbClr val="222222"/>
                </a:solidFill>
                <a:effectLst/>
                <a:latin typeface="-apple-system"/>
              </a:rPr>
              <a:t>Submandibular Gland</a:t>
            </a:r>
          </a:p>
          <a:p>
            <a:pPr algn="l"/>
            <a:r>
              <a:rPr lang="en-US" sz="1100" b="1" i="0" dirty="0">
                <a:solidFill>
                  <a:srgbClr val="222222"/>
                </a:solidFill>
                <a:effectLst/>
                <a:latin typeface="-apple-system"/>
              </a:rPr>
              <a:t>Wharton's duct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 - Also known as submandibular duct;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 the main duct of the submandibular gland that drains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 into the floor of mouth through the sublingual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-apple-system"/>
              </a:rPr>
              <a:t>caruncula</a:t>
            </a:r>
            <a:endParaRPr lang="en-US" sz="1100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 (distinguish from "Warthin's tumor")</a:t>
            </a:r>
          </a:p>
          <a:p>
            <a:pPr algn="l"/>
            <a:endParaRPr lang="en-US" sz="1100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en-US" sz="1100" b="1" i="0" dirty="0">
                <a:solidFill>
                  <a:srgbClr val="222222"/>
                </a:solidFill>
                <a:effectLst/>
                <a:latin typeface="-apple-system"/>
              </a:rPr>
              <a:t>Sublingual </a:t>
            </a:r>
            <a:r>
              <a:rPr lang="en-US" sz="1100" b="1" i="0" dirty="0" err="1">
                <a:solidFill>
                  <a:srgbClr val="222222"/>
                </a:solidFill>
                <a:effectLst/>
                <a:latin typeface="-apple-system"/>
              </a:rPr>
              <a:t>caruncula</a:t>
            </a:r>
            <a:r>
              <a:rPr lang="en-US" sz="1100" b="1" i="0" dirty="0">
                <a:solidFill>
                  <a:srgbClr val="222222"/>
                </a:solidFill>
                <a:effectLst/>
                <a:latin typeface="-apple-system"/>
              </a:rPr>
              <a:t>, caruncle, or sublingual papilla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-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 Prominences on either side of the base of Lingual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 Frenulum representing the sites through which 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Wharton's duct drains.</a:t>
            </a:r>
          </a:p>
          <a:p>
            <a:pPr algn="l"/>
            <a:endParaRPr lang="en-US" sz="1100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en-US" sz="1100" b="1" i="0" dirty="0">
                <a:solidFill>
                  <a:srgbClr val="222222"/>
                </a:solidFill>
                <a:effectLst/>
                <a:latin typeface="-apple-system"/>
              </a:rPr>
              <a:t>Lingual Frenulum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 - Band of connective tissue that is 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attached along the ventral tongue to the floor of mouth</a:t>
            </a:r>
          </a:p>
          <a:p>
            <a:pPr algn="l"/>
            <a:endParaRPr lang="en-US" sz="1100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en-US" sz="1100" b="1" i="0" dirty="0">
                <a:solidFill>
                  <a:srgbClr val="222222"/>
                </a:solidFill>
                <a:effectLst/>
                <a:latin typeface="-apple-system"/>
              </a:rPr>
              <a:t>Plica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- Derived from the Latin word </a:t>
            </a:r>
            <a:r>
              <a:rPr lang="en-US" sz="1100" b="0" i="1" dirty="0" err="1">
                <a:solidFill>
                  <a:srgbClr val="222222"/>
                </a:solidFill>
                <a:effectLst/>
                <a:latin typeface="-apple-system"/>
              </a:rPr>
              <a:t>plicare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, to fold 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(Merriam-Webster online dictionary 2021)</a:t>
            </a:r>
          </a:p>
          <a:p>
            <a:pPr algn="l"/>
            <a:endParaRPr lang="en-US" sz="1100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en-US" sz="1100" b="1" i="0" dirty="0">
                <a:solidFill>
                  <a:srgbClr val="222222"/>
                </a:solidFill>
                <a:effectLst/>
                <a:latin typeface="-apple-system"/>
              </a:rPr>
              <a:t>Plica Fimbriata 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- Derived from the Latin word,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-apple-system"/>
              </a:rPr>
              <a:t>fimbria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meaning fringe; Plica Fimbriata are mucosal folds on 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the ventral side of the tongue running laterally on each 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side of the frenulum. </a:t>
            </a:r>
          </a:p>
          <a:p>
            <a:pPr algn="l"/>
            <a:endParaRPr lang="en-US" sz="1100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en-US" sz="1600" b="1" i="0" dirty="0">
                <a:solidFill>
                  <a:srgbClr val="222222"/>
                </a:solidFill>
                <a:effectLst/>
                <a:latin typeface="-apple-system"/>
              </a:rPr>
              <a:t>Sublingual Gland</a:t>
            </a:r>
            <a:endParaRPr lang="en-US" sz="1600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en-US" sz="1100" b="1" i="0" dirty="0">
                <a:solidFill>
                  <a:srgbClr val="222222"/>
                </a:solidFill>
                <a:effectLst/>
                <a:latin typeface="-apple-system"/>
              </a:rPr>
              <a:t>Bartholin's Duct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 - Common duct of sublingual gland 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that joins Wharton's duct to drain into the sublingual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 caruncle</a:t>
            </a:r>
          </a:p>
          <a:p>
            <a:pPr algn="l"/>
            <a:endParaRPr lang="en-US" sz="1100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en-US" sz="1100" b="1" i="0" dirty="0">
                <a:solidFill>
                  <a:srgbClr val="222222"/>
                </a:solidFill>
                <a:effectLst/>
                <a:latin typeface="-apple-system"/>
              </a:rPr>
              <a:t>Ducts of </a:t>
            </a:r>
            <a:r>
              <a:rPr lang="en-US" sz="1100" b="1" i="0" dirty="0" err="1">
                <a:solidFill>
                  <a:srgbClr val="222222"/>
                </a:solidFill>
                <a:effectLst/>
                <a:latin typeface="-apple-system"/>
              </a:rPr>
              <a:t>Rivinus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 - Series of short ducts that drains saliva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 from the sublingual gland directly onto the floor of mouth</a:t>
            </a:r>
          </a:p>
          <a:p>
            <a:pPr algn="l"/>
            <a:r>
              <a:rPr lang="en-US" sz="1100" b="1" i="0" dirty="0">
                <a:solidFill>
                  <a:srgbClr val="222222"/>
                </a:solidFill>
                <a:effectLst/>
                <a:latin typeface="-apple-system"/>
              </a:rPr>
              <a:t>Sublingual Fold or Plica </a:t>
            </a:r>
            <a:r>
              <a:rPr lang="en-US" sz="1100" b="1" i="0" dirty="0" err="1">
                <a:solidFill>
                  <a:srgbClr val="222222"/>
                </a:solidFill>
                <a:effectLst/>
                <a:latin typeface="-apple-system"/>
              </a:rPr>
              <a:t>Sublingualis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 - Elevated fold of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 mucosa along the floor of mouth indicating the sublingual</a:t>
            </a:r>
          </a:p>
          <a:p>
            <a:pPr algn="l"/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 gland through which the ducts of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-apple-system"/>
              </a:rPr>
              <a:t>Rivinus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-apple-system"/>
              </a:rPr>
              <a:t> drain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57057-65A2-4D48-8189-D962AD619C9E}"/>
              </a:ext>
            </a:extLst>
          </p:cNvPr>
          <p:cNvSpPr txBox="1"/>
          <p:nvPr/>
        </p:nvSpPr>
        <p:spPr>
          <a:xfrm>
            <a:off x="4252862" y="6412523"/>
            <a:ext cx="7429184" cy="9026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9655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25" y="572237"/>
            <a:ext cx="19119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3. Know the normal and the abnormal anatomy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696" y="67780"/>
            <a:ext cx="9431060" cy="7102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387642-279A-420B-8AB8-2355558461DC}"/>
              </a:ext>
            </a:extLst>
          </p:cNvPr>
          <p:cNvSpPr txBox="1"/>
          <p:nvPr/>
        </p:nvSpPr>
        <p:spPr>
          <a:xfrm>
            <a:off x="6844748" y="2875722"/>
            <a:ext cx="105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frenulum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5CFC10-4F75-43E3-8A01-B166F598EC62}"/>
              </a:ext>
            </a:extLst>
          </p:cNvPr>
          <p:cNvCxnSpPr>
            <a:cxnSpLocks/>
          </p:cNvCxnSpPr>
          <p:nvPr/>
        </p:nvCxnSpPr>
        <p:spPr>
          <a:xfrm flipV="1">
            <a:off x="7832034" y="2994991"/>
            <a:ext cx="225287" cy="653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F1D09C9-0BFF-4C82-AF21-AD85770D9CB5}"/>
              </a:ext>
            </a:extLst>
          </p:cNvPr>
          <p:cNvSpPr txBox="1"/>
          <p:nvPr/>
        </p:nvSpPr>
        <p:spPr>
          <a:xfrm rot="1319955">
            <a:off x="8262601" y="2090010"/>
            <a:ext cx="176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plica </a:t>
            </a:r>
            <a:r>
              <a:rPr lang="en-US" dirty="0" err="1"/>
              <a:t>sublingualis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1B9A06-5664-49A0-9143-D1BBDCB57997}"/>
              </a:ext>
            </a:extLst>
          </p:cNvPr>
          <p:cNvSpPr txBox="1"/>
          <p:nvPr/>
        </p:nvSpPr>
        <p:spPr>
          <a:xfrm rot="18645574">
            <a:off x="5470778" y="2592693"/>
            <a:ext cx="157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Sublingual fold</a:t>
            </a:r>
          </a:p>
        </p:txBody>
      </p:sp>
    </p:spTree>
    <p:extLst>
      <p:ext uri="{BB962C8B-B14F-4D97-AF65-F5344CB8AC3E}">
        <p14:creationId xmlns:p14="http://schemas.microsoft.com/office/powerpoint/2010/main" val="370358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4C232FED-99A5-46EC-8FF1-4FA3283F7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95" y="834199"/>
            <a:ext cx="4612686" cy="3459515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17EC9C-0395-4BD9-9255-FC106DE63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24" y="3423521"/>
            <a:ext cx="4615882" cy="3461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4E8522-0E86-4AF9-B980-BE38C6923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9" y="814602"/>
            <a:ext cx="4608118" cy="342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F0125D-1B01-4B77-85B2-5C59DEA0EF10}"/>
              </a:ext>
            </a:extLst>
          </p:cNvPr>
          <p:cNvSpPr txBox="1"/>
          <p:nvPr/>
        </p:nvSpPr>
        <p:spPr>
          <a:xfrm>
            <a:off x="3815698" y="-30212"/>
            <a:ext cx="44301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Salivary Swelling or Pain</a:t>
            </a:r>
          </a:p>
          <a:p>
            <a:pPr algn="ctr"/>
            <a:r>
              <a:rPr lang="en-US" sz="3200" dirty="0"/>
              <a:t> </a:t>
            </a:r>
            <a:r>
              <a:rPr lang="en-US" sz="2800" i="1" dirty="0"/>
              <a:t>Diagnostic Tools</a:t>
            </a:r>
          </a:p>
          <a:p>
            <a:pPr algn="ctr"/>
            <a:r>
              <a:rPr lang="en-US" sz="3200" dirty="0"/>
              <a:t>      </a:t>
            </a:r>
            <a:r>
              <a:rPr lang="en-US" sz="3200" b="1" i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Video-Telemedicine</a:t>
            </a:r>
          </a:p>
          <a:p>
            <a:pPr marL="342900" indent="-342900" algn="ctr">
              <a:buAutoNum type="arabicPeriod"/>
            </a:pPr>
            <a:r>
              <a:rPr lang="en-US" dirty="0"/>
              <a:t>History</a:t>
            </a:r>
          </a:p>
          <a:p>
            <a:pPr marL="342900" indent="-342900" algn="ctr">
              <a:buAutoNum type="arabicPeriod"/>
            </a:pPr>
            <a:r>
              <a:rPr lang="en-US" dirty="0"/>
              <a:t>Physical Exam</a:t>
            </a:r>
          </a:p>
          <a:p>
            <a:pPr marL="342900" indent="-342900" algn="ctr">
              <a:buAutoNum type="arabicPeriod"/>
            </a:pPr>
            <a:r>
              <a:rPr lang="en-US" dirty="0"/>
              <a:t>Review CT imaging</a:t>
            </a:r>
          </a:p>
          <a:p>
            <a:r>
              <a:rPr lang="en-US" dirty="0"/>
              <a:t>      </a:t>
            </a: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B8D381-E01A-455B-B5C6-0D4DAA1A9091}"/>
              </a:ext>
            </a:extLst>
          </p:cNvPr>
          <p:cNvSpPr txBox="1"/>
          <p:nvPr/>
        </p:nvSpPr>
        <p:spPr>
          <a:xfrm>
            <a:off x="7931380" y="16300"/>
            <a:ext cx="4430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 Stone Identified / Most Parotid Stones</a:t>
            </a:r>
          </a:p>
          <a:p>
            <a:pPr algn="ctr"/>
            <a:r>
              <a:rPr lang="en-US" dirty="0"/>
              <a:t>clinic visit </a:t>
            </a:r>
          </a:p>
          <a:p>
            <a:pPr algn="ctr"/>
            <a:r>
              <a:rPr lang="en-US" dirty="0"/>
              <a:t>(</a:t>
            </a:r>
            <a:r>
              <a:rPr lang="en-US" u="sng" dirty="0"/>
              <a:t>with </a:t>
            </a:r>
            <a:r>
              <a:rPr lang="en-US" u="sng" dirty="0" err="1"/>
              <a:t>sialogram</a:t>
            </a:r>
            <a:r>
              <a:rPr lang="en-US" u="sng" dirty="0"/>
              <a:t>- possible preop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C7489-4285-47B1-9F48-6E32C3028CA4}"/>
              </a:ext>
            </a:extLst>
          </p:cNvPr>
          <p:cNvSpPr txBox="1"/>
          <p:nvPr/>
        </p:nvSpPr>
        <p:spPr>
          <a:xfrm>
            <a:off x="407050" y="-30212"/>
            <a:ext cx="224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Submandibular Stone</a:t>
            </a:r>
          </a:p>
          <a:p>
            <a:pPr algn="ctr"/>
            <a:r>
              <a:rPr lang="en-US" dirty="0"/>
              <a:t>clinic visit </a:t>
            </a:r>
          </a:p>
          <a:p>
            <a:pPr algn="ctr"/>
            <a:r>
              <a:rPr lang="en-US" dirty="0"/>
              <a:t>(</a:t>
            </a:r>
            <a:r>
              <a:rPr lang="en-US" u="sng" dirty="0"/>
              <a:t>pre-op</a:t>
            </a:r>
            <a:r>
              <a:rPr lang="en-US" dirty="0"/>
              <a:t>)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7EDE3A-CB55-48F2-B9B3-7B27E78F2297}"/>
              </a:ext>
            </a:extLst>
          </p:cNvPr>
          <p:cNvCxnSpPr>
            <a:cxnSpLocks/>
          </p:cNvCxnSpPr>
          <p:nvPr/>
        </p:nvCxnSpPr>
        <p:spPr>
          <a:xfrm flipV="1">
            <a:off x="6999110" y="531812"/>
            <a:ext cx="1256575" cy="1042725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77D51F-1566-4652-B21A-9007717018D3}"/>
              </a:ext>
            </a:extLst>
          </p:cNvPr>
          <p:cNvCxnSpPr>
            <a:cxnSpLocks/>
          </p:cNvCxnSpPr>
          <p:nvPr/>
        </p:nvCxnSpPr>
        <p:spPr>
          <a:xfrm flipH="1" flipV="1">
            <a:off x="2588983" y="354645"/>
            <a:ext cx="2423466" cy="1076945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E332764-523B-4476-B369-1D1FA31C39B0}"/>
              </a:ext>
            </a:extLst>
          </p:cNvPr>
          <p:cNvSpPr txBox="1"/>
          <p:nvPr/>
        </p:nvSpPr>
        <p:spPr>
          <a:xfrm>
            <a:off x="4874348" y="2415985"/>
            <a:ext cx="2534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In Clinic – 5. Ultrasound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CC5D3D-36F8-4396-99D8-00C174E6F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8" y="3407320"/>
            <a:ext cx="4615347" cy="345068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03D5C2B-BE0E-44D3-A971-A4C9F107FB1B}"/>
              </a:ext>
            </a:extLst>
          </p:cNvPr>
          <p:cNvSpPr txBox="1"/>
          <p:nvPr/>
        </p:nvSpPr>
        <p:spPr>
          <a:xfrm>
            <a:off x="10234230" y="2324278"/>
            <a:ext cx="1543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February 2022</a:t>
            </a:r>
          </a:p>
          <a:p>
            <a:r>
              <a:rPr lang="en-US" dirty="0">
                <a:solidFill>
                  <a:schemeClr val="bg1"/>
                </a:solidFill>
              </a:rPr>
              <a:t>12.8 x 9.8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F13CB6-9B8E-4A86-ADB0-327F9D74E307}"/>
              </a:ext>
            </a:extLst>
          </p:cNvPr>
          <p:cNvSpPr txBox="1"/>
          <p:nvPr/>
        </p:nvSpPr>
        <p:spPr>
          <a:xfrm>
            <a:off x="7559677" y="2760989"/>
            <a:ext cx="1573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acute parotitis</a:t>
            </a:r>
          </a:p>
          <a:p>
            <a:r>
              <a:rPr lang="en-US" dirty="0">
                <a:solidFill>
                  <a:schemeClr val="bg1"/>
                </a:solidFill>
              </a:rPr>
              <a:t>with abscesses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9BED023-2E1C-4B6E-8BF8-4905481F0924}"/>
              </a:ext>
            </a:extLst>
          </p:cNvPr>
          <p:cNvCxnSpPr>
            <a:cxnSpLocks/>
          </p:cNvCxnSpPr>
          <p:nvPr/>
        </p:nvCxnSpPr>
        <p:spPr>
          <a:xfrm flipH="1" flipV="1">
            <a:off x="9797176" y="2327033"/>
            <a:ext cx="515372" cy="335110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039D5AB-C282-48F8-A3A8-9439C985386D}"/>
              </a:ext>
            </a:extLst>
          </p:cNvPr>
          <p:cNvSpPr txBox="1"/>
          <p:nvPr/>
        </p:nvSpPr>
        <p:spPr>
          <a:xfrm>
            <a:off x="4882293" y="3380612"/>
            <a:ext cx="2534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In Operating Room</a:t>
            </a:r>
          </a:p>
          <a:p>
            <a:pPr algn="ctr"/>
            <a:r>
              <a:rPr lang="en-US" dirty="0"/>
              <a:t>Open </a:t>
            </a:r>
            <a:r>
              <a:rPr lang="en-US" dirty="0" err="1"/>
              <a:t>Ductoplasty</a:t>
            </a:r>
            <a:endParaRPr lang="en-US" dirty="0"/>
          </a:p>
          <a:p>
            <a:pPr algn="ctr"/>
            <a:r>
              <a:rPr lang="en-US" dirty="0"/>
              <a:t>Assisted with </a:t>
            </a:r>
          </a:p>
          <a:p>
            <a:pPr algn="ctr"/>
            <a:r>
              <a:rPr lang="en-US" dirty="0" err="1"/>
              <a:t>Sialendoscopy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9582D32-6D4A-4A46-9723-41B4E0073580}"/>
              </a:ext>
            </a:extLst>
          </p:cNvPr>
          <p:cNvCxnSpPr>
            <a:cxnSpLocks/>
          </p:cNvCxnSpPr>
          <p:nvPr/>
        </p:nvCxnSpPr>
        <p:spPr>
          <a:xfrm flipH="1">
            <a:off x="4784835" y="3769712"/>
            <a:ext cx="403487" cy="211064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3D4284-623B-4ECA-8499-8BE96A6EAE3C}"/>
              </a:ext>
            </a:extLst>
          </p:cNvPr>
          <p:cNvSpPr txBox="1"/>
          <p:nvPr/>
        </p:nvSpPr>
        <p:spPr>
          <a:xfrm>
            <a:off x="4634983" y="5176236"/>
            <a:ext cx="26055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/>
              <a:t>In Radiology (Fluoroscopy)</a:t>
            </a:r>
          </a:p>
          <a:p>
            <a:pPr algn="ctr"/>
            <a:r>
              <a:rPr lang="en-US" dirty="0"/>
              <a:t>Salivary duct cannulation, dilation with radiocontrast insufflation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C73FB6-0816-4E91-BD77-24DF6A931203}"/>
              </a:ext>
            </a:extLst>
          </p:cNvPr>
          <p:cNvCxnSpPr>
            <a:cxnSpLocks/>
          </p:cNvCxnSpPr>
          <p:nvPr/>
        </p:nvCxnSpPr>
        <p:spPr>
          <a:xfrm flipV="1">
            <a:off x="6738371" y="5314109"/>
            <a:ext cx="426543" cy="288838"/>
          </a:xfrm>
          <a:prstGeom prst="straightConnector1">
            <a:avLst/>
          </a:prstGeom>
          <a:ln w="603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6F9B8EF-8541-4BD1-B06E-1460825E9E02}"/>
              </a:ext>
            </a:extLst>
          </p:cNvPr>
          <p:cNvSpPr txBox="1"/>
          <p:nvPr/>
        </p:nvSpPr>
        <p:spPr>
          <a:xfrm>
            <a:off x="10304634" y="5427639"/>
            <a:ext cx="1472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May 2022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after 8 weeks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err="1">
                <a:solidFill>
                  <a:schemeClr val="bg1"/>
                </a:solidFill>
              </a:rPr>
              <a:t>augmentin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872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25" y="572237"/>
            <a:ext cx="20908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3. Know the normal and the abnormal anatomy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37"/>
            <a:ext cx="10058400" cy="75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173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5425" cy="684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180" y="1875319"/>
            <a:ext cx="4537820" cy="49731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54180" y="0"/>
            <a:ext cx="4598780" cy="18753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Sialendoscopy</a:t>
            </a:r>
            <a:r>
              <a:rPr lang="en-US" dirty="0"/>
              <a:t> reveals stone in Wharton’s duct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Removed with basket and </a:t>
            </a:r>
            <a:r>
              <a:rPr lang="en-US" dirty="0" err="1"/>
              <a:t>ductoplasty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129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90" y="133064"/>
            <a:ext cx="41671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3. Know normal </a:t>
            </a:r>
          </a:p>
          <a:p>
            <a:r>
              <a:rPr lang="en-US" sz="3200" dirty="0"/>
              <a:t>and abnormal anatomy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9430" y="117675"/>
            <a:ext cx="6062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Zhang L, Xu H, </a:t>
            </a:r>
            <a:r>
              <a:rPr lang="en-US" dirty="0" err="1"/>
              <a:t>Cai</a:t>
            </a:r>
            <a:r>
              <a:rPr lang="en-US" dirty="0"/>
              <a:t> </a:t>
            </a:r>
            <a:r>
              <a:rPr lang="en-US" dirty="0" err="1"/>
              <a:t>ZGet</a:t>
            </a:r>
            <a:r>
              <a:rPr lang="en-US" dirty="0"/>
              <a:t> al. Clinical and anatomic study on the ducts of the submandibular and sublingual glands. Journal of oral and maxillofacial surgery : official journal of the American</a:t>
            </a:r>
          </a:p>
          <a:p>
            <a:r>
              <a:rPr lang="en-US" dirty="0"/>
              <a:t>Association of Oral and Maxillofacial Surgeons 2010; 68:606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745" y="1743075"/>
            <a:ext cx="1270635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37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dessert&#10;&#10;Description automatically generated">
            <a:extLst>
              <a:ext uri="{FF2B5EF4-FFF2-40B4-BE49-F238E27FC236}">
                <a16:creationId xmlns:a16="http://schemas.microsoft.com/office/drawing/2014/main" id="{425EAF80-40B6-4BDC-8696-54AF1DCEA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7734" cy="3609975"/>
          </a:xfrm>
          <a:prstGeom prst="rect">
            <a:avLst/>
          </a:prstGeom>
        </p:spPr>
      </p:pic>
      <p:pic>
        <p:nvPicPr>
          <p:cNvPr id="5" name="Picture 4" descr="A picture containing food, dish, sauce, close&#10;&#10;Description automatically generated">
            <a:extLst>
              <a:ext uri="{FF2B5EF4-FFF2-40B4-BE49-F238E27FC236}">
                <a16:creationId xmlns:a16="http://schemas.microsoft.com/office/drawing/2014/main" id="{3C0EE717-544D-410B-9F17-6E89A1024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7" y="0"/>
            <a:ext cx="6417733" cy="3609975"/>
          </a:xfrm>
          <a:prstGeom prst="rect">
            <a:avLst/>
          </a:prstGeom>
        </p:spPr>
      </p:pic>
      <p:pic>
        <p:nvPicPr>
          <p:cNvPr id="7" name="Picture 6" descr="A close-up of a person's mouth&#10;&#10;Description automatically generated with low confidence">
            <a:extLst>
              <a:ext uri="{FF2B5EF4-FFF2-40B4-BE49-F238E27FC236}">
                <a16:creationId xmlns:a16="http://schemas.microsoft.com/office/drawing/2014/main" id="{D5059E78-BE0D-427A-A15C-F4038874D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366" y="3609975"/>
            <a:ext cx="6125633" cy="3445669"/>
          </a:xfrm>
          <a:prstGeom prst="rect">
            <a:avLst/>
          </a:prstGeom>
        </p:spPr>
      </p:pic>
      <p:pic>
        <p:nvPicPr>
          <p:cNvPr id="9" name="Picture 8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B8099786-12C3-412B-8ED6-07CBFA883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6" y="3609975"/>
            <a:ext cx="6417733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27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40339F6-B0AB-4526-BBCA-F68C0DBA6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539"/>
            <a:ext cx="6349264" cy="3571461"/>
          </a:xfrm>
          <a:prstGeom prst="rect">
            <a:avLst/>
          </a:prstGeom>
        </p:spPr>
      </p:pic>
      <p:pic>
        <p:nvPicPr>
          <p:cNvPr id="5" name="Picture 4" descr="A black and white photo of a spider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C7BC7846-1717-4E2E-8987-0F45204E2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5"/>
            <a:ext cx="5848255" cy="3289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BDAD62-F332-4AD1-9B31-B8B89B03B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55" y="3286538"/>
            <a:ext cx="6349264" cy="3571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AFEDDE-640E-4E58-9614-8EA6ED397BBB}"/>
              </a:ext>
            </a:extLst>
          </p:cNvPr>
          <p:cNvSpPr txBox="1"/>
          <p:nvPr/>
        </p:nvSpPr>
        <p:spPr>
          <a:xfrm>
            <a:off x="6202773" y="230940"/>
            <a:ext cx="5726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Swelling and pain right level I for many years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2E8C9-5092-41A8-9000-9BB6D1AF3A11}"/>
              </a:ext>
            </a:extLst>
          </p:cNvPr>
          <p:cNvSpPr txBox="1"/>
          <p:nvPr/>
        </p:nvSpPr>
        <p:spPr>
          <a:xfrm>
            <a:off x="263172" y="323165"/>
            <a:ext cx="3177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315DF-FC2A-4FB6-B199-E2EAF02C59ED}"/>
              </a:ext>
            </a:extLst>
          </p:cNvPr>
          <p:cNvSpPr txBox="1"/>
          <p:nvPr/>
        </p:nvSpPr>
        <p:spPr>
          <a:xfrm>
            <a:off x="334107" y="3687688"/>
            <a:ext cx="3177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9268-1E96-4986-9E48-9060D4E4928E}"/>
              </a:ext>
            </a:extLst>
          </p:cNvPr>
          <p:cNvSpPr txBox="1"/>
          <p:nvPr/>
        </p:nvSpPr>
        <p:spPr>
          <a:xfrm>
            <a:off x="6096000" y="3611488"/>
            <a:ext cx="3177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77799-C436-4106-A7E3-B69B13343FF0}"/>
              </a:ext>
            </a:extLst>
          </p:cNvPr>
          <p:cNvSpPr txBox="1"/>
          <p:nvPr/>
        </p:nvSpPr>
        <p:spPr>
          <a:xfrm>
            <a:off x="6191021" y="932048"/>
            <a:ext cx="56637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? Normal submandibular gland</a:t>
            </a:r>
          </a:p>
          <a:p>
            <a:r>
              <a:rPr lang="en-US" sz="3200" dirty="0"/>
              <a:t>B  ? One normal sublingual gland</a:t>
            </a:r>
          </a:p>
          <a:p>
            <a:r>
              <a:rPr lang="en-US" sz="3200" dirty="0"/>
              <a:t>C  ? Two submandibular glands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619D17-6E00-4A67-B2AD-3EF4A8B064E0}"/>
              </a:ext>
            </a:extLst>
          </p:cNvPr>
          <p:cNvSpPr txBox="1"/>
          <p:nvPr/>
        </p:nvSpPr>
        <p:spPr>
          <a:xfrm>
            <a:off x="6241592" y="1067580"/>
            <a:ext cx="3177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B72E66-B454-4F38-8051-AD8E0E8FA1D5}"/>
              </a:ext>
            </a:extLst>
          </p:cNvPr>
          <p:cNvSpPr txBox="1"/>
          <p:nvPr/>
        </p:nvSpPr>
        <p:spPr>
          <a:xfrm>
            <a:off x="6254858" y="1572444"/>
            <a:ext cx="3177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D43254-FD2C-4088-9037-1A9F1F613C77}"/>
              </a:ext>
            </a:extLst>
          </p:cNvPr>
          <p:cNvSpPr txBox="1"/>
          <p:nvPr/>
        </p:nvSpPr>
        <p:spPr>
          <a:xfrm>
            <a:off x="6254858" y="2047184"/>
            <a:ext cx="3177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011565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870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60104" y="135999"/>
            <a:ext cx="7772400" cy="5796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Relevant Anatomy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69774" y="425808"/>
            <a:ext cx="9067800" cy="632460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rgbClr val="FFFF00"/>
                </a:solidFill>
              </a:rPr>
              <a:t>Parotid:  Anomalous drainage acquired and congenital</a:t>
            </a:r>
          </a:p>
        </p:txBody>
      </p:sp>
    </p:spTree>
    <p:extLst>
      <p:ext uri="{BB962C8B-B14F-4D97-AF65-F5344CB8AC3E}">
        <p14:creationId xmlns:p14="http://schemas.microsoft.com/office/powerpoint/2010/main" val="16778762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9" y="-99391"/>
            <a:ext cx="9780104" cy="733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585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light, night sky&#10;&#10;Description automatically generated">
            <a:extLst>
              <a:ext uri="{FF2B5EF4-FFF2-40B4-BE49-F238E27FC236}">
                <a16:creationId xmlns:a16="http://schemas.microsoft.com/office/drawing/2014/main" id="{5CCF4FAA-283B-4599-AD24-650F0D540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180" y="4363721"/>
            <a:ext cx="4558005" cy="2563878"/>
          </a:xfrm>
          <a:prstGeom prst="rect">
            <a:avLst/>
          </a:prstGeom>
        </p:spPr>
      </p:pic>
      <p:pic>
        <p:nvPicPr>
          <p:cNvPr id="20" name="Picture 19" descr="A moon in the sky&#10;&#10;Description automatically generated with low confidence">
            <a:extLst>
              <a:ext uri="{FF2B5EF4-FFF2-40B4-BE49-F238E27FC236}">
                <a16:creationId xmlns:a16="http://schemas.microsoft.com/office/drawing/2014/main" id="{41E0083C-8A68-4BBF-85A1-8CE81D70B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181" y="2211585"/>
            <a:ext cx="4676546" cy="26305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267A7A-9D8C-4CE7-B00C-A8FCE0934563}"/>
              </a:ext>
            </a:extLst>
          </p:cNvPr>
          <p:cNvSpPr txBox="1"/>
          <p:nvPr/>
        </p:nvSpPr>
        <p:spPr>
          <a:xfrm>
            <a:off x="-1" y="86634"/>
            <a:ext cx="7640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4. Manipulate soft tissue: lateral cheek traction; forceps or </a:t>
            </a:r>
            <a:r>
              <a:rPr lang="en-US" dirty="0" err="1"/>
              <a:t>Kittners</a:t>
            </a:r>
            <a:r>
              <a:rPr lang="en-US" dirty="0"/>
              <a:t> for FOM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962C2C54-4BBC-4217-A008-8770308ED6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40"/>
            <a:ext cx="4853427" cy="2730052"/>
          </a:xfrm>
          <a:prstGeom prst="rect">
            <a:avLst/>
          </a:prstGeom>
        </p:spPr>
      </p:pic>
      <p:pic>
        <p:nvPicPr>
          <p:cNvPr id="6" name="Picture 5" descr="A picture containing person, indoor, cosmetic, close&#10;&#10;Description automatically generated">
            <a:extLst>
              <a:ext uri="{FF2B5EF4-FFF2-40B4-BE49-F238E27FC236}">
                <a16:creationId xmlns:a16="http://schemas.microsoft.com/office/drawing/2014/main" id="{EF14D9EC-A577-42A6-88B7-F33B280B6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5566"/>
            <a:ext cx="4853426" cy="2730052"/>
          </a:xfrm>
          <a:prstGeom prst="rect">
            <a:avLst/>
          </a:prstGeom>
        </p:spPr>
      </p:pic>
      <p:pic>
        <p:nvPicPr>
          <p:cNvPr id="10" name="Picture 9" descr="A picture containing indoor, cosmetic&#10;&#10;Description automatically generated">
            <a:extLst>
              <a:ext uri="{FF2B5EF4-FFF2-40B4-BE49-F238E27FC236}">
                <a16:creationId xmlns:a16="http://schemas.microsoft.com/office/drawing/2014/main" id="{B0208600-C296-4F59-A11E-20FF103B27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10" y="4081254"/>
            <a:ext cx="4936436" cy="2776746"/>
          </a:xfrm>
          <a:prstGeom prst="rect">
            <a:avLst/>
          </a:prstGeom>
        </p:spPr>
      </p:pic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F2C2C9B-D19B-4098-BB55-17999EA334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07" y="430540"/>
            <a:ext cx="4518990" cy="2541932"/>
          </a:xfrm>
          <a:prstGeom prst="rect">
            <a:avLst/>
          </a:prstGeom>
        </p:spPr>
      </p:pic>
      <p:pic>
        <p:nvPicPr>
          <p:cNvPr id="14" name="Picture 13" descr="A picture containing indoor, person, cosmetic, close&#10;&#10;Description automatically generated">
            <a:extLst>
              <a:ext uri="{FF2B5EF4-FFF2-40B4-BE49-F238E27FC236}">
                <a16:creationId xmlns:a16="http://schemas.microsoft.com/office/drawing/2014/main" id="{6BDF4EC2-3ADA-4D9E-83CB-10D3A0486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426" y="2494280"/>
            <a:ext cx="4416471" cy="2484265"/>
          </a:xfrm>
          <a:prstGeom prst="rect">
            <a:avLst/>
          </a:prstGeom>
        </p:spPr>
      </p:pic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0EC87173-4D88-4927-86CF-EFA4FC3AF1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425" y="4329007"/>
            <a:ext cx="4416473" cy="2484266"/>
          </a:xfrm>
          <a:prstGeom prst="rect">
            <a:avLst/>
          </a:prstGeom>
        </p:spPr>
      </p:pic>
      <p:pic>
        <p:nvPicPr>
          <p:cNvPr id="18" name="Picture 17" descr="A picture containing person, cosmetic&#10;&#10;Description automatically generated">
            <a:extLst>
              <a:ext uri="{FF2B5EF4-FFF2-40B4-BE49-F238E27FC236}">
                <a16:creationId xmlns:a16="http://schemas.microsoft.com/office/drawing/2014/main" id="{E73D4F29-CE8C-4FEA-A797-77AD3A746D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829" y="429114"/>
            <a:ext cx="3671406" cy="206516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CA99BD7-23E5-4EE7-BA19-F21C7160B3D2}"/>
              </a:ext>
            </a:extLst>
          </p:cNvPr>
          <p:cNvSpPr txBox="1"/>
          <p:nvPr/>
        </p:nvSpPr>
        <p:spPr>
          <a:xfrm>
            <a:off x="9269897" y="4650242"/>
            <a:ext cx="328653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777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Stensens Duct Straighten Masseteric Bend">
            <a:hlinkClick r:id="" action="ppaction://media"/>
            <a:extLst>
              <a:ext uri="{FF2B5EF4-FFF2-40B4-BE49-F238E27FC236}">
                <a16:creationId xmlns:a16="http://schemas.microsoft.com/office/drawing/2014/main" id="{D2247072-38D8-4C5F-BF65-30052895F7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87003"/>
            <a:ext cx="9376006" cy="7032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A58D0E-807F-48D0-8A6D-B631D062C258}"/>
              </a:ext>
            </a:extLst>
          </p:cNvPr>
          <p:cNvSpPr txBox="1"/>
          <p:nvPr/>
        </p:nvSpPr>
        <p:spPr>
          <a:xfrm>
            <a:off x="226751" y="63062"/>
            <a:ext cx="75692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 Manipulate soft tissue: lateral cheek traction; forceps or </a:t>
            </a:r>
            <a:r>
              <a:rPr lang="en-US" dirty="0" err="1">
                <a:solidFill>
                  <a:schemeClr val="bg1"/>
                </a:solidFill>
              </a:rPr>
              <a:t>Kittners</a:t>
            </a:r>
            <a:r>
              <a:rPr lang="en-US" dirty="0">
                <a:solidFill>
                  <a:schemeClr val="bg1"/>
                </a:solidFill>
              </a:rPr>
              <a:t> for FOM</a:t>
            </a:r>
          </a:p>
        </p:txBody>
      </p:sp>
    </p:spTree>
    <p:extLst>
      <p:ext uri="{BB962C8B-B14F-4D97-AF65-F5344CB8AC3E}">
        <p14:creationId xmlns:p14="http://schemas.microsoft.com/office/powerpoint/2010/main" val="290377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8F2A68D-10D4-41BC-9D87-5E0EB98CC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76" y="0"/>
            <a:ext cx="11697471" cy="72327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2021 Jun;54(3):553-565.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Otolaryngol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Clin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North America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Transoral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Sialolithotomy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rriweather" panose="00000500000000000000" pitchFamily="2" charset="0"/>
              </a:rPr>
              <a:t> Without Endoscopes: An Alternative Approach to Salivary Stones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71BC"/>
                </a:solidFill>
                <a:effectLst/>
                <a:hlinkClick r:id="rId2"/>
              </a:rPr>
              <a:t>Janyn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hlinkClick r:id="rId2"/>
              </a:rPr>
              <a:t> Quiz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</a:rPr>
              <a:t> </a:t>
            </a:r>
            <a:r>
              <a:rPr kumimoji="0" lang="en-US" altLang="en-US" sz="20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hlinkClick r:id="rId3" tooltip="Department of Otolaryngology-Head &amp; Neck Surgery, University of Tennessee Health Science Center, 910 Madison Avenue, Suite 408, Memphis, TN 38163, USA."/>
              </a:rPr>
              <a:t>1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,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71BC"/>
                </a:solidFill>
                <a:effectLst/>
                <a:latin typeface="Arial" panose="020B0604020202020204" pitchFamily="34" charset="0"/>
                <a:hlinkClick r:id="rId4"/>
              </a:rPr>
              <a:t>M Boyd Gillespie</a:t>
            </a:r>
            <a:r>
              <a:rPr kumimoji="0" lang="en-US" altLang="en-US" sz="900" b="0" i="0" u="none" strike="noStrike" cap="none" normalizeH="0" baseline="30000" dirty="0">
                <a:ln>
                  <a:noFill/>
                </a:ln>
                <a:solidFill>
                  <a:srgbClr val="5B616B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900" b="0" i="0" u="none" strike="noStrike" cap="none" normalizeH="0" baseline="30000" dirty="0">
                <a:ln>
                  <a:noFill/>
                </a:ln>
                <a:solidFill>
                  <a:srgbClr val="323A45"/>
                </a:solidFill>
                <a:effectLst/>
                <a:latin typeface="Arial" panose="020B0604020202020204" pitchFamily="34" charset="0"/>
                <a:hlinkClick r:id="rId5" tooltip="Department of Otolaryngology-Head &amp; Neck Surgery, University of Tennessee Health Science Center, 910 Madison Avenue, Suite 408, Memphis, TN 38163, USA. Electronic address: mgilles8@uthsc.edu."/>
              </a:rPr>
              <a:t>2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Merriweather" panose="00000500000000000000" pitchFamily="2" charset="0"/>
              </a:rPr>
              <a:t>Abstract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Sialoendoscopy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is a valuable technique for a variety of obstructive and nonobstructive disorders of the major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salivary glands. However, the utility of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sialoscopes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is limited for salivary stones, which frequently required open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removal. Transoral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sialolithotomy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without scopes is an efficient, low-cost alternative with excellent outcomes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available for most of the submandibular stones.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212121"/>
              </a:solidFill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212121"/>
              </a:solidFill>
              <a:latin typeface="BlinkMacSystemFont"/>
            </a:endParaRPr>
          </a:p>
          <a:p>
            <a:r>
              <a:rPr lang="en-US" dirty="0"/>
              <a:t>2022 Apr;132(4):754-760. Laryngoscope</a:t>
            </a:r>
          </a:p>
          <a:p>
            <a:r>
              <a:rPr lang="en-US" b="1" dirty="0"/>
              <a:t>Outcomes of Submandibular Stone Removal With and Without Salivary Endoscopes</a:t>
            </a:r>
            <a:endParaRPr lang="en-US" dirty="0"/>
          </a:p>
          <a:p>
            <a:r>
              <a:rPr lang="en-US" dirty="0">
                <a:hlinkClick r:id="rId6"/>
              </a:rPr>
              <a:t>K Coca</a:t>
            </a:r>
            <a:r>
              <a:rPr lang="en-US" dirty="0"/>
              <a:t>, </a:t>
            </a:r>
            <a:r>
              <a:rPr lang="en-US" dirty="0">
                <a:hlinkClick r:id="rId7"/>
              </a:rPr>
              <a:t>E Benaim</a:t>
            </a:r>
            <a:r>
              <a:rPr lang="en-US" dirty="0"/>
              <a:t>, </a:t>
            </a:r>
            <a:r>
              <a:rPr lang="en-US" dirty="0">
                <a:hlinkClick r:id="rId8"/>
              </a:rPr>
              <a:t>L Reed</a:t>
            </a:r>
            <a:r>
              <a:rPr lang="en-US" dirty="0"/>
              <a:t>, </a:t>
            </a:r>
            <a:r>
              <a:rPr lang="en-US" dirty="0">
                <a:hlinkClick r:id="rId9"/>
              </a:rPr>
              <a:t>M </a:t>
            </a:r>
            <a:r>
              <a:rPr lang="en-US" dirty="0" err="1">
                <a:hlinkClick r:id="rId9"/>
              </a:rPr>
              <a:t>Mamidala</a:t>
            </a:r>
            <a:r>
              <a:rPr lang="en-US" dirty="0"/>
              <a:t>, </a:t>
            </a:r>
            <a:r>
              <a:rPr lang="en-US" dirty="0">
                <a:hlinkClick r:id="rId10"/>
              </a:rPr>
              <a:t>M Boyd Gillespie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BlinkMacSystemFont"/>
            </a:endParaRPr>
          </a:p>
          <a:p>
            <a:pPr defTabSz="914400"/>
            <a:r>
              <a:rPr lang="en-US" altLang="en-US" sz="2000" b="1" dirty="0">
                <a:solidFill>
                  <a:srgbClr val="212121"/>
                </a:solidFill>
                <a:latin typeface="Merriweather" panose="00000500000000000000" pitchFamily="2" charset="0"/>
              </a:rPr>
              <a:t>Abstract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 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[30 with </a:t>
            </a:r>
            <a:r>
              <a:rPr kumimoji="0" lang="en-US" altLang="en-US" sz="2000" i="0" u="none" strike="noStrike" cap="none" normalizeH="0" baseline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smg</a:t>
            </a:r>
            <a:r>
              <a:rPr kumimoji="0" lang="en-US" altLang="en-US" sz="2000" i="0" u="none" strike="noStrike" cap="none" normalizeH="0" dirty="0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 stones; 14 used </a:t>
            </a:r>
            <a:r>
              <a:rPr kumimoji="0" lang="en-US" altLang="en-US" sz="2000" i="0" u="none" strike="noStrike" cap="none" normalizeH="0" dirty="0" err="1">
                <a:ln>
                  <a:noFill/>
                </a:ln>
                <a:solidFill>
                  <a:srgbClr val="212121"/>
                </a:solidFill>
                <a:effectLst/>
                <a:latin typeface="BlinkMacSystemFont"/>
              </a:rPr>
              <a:t>sialendoscopes</a:t>
            </a:r>
            <a:r>
              <a:rPr lang="en-US" altLang="en-US" sz="2000" dirty="0">
                <a:solidFill>
                  <a:srgbClr val="212121"/>
                </a:solidFill>
                <a:latin typeface="BlinkMacSystemFont"/>
              </a:rPr>
              <a:t> – 16 no </a:t>
            </a:r>
            <a:r>
              <a:rPr lang="en-US" altLang="en-US" sz="2000" dirty="0" err="1">
                <a:solidFill>
                  <a:srgbClr val="212121"/>
                </a:solidFill>
                <a:latin typeface="BlinkMacSystemFont"/>
              </a:rPr>
              <a:t>sialendoscopes</a:t>
            </a:r>
            <a:r>
              <a:rPr lang="en-US" altLang="en-US" sz="2000" dirty="0">
                <a:solidFill>
                  <a:srgbClr val="212121"/>
                </a:solidFill>
                <a:latin typeface="BlinkMacSystemFont"/>
              </a:rPr>
              <a:t>]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BlinkMacSystemFont"/>
            </a:endParaRPr>
          </a:p>
          <a:p>
            <a:pPr lvl="0" defTabSz="914400"/>
            <a:r>
              <a:rPr lang="en-US" b="1" dirty="0"/>
              <a:t>Conclusions: </a:t>
            </a:r>
            <a:r>
              <a:rPr lang="en-US" dirty="0" err="1"/>
              <a:t>Sialendoscopy</a:t>
            </a:r>
            <a:r>
              <a:rPr lang="en-US" dirty="0"/>
              <a:t> is an important diagnostic and therapeutic tool in the management of salivary </a:t>
            </a:r>
          </a:p>
          <a:p>
            <a:pPr lvl="0" defTabSz="914400"/>
            <a:r>
              <a:rPr lang="en-US" dirty="0"/>
              <a:t>disorders, but </a:t>
            </a:r>
            <a:r>
              <a:rPr lang="en-US" b="1" u="sng" dirty="0"/>
              <a:t>is not associated with improved outcomes in gland-preserving treatments for routine </a:t>
            </a:r>
          </a:p>
          <a:p>
            <a:pPr lvl="0" defTabSz="914400"/>
            <a:r>
              <a:rPr lang="en-US" b="1" u="sng" dirty="0"/>
              <a:t>submandibular sialolithiasis</a:t>
            </a:r>
            <a:r>
              <a:rPr lang="en-US" dirty="0"/>
              <a:t>. Transoral stone removal alone may have equivalent symptomatic outcomes</a:t>
            </a:r>
          </a:p>
          <a:p>
            <a:pPr lvl="0" defTabSz="914400"/>
            <a:r>
              <a:rPr lang="en-US" dirty="0"/>
              <a:t> in the management of select sialoliths.</a:t>
            </a:r>
          </a:p>
          <a:p>
            <a:pPr lvl="0" defTabSz="914400"/>
            <a:endParaRPr lang="en-US" dirty="0"/>
          </a:p>
          <a:p>
            <a:pPr lvl="0" defTabSz="914400"/>
            <a:r>
              <a:rPr lang="en-US" dirty="0"/>
              <a:t>“In this study use of scopes increased ability to identify and potentially treat associated ductal scar”</a:t>
            </a:r>
          </a:p>
          <a:p>
            <a:pPr lvl="0" defTabSz="914400"/>
            <a:endParaRPr lang="en-US" dirty="0"/>
          </a:p>
          <a:p>
            <a:pPr lvl="0" defTabSz="914400"/>
            <a:r>
              <a:rPr lang="en-US" altLang="en-US" sz="2000" dirty="0" err="1">
                <a:solidFill>
                  <a:srgbClr val="212121"/>
                </a:solidFill>
                <a:latin typeface="BlinkMacSystemFont"/>
              </a:rPr>
              <a:t>Sialendoscopy</a:t>
            </a:r>
            <a:r>
              <a:rPr lang="en-US" altLang="en-US" sz="2000" dirty="0">
                <a:solidFill>
                  <a:srgbClr val="212121"/>
                </a:solidFill>
                <a:latin typeface="BlinkMacSystemFont"/>
              </a:rPr>
              <a:t> useful for scar, parotid stones, multiple </a:t>
            </a:r>
            <a:r>
              <a:rPr lang="en-US" altLang="en-US" sz="2000" dirty="0" err="1">
                <a:solidFill>
                  <a:srgbClr val="212121"/>
                </a:solidFill>
                <a:latin typeface="BlinkMacSystemFont"/>
              </a:rPr>
              <a:t>smg</a:t>
            </a:r>
            <a:r>
              <a:rPr lang="en-US" altLang="en-US" sz="2000" dirty="0">
                <a:solidFill>
                  <a:srgbClr val="212121"/>
                </a:solidFill>
                <a:latin typeface="BlinkMacSystemFont"/>
              </a:rPr>
              <a:t> stones, flushing out debris, treat I131 sialadenitis,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12121"/>
              </a:solidFill>
              <a:effectLst/>
              <a:latin typeface="BlinkMacSystemFont"/>
            </a:endParaRPr>
          </a:p>
        </p:txBody>
      </p:sp>
    </p:spTree>
    <p:extLst>
      <p:ext uri="{BB962C8B-B14F-4D97-AF65-F5344CB8AC3E}">
        <p14:creationId xmlns:p14="http://schemas.microsoft.com/office/powerpoint/2010/main" val="39804986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person's mouth&#10;&#10;Description automatically generated with low confidence">
            <a:extLst>
              <a:ext uri="{FF2B5EF4-FFF2-40B4-BE49-F238E27FC236}">
                <a16:creationId xmlns:a16="http://schemas.microsoft.com/office/drawing/2014/main" id="{6CE97C9C-E1AE-4248-B507-F6838952A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53" y="3346938"/>
            <a:ext cx="4681415" cy="3511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45A2D-7279-42B3-A639-86008A54CE10}"/>
              </a:ext>
            </a:extLst>
          </p:cNvPr>
          <p:cNvSpPr txBox="1"/>
          <p:nvPr/>
        </p:nvSpPr>
        <p:spPr>
          <a:xfrm>
            <a:off x="0" y="86634"/>
            <a:ext cx="80830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4. Manipulate soft tissue: lateral cheek traction (parotid)</a:t>
            </a:r>
          </a:p>
          <a:p>
            <a:r>
              <a:rPr lang="en-US" dirty="0"/>
              <a:t>   Forceps or </a:t>
            </a:r>
            <a:r>
              <a:rPr lang="en-US" dirty="0" err="1"/>
              <a:t>Kittners</a:t>
            </a:r>
            <a:r>
              <a:rPr lang="en-US" dirty="0"/>
              <a:t> for FOM (submandibular)</a:t>
            </a:r>
          </a:p>
          <a:p>
            <a:r>
              <a:rPr lang="en-US" dirty="0"/>
              <a:t>       				</a:t>
            </a:r>
            <a:r>
              <a:rPr lang="en-US" sz="2400" b="1" dirty="0"/>
              <a:t>“traction + counter-traction”</a:t>
            </a:r>
          </a:p>
        </p:txBody>
      </p:sp>
      <p:pic>
        <p:nvPicPr>
          <p:cNvPr id="7" name="Picture 6" descr="A picture containing food, dish, vegetable&#10;&#10;Description automatically generated">
            <a:extLst>
              <a:ext uri="{FF2B5EF4-FFF2-40B4-BE49-F238E27FC236}">
                <a16:creationId xmlns:a16="http://schemas.microsoft.com/office/drawing/2014/main" id="{C10E0E93-4DB0-4D4A-B0F1-DC5D7BD24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111"/>
            <a:ext cx="7583853" cy="5687890"/>
          </a:xfrm>
          <a:prstGeom prst="rect">
            <a:avLst/>
          </a:prstGeom>
        </p:spPr>
      </p:pic>
      <p:pic>
        <p:nvPicPr>
          <p:cNvPr id="9" name="Picture 8" descr="A close-up of some food&#10;&#10;Description automatically generated with low confidence">
            <a:extLst>
              <a:ext uri="{FF2B5EF4-FFF2-40B4-BE49-F238E27FC236}">
                <a16:creationId xmlns:a16="http://schemas.microsoft.com/office/drawing/2014/main" id="{0FDDBC2B-9421-466F-B962-6E03DCD8F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853" y="-164123"/>
            <a:ext cx="4681415" cy="35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163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human skull&#10;&#10;Description automatically generated with low confidence">
            <a:extLst>
              <a:ext uri="{FF2B5EF4-FFF2-40B4-BE49-F238E27FC236}">
                <a16:creationId xmlns:a16="http://schemas.microsoft.com/office/drawing/2014/main" id="{E98A9F9C-BB6F-4F19-905B-D56A11023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308" y="34437"/>
            <a:ext cx="4710638" cy="3532979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4948667-9863-4717-8A1D-3903733B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553" y="0"/>
            <a:ext cx="5678585" cy="425893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25BE7A1-8EB9-461C-9CCC-1D6BD6337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1999" cy="3429000"/>
          </a:xfrm>
          <a:prstGeom prst="rect">
            <a:avLst/>
          </a:prstGeom>
        </p:spPr>
      </p:pic>
      <p:pic>
        <p:nvPicPr>
          <p:cNvPr id="9" name="Picture 8" descr="A close-up of a fetus&#10;&#10;Description automatically generated with low confidence">
            <a:extLst>
              <a:ext uri="{FF2B5EF4-FFF2-40B4-BE49-F238E27FC236}">
                <a16:creationId xmlns:a16="http://schemas.microsoft.com/office/drawing/2014/main" id="{F9646CC3-E617-45AC-859D-1411FCDFA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08" y="4003430"/>
            <a:ext cx="4406092" cy="3304569"/>
          </a:xfrm>
          <a:prstGeom prst="rect">
            <a:avLst/>
          </a:prstGeom>
        </p:spPr>
      </p:pic>
      <p:pic>
        <p:nvPicPr>
          <p:cNvPr id="2" name="Online Media 1" title="Submandibular sialogram during swallow">
            <a:hlinkClick r:id="" action="ppaction://media"/>
            <a:extLst>
              <a:ext uri="{FF2B5EF4-FFF2-40B4-BE49-F238E27FC236}">
                <a16:creationId xmlns:a16="http://schemas.microsoft.com/office/drawing/2014/main" id="{B584AD65-7F0B-46C4-90F2-8B0FB9229E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436915" y="-65314"/>
            <a:ext cx="9455020" cy="70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7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A8E4D4-6C12-4A69-BF7F-F216354FE1F0}"/>
              </a:ext>
            </a:extLst>
          </p:cNvPr>
          <p:cNvSpPr/>
          <p:nvPr/>
        </p:nvSpPr>
        <p:spPr>
          <a:xfrm>
            <a:off x="388521" y="101406"/>
            <a:ext cx="1072342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5</a:t>
            </a:r>
            <a:r>
              <a:rPr lang="en-US" dirty="0"/>
              <a:t>. </a:t>
            </a:r>
            <a:r>
              <a:rPr lang="en-US" sz="2800" dirty="0"/>
              <a:t>Cannulate – if possible with 0.015 inch guidewire -</a:t>
            </a:r>
          </a:p>
          <a:p>
            <a:pPr marL="800100" lvl="1" indent="-342900">
              <a:buAutoNum type="alphaLcPeriod"/>
            </a:pPr>
            <a:r>
              <a:rPr lang="en-US" sz="2800" dirty="0" err="1"/>
              <a:t>DeBakey</a:t>
            </a:r>
            <a:r>
              <a:rPr lang="en-US" sz="2800" dirty="0"/>
              <a:t> forceps with slot for guidewire</a:t>
            </a:r>
          </a:p>
          <a:p>
            <a:pPr marL="800100" lvl="1" indent="-342900">
              <a:buAutoNum type="alphaLcPeriod"/>
            </a:pPr>
            <a:r>
              <a:rPr lang="en-US" sz="2800" dirty="0"/>
              <a:t>Turner needle (aka Rosen pick) </a:t>
            </a:r>
          </a:p>
          <a:p>
            <a:pPr marL="800100" lvl="1" indent="-342900">
              <a:buAutoNum type="alphaLcPeriod"/>
            </a:pPr>
            <a:r>
              <a:rPr lang="en-US" sz="2800" dirty="0"/>
              <a:t>Use 2% viscous lidocaine (local) or K-Y gel (general anesthesia)</a:t>
            </a:r>
          </a:p>
          <a:p>
            <a:endParaRPr lang="en-US" dirty="0"/>
          </a:p>
        </p:txBody>
      </p:sp>
      <p:pic>
        <p:nvPicPr>
          <p:cNvPr id="3" name="Picture 2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792F1576-D601-474F-82AC-B9843339C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" y="15022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223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ED888212-5910-490F-B994-862430D07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" y="15022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45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5247" y="1535144"/>
            <a:ext cx="4717609" cy="5928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92D1C-4C40-4B3A-9127-EBA9ADD4B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701" y="1595535"/>
            <a:ext cx="6260558" cy="3452325"/>
          </a:xfrm>
          <a:prstGeom prst="rect">
            <a:avLst/>
          </a:prstGeom>
        </p:spPr>
      </p:pic>
      <p:pic>
        <p:nvPicPr>
          <p:cNvPr id="1026" name="Picture 2" descr="WTFPL">
            <a:extLst>
              <a:ext uri="{FF2B5EF4-FFF2-40B4-BE49-F238E27FC236}">
                <a16:creationId xmlns:a16="http://schemas.microsoft.com/office/drawing/2014/main" id="{442979E6-A936-4E82-A617-F88B8A75F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99" y="5262465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8048B0-08F2-4CB6-A715-66672F2B1618}"/>
              </a:ext>
            </a:extLst>
          </p:cNvPr>
          <p:cNvSpPr txBox="1"/>
          <p:nvPr/>
        </p:nvSpPr>
        <p:spPr>
          <a:xfrm>
            <a:off x="6091283" y="5583598"/>
            <a:ext cx="31710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Permission is granted to </a:t>
            </a:r>
          </a:p>
          <a:p>
            <a:r>
              <a:rPr lang="en-US" sz="1100" b="0" i="0" u="none" strike="noStrike" dirty="0">
                <a:solidFill>
                  <a:srgbClr val="3366BB"/>
                </a:solidFill>
                <a:effectLst/>
                <a:latin typeface="Arial" panose="020B0604020202020204" pitchFamily="34" charset="0"/>
                <a:hlinkClick r:id="rId5" tooltip="w:WTFPL"/>
              </a:rPr>
              <a:t>do what the f**k you want to</a:t>
            </a:r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with this document </a:t>
            </a:r>
          </a:p>
          <a:p>
            <a:r>
              <a:rPr lang="en-US" sz="11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under the terms of the </a:t>
            </a:r>
            <a:r>
              <a:rPr lang="en-US" sz="1100" b="1" i="0" u="sng" dirty="0">
                <a:solidFill>
                  <a:srgbClr val="BB6633"/>
                </a:solidFill>
                <a:effectLst/>
                <a:latin typeface="Arial" panose="020B0604020202020204" pitchFamily="34" charset="0"/>
                <a:hlinkClick r:id="rId6"/>
              </a:rPr>
              <a:t>WTF Public License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A8AA8-98F0-4025-8AB3-64B593379692}"/>
              </a:ext>
            </a:extLst>
          </p:cNvPr>
          <p:cNvSpPr txBox="1"/>
          <p:nvPr/>
        </p:nvSpPr>
        <p:spPr>
          <a:xfrm>
            <a:off x="5995646" y="6233374"/>
            <a:ext cx="5252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Downloaded with permission from Wikimedia</a:t>
            </a:r>
          </a:p>
          <a:p>
            <a:r>
              <a:rPr lang="en-US" sz="1400" dirty="0"/>
              <a:t>https://commons.Wikimedia.org/wiki/File:Catheter_Schema_3_ret....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F624D-1400-4504-A6DF-3F8C69EBC5BD}"/>
              </a:ext>
            </a:extLst>
          </p:cNvPr>
          <p:cNvSpPr txBox="1"/>
          <p:nvPr/>
        </p:nvSpPr>
        <p:spPr>
          <a:xfrm>
            <a:off x="906811" y="101406"/>
            <a:ext cx="11285189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6. Dilate (</a:t>
            </a:r>
            <a:r>
              <a:rPr lang="en-US" b="1" i="1" u="sng" dirty="0"/>
              <a:t>don’t lose the lumen</a:t>
            </a:r>
            <a:r>
              <a:rPr lang="en-US" dirty="0"/>
              <a:t>)</a:t>
            </a:r>
          </a:p>
          <a:p>
            <a:pPr marL="800100" lvl="1" indent="-342900">
              <a:buAutoNum type="alphaLcPeriod"/>
            </a:pPr>
            <a:r>
              <a:rPr lang="en-US" dirty="0"/>
              <a:t>‘Modified </a:t>
            </a:r>
            <a:r>
              <a:rPr lang="en-US" dirty="0" err="1"/>
              <a:t>seldinger</a:t>
            </a:r>
            <a:r>
              <a:rPr lang="en-US" dirty="0"/>
              <a:t> technique’ (COOK history)</a:t>
            </a:r>
          </a:p>
          <a:p>
            <a:pPr marL="800100" lvl="1" indent="-342900">
              <a:buAutoNum type="alphaLcPeriod"/>
            </a:pPr>
            <a:r>
              <a:rPr lang="en-US" dirty="0"/>
              <a:t>Progressive dilation – 24 – 22 – 20 (if possible) angiocath – </a:t>
            </a:r>
          </a:p>
          <a:p>
            <a:pPr marL="800100" lvl="1" indent="-342900">
              <a:buAutoNum type="alphaLcPeriod"/>
            </a:pPr>
            <a:r>
              <a:rPr lang="en-US" dirty="0"/>
              <a:t>Can place 0.8 mm </a:t>
            </a:r>
            <a:r>
              <a:rPr lang="en-US" dirty="0" err="1"/>
              <a:t>Zenk</a:t>
            </a:r>
            <a:r>
              <a:rPr lang="en-US" dirty="0"/>
              <a:t> scope through 18 but not 20 </a:t>
            </a:r>
            <a:r>
              <a:rPr lang="en-US" dirty="0" err="1"/>
              <a:t>angio</a:t>
            </a:r>
            <a:endParaRPr lang="en-US" dirty="0"/>
          </a:p>
          <a:p>
            <a:pPr marL="800100" lvl="1" indent="-342900">
              <a:buAutoNum type="alphaLcPeriod" startAt="4"/>
            </a:pPr>
            <a:r>
              <a:rPr lang="en-US" dirty="0"/>
              <a:t>If 20 angiocath won’t progress, use hollow </a:t>
            </a:r>
            <a:r>
              <a:rPr lang="en-US" dirty="0" err="1"/>
              <a:t>Marchal</a:t>
            </a:r>
            <a:r>
              <a:rPr lang="en-US" dirty="0"/>
              <a:t> dilators</a:t>
            </a:r>
          </a:p>
          <a:p>
            <a:pPr marL="800100" lvl="1" indent="-342900">
              <a:buAutoNum type="alphaLcPeriod" startAt="4"/>
            </a:pPr>
            <a:r>
              <a:rPr lang="en-US" dirty="0"/>
              <a:t>Progress to COOK salivary access dilators 4Fr – </a:t>
            </a:r>
            <a:r>
              <a:rPr lang="en-US" u="sng" dirty="0"/>
              <a:t>5Fr</a:t>
            </a:r>
            <a:r>
              <a:rPr lang="en-US" dirty="0"/>
              <a:t> – </a:t>
            </a:r>
            <a:r>
              <a:rPr lang="en-US" u="sng" dirty="0"/>
              <a:t>6Fr</a:t>
            </a:r>
            <a:r>
              <a:rPr lang="en-US" dirty="0"/>
              <a:t> – 7Fr</a:t>
            </a:r>
          </a:p>
        </p:txBody>
      </p:sp>
    </p:spTree>
    <p:extLst>
      <p:ext uri="{BB962C8B-B14F-4D97-AF65-F5344CB8AC3E}">
        <p14:creationId xmlns:p14="http://schemas.microsoft.com/office/powerpoint/2010/main" val="42036692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plastic, close&#10;&#10;Description automatically generated">
            <a:extLst>
              <a:ext uri="{FF2B5EF4-FFF2-40B4-BE49-F238E27FC236}">
                <a16:creationId xmlns:a16="http://schemas.microsoft.com/office/drawing/2014/main" id="{D2551DE2-DA9D-42AD-B71F-F0D495ABE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3" name="Picture 2" descr="A picture containing food, plastic, dessert&#10;&#10;Description automatically generated">
            <a:extLst>
              <a:ext uri="{FF2B5EF4-FFF2-40B4-BE49-F238E27FC236}">
                <a16:creationId xmlns:a16="http://schemas.microsoft.com/office/drawing/2014/main" id="{E72C6852-EBE8-44EC-9908-FDCD2F636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0"/>
            <a:ext cx="6096001" cy="3429001"/>
          </a:xfrm>
          <a:prstGeom prst="rect">
            <a:avLst/>
          </a:prstGeom>
        </p:spPr>
      </p:pic>
      <p:pic>
        <p:nvPicPr>
          <p:cNvPr id="4" name="Picture 3" descr="A picture containing close, cosmetic&#10;&#10;Description automatically generated">
            <a:extLst>
              <a:ext uri="{FF2B5EF4-FFF2-40B4-BE49-F238E27FC236}">
                <a16:creationId xmlns:a16="http://schemas.microsoft.com/office/drawing/2014/main" id="{B2B078C7-9C43-49D1-AFEA-8128C4B6F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9"/>
            <a:ext cx="6096002" cy="3429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79AFF2-7F4E-4F84-BA46-9997141325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77" y="3428999"/>
            <a:ext cx="6096002" cy="3429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56A8BA-69D2-490B-A541-1EF9309CE2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42899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022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E7D7B-3A14-4884-BF39-CB8F7FAE137F}"/>
              </a:ext>
            </a:extLst>
          </p:cNvPr>
          <p:cNvSpPr txBox="1"/>
          <p:nvPr/>
        </p:nvSpPr>
        <p:spPr>
          <a:xfrm>
            <a:off x="0" y="401681"/>
            <a:ext cx="11917365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difficult to dilate- if even the tip of the 24 gauge </a:t>
            </a:r>
            <a:r>
              <a:rPr lang="en-US" dirty="0" err="1"/>
              <a:t>angiocatheter</a:t>
            </a:r>
            <a:r>
              <a:rPr lang="en-US" dirty="0"/>
              <a:t> gets in</a:t>
            </a:r>
          </a:p>
          <a:p>
            <a:r>
              <a:rPr lang="en-US" dirty="0"/>
              <a:t> -then through it infuse saline (in OR); radiocontrast (</a:t>
            </a:r>
            <a:r>
              <a:rPr lang="en-US" dirty="0" err="1"/>
              <a:t>Isovue</a:t>
            </a:r>
            <a:r>
              <a:rPr lang="en-US" dirty="0"/>
              <a:t> 370 for sialography)</a:t>
            </a:r>
          </a:p>
          <a:p>
            <a:endParaRPr lang="en-US" dirty="0"/>
          </a:p>
          <a:p>
            <a:r>
              <a:rPr lang="en-US" dirty="0"/>
              <a:t>Arjun Joshi’s team: </a:t>
            </a:r>
            <a:r>
              <a:rPr lang="en-US" b="1" dirty="0"/>
              <a:t>viscous lidocaine infusion </a:t>
            </a:r>
            <a:r>
              <a:rPr lang="en-US" dirty="0"/>
              <a:t>at time of in-clinic local anesthesia </a:t>
            </a:r>
            <a:r>
              <a:rPr lang="en-US" dirty="0" err="1"/>
              <a:t>sialendoscopy</a:t>
            </a:r>
            <a:endParaRPr lang="en-US" dirty="0"/>
          </a:p>
          <a:p>
            <a:r>
              <a:rPr lang="en-US" dirty="0"/>
              <a:t>   ‘stenting and dilating injection of the viscous lidocaine within the duct facilitates easy insertion and continued visualization”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200" dirty="0"/>
              <a:t>“While the available salivary access dilating catheters range </a:t>
            </a:r>
          </a:p>
          <a:p>
            <a:r>
              <a:rPr lang="en-US" sz="3200" dirty="0"/>
              <a:t>from 4–0 to 7–0 Fr, usually only one size is needed per case.</a:t>
            </a:r>
          </a:p>
          <a:p>
            <a:r>
              <a:rPr lang="en-US" sz="3200" dirty="0"/>
              <a:t>The authors mainly utilize </a:t>
            </a:r>
            <a:r>
              <a:rPr lang="en-US" sz="3200" dirty="0">
                <a:highlight>
                  <a:srgbClr val="FFFF00"/>
                </a:highlight>
              </a:rPr>
              <a:t>the 5–0 or 6–0 Fr sizes </a:t>
            </a:r>
            <a:r>
              <a:rPr lang="en-US" sz="3200" dirty="0"/>
              <a:t>for the </a:t>
            </a:r>
          </a:p>
          <a:p>
            <a:r>
              <a:rPr lang="en-US" sz="3200" dirty="0"/>
              <a:t>purpose of salivary papilla dilation and access, though the </a:t>
            </a:r>
          </a:p>
          <a:p>
            <a:r>
              <a:rPr lang="en-US" sz="3200" dirty="0"/>
              <a:t>4–0 Fr can be useful in cases with papillary stenosis and </a:t>
            </a:r>
          </a:p>
          <a:p>
            <a:r>
              <a:rPr lang="en-US" sz="3200" dirty="0"/>
              <a:t>the 7–0 Fr catheter can help prepare the duct for passage </a:t>
            </a:r>
          </a:p>
          <a:p>
            <a:r>
              <a:rPr lang="en-US" sz="3200" dirty="0"/>
              <a:t>of a larger endoscope, such as the Erlangen 1.6 mm</a:t>
            </a:r>
            <a:r>
              <a:rPr lang="en-US" dirty="0"/>
              <a:t>”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42569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C60E98-6E31-432B-BBE5-9C4E6AE088BE}"/>
              </a:ext>
            </a:extLst>
          </p:cNvPr>
          <p:cNvSpPr txBox="1"/>
          <p:nvPr/>
        </p:nvSpPr>
        <p:spPr>
          <a:xfrm>
            <a:off x="217078" y="62657"/>
            <a:ext cx="8456482" cy="7817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References</a:t>
            </a:r>
          </a:p>
          <a:p>
            <a:r>
              <a:rPr lang="en-US" sz="1600" dirty="0">
                <a:latin typeface="BlinkMacSystemFont"/>
              </a:rPr>
              <a:t>Walvekar RR, </a:t>
            </a:r>
            <a:r>
              <a:rPr lang="en-US" sz="1600" dirty="0" err="1">
                <a:latin typeface="BlinkMacSystemFont"/>
              </a:rPr>
              <a:t>Carrau</a:t>
            </a:r>
            <a:r>
              <a:rPr lang="en-US" sz="1600" dirty="0">
                <a:latin typeface="BlinkMacSystemFont"/>
              </a:rPr>
              <a:t> RL and Schaitkin B: </a:t>
            </a:r>
            <a:r>
              <a:rPr lang="en-US" sz="1600" dirty="0" err="1">
                <a:latin typeface="BlinkMacSystemFont"/>
              </a:rPr>
              <a:t>Sialendoscopy</a:t>
            </a:r>
            <a:r>
              <a:rPr lang="en-US" sz="1600" dirty="0">
                <a:latin typeface="BlinkMacSystemFont"/>
              </a:rPr>
              <a:t>: Minimally invasive approach </a:t>
            </a:r>
          </a:p>
          <a:p>
            <a:r>
              <a:rPr lang="en-US" sz="1600" dirty="0">
                <a:latin typeface="BlinkMacSystemFont"/>
              </a:rPr>
              <a:t>	to the salivary ductal system.  Operative Techniques in Otolaryngology </a:t>
            </a:r>
          </a:p>
          <a:p>
            <a:r>
              <a:rPr lang="en-US" sz="1600" dirty="0">
                <a:latin typeface="BlinkMacSystemFont"/>
              </a:rPr>
              <a:t>	Head and Neck Surgery  Volume 20, Issue pp 131-135, June 01 2009</a:t>
            </a:r>
          </a:p>
          <a:p>
            <a:pPr algn="l"/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Schwalje AT, Hoffman HT. Intraductal Salivary Gland Infusion With Botulinum Toxin. </a:t>
            </a:r>
          </a:p>
          <a:p>
            <a:pPr algn="l"/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Laryngoscope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Investig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Otolaryngol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. 2019 Sep 3;4(5):520-525. </a:t>
            </a:r>
          </a:p>
          <a:p>
            <a:pPr algn="l"/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: 10.1002/lio2.306. PMID: 31637296; PMCID: PMC6793609.</a:t>
            </a:r>
            <a:endParaRPr lang="en-US" sz="1600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Thorpe RK, Foggia MJ, Marcus KS, Policeni B, Maley JE, Hoffman HT.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Sialographic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 Analysis </a:t>
            </a:r>
          </a:p>
          <a:p>
            <a:pPr algn="l"/>
            <a:r>
              <a:rPr lang="en-US" sz="1600" dirty="0">
                <a:solidFill>
                  <a:srgbClr val="222222"/>
                </a:solidFill>
                <a:latin typeface="-apple-system"/>
              </a:rPr>
              <a:t>	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of Radioiodine-Associated Chronic Sialadenitis. Laryngoscope. 2020 Nov 17. </a:t>
            </a:r>
          </a:p>
          <a:p>
            <a:pPr algn="l"/>
            <a:r>
              <a:rPr lang="en-US" sz="1600" dirty="0">
                <a:solidFill>
                  <a:srgbClr val="222222"/>
                </a:solidFill>
                <a:latin typeface="-apple-system"/>
              </a:rPr>
              <a:t>	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doi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: 10.1002/lary.29279. PMID: 33200832.</a:t>
            </a:r>
          </a:p>
          <a:p>
            <a:pPr algn="l"/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Foggia MJ, Peterson J, Maley J, Policeni B, Hoffman HT.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Sialographic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 analysis of parotid </a:t>
            </a:r>
          </a:p>
          <a:p>
            <a:pPr algn="l"/>
            <a:r>
              <a:rPr lang="en-US" sz="1600" dirty="0">
                <a:solidFill>
                  <a:srgbClr val="222222"/>
                </a:solidFill>
                <a:latin typeface="-apple-system"/>
              </a:rPr>
              <a:t>	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ductal abnormalities associated with Sjogren's syndrome. Oral Dis. 2020 </a:t>
            </a:r>
          </a:p>
          <a:p>
            <a:pPr algn="l"/>
            <a:r>
              <a:rPr lang="en-US" sz="1600" dirty="0">
                <a:solidFill>
                  <a:srgbClr val="222222"/>
                </a:solidFill>
                <a:latin typeface="-apple-system"/>
              </a:rPr>
              <a:t>	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Jul;26(5):912-919.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doi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: 10.1111/odi.13298.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Epub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 2020 Mar 3. PMID: 32031309.</a:t>
            </a:r>
          </a:p>
          <a:p>
            <a:pPr algn="l"/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Truong K, Hoffman HT, Policeni B, Maley J. Radiocontrast Dye Extravasation During Sialography. </a:t>
            </a:r>
          </a:p>
          <a:p>
            <a:pPr algn="l"/>
            <a:r>
              <a:rPr lang="en-US" sz="1600" dirty="0">
                <a:solidFill>
                  <a:srgbClr val="222222"/>
                </a:solidFill>
                <a:latin typeface="-apple-system"/>
              </a:rPr>
              <a:t>	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Ann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Otol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Rhinol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Laryngol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. 2018 Mar;127(3):192-199. 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doi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: 10.1177/0003489417752711. </a:t>
            </a:r>
          </a:p>
          <a:p>
            <a:pPr algn="l"/>
            <a:r>
              <a:rPr lang="en-US" sz="1600" dirty="0">
                <a:solidFill>
                  <a:srgbClr val="222222"/>
                </a:solidFill>
                <a:latin typeface="-apple-system"/>
              </a:rPr>
              <a:t>	</a:t>
            </a:r>
            <a:r>
              <a:rPr lang="en-US" sz="1600" b="0" i="0" dirty="0" err="1">
                <a:solidFill>
                  <a:srgbClr val="222222"/>
                </a:solidFill>
                <a:effectLst/>
                <a:latin typeface="-apple-system"/>
              </a:rPr>
              <a:t>Epub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-apple-system"/>
              </a:rPr>
              <a:t> 2018 Jan 7. PMID: 29308655</a:t>
            </a:r>
          </a:p>
          <a:p>
            <a:pPr algn="l"/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Hoffman HT, Walvekar RR, Tracy CR, Kolenda J, Pagedar N. Endoscopic Salivary Stone Fragmentation</a:t>
            </a:r>
          </a:p>
          <a:p>
            <a:pPr algn="l"/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 with Pneumatic Lithotripsy in a Simulation Model.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Otolaryngol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 Head Neck Surg. 2016 </a:t>
            </a:r>
          </a:p>
          <a:p>
            <a:pPr algn="l"/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Mar;154(3):454-9.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: 10.1177/0194599815626138.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 2016 Jan 19. PMID: 26786265.</a:t>
            </a:r>
            <a:endParaRPr lang="en-US" sz="1600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Squires L, King J, Hsieh TY, Joshi AS. Rapid, Effective Cannulation for Salivary Duct Access: </a:t>
            </a:r>
          </a:p>
          <a:p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Use of Hydro-Dilation With Viscous Lidocaine. Laryngoscope. </a:t>
            </a:r>
          </a:p>
          <a:p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	2021 Aug;131(8):E2432-E2435.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: 10.1002/lary.29456.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 2021 Mar 15. PMID: 33720416.</a:t>
            </a:r>
          </a:p>
          <a:p>
            <a:r>
              <a:rPr lang="en-US" sz="1600" dirty="0" err="1">
                <a:solidFill>
                  <a:srgbClr val="212121"/>
                </a:solidFill>
                <a:latin typeface="BlinkMacSystemFont"/>
              </a:rPr>
              <a:t>Marchal</a:t>
            </a:r>
            <a:r>
              <a:rPr lang="en-US" sz="1600" dirty="0">
                <a:solidFill>
                  <a:srgbClr val="212121"/>
                </a:solidFill>
                <a:latin typeface="BlinkMacSystemFont"/>
              </a:rPr>
              <a:t> F: Chapter 6 “</a:t>
            </a:r>
            <a:r>
              <a:rPr lang="en-US" sz="1600" dirty="0" err="1">
                <a:solidFill>
                  <a:srgbClr val="212121"/>
                </a:solidFill>
                <a:latin typeface="BlinkMacSystemFont"/>
              </a:rPr>
              <a:t>Sialendoscopy</a:t>
            </a:r>
            <a:r>
              <a:rPr lang="en-US" sz="1600" dirty="0">
                <a:solidFill>
                  <a:srgbClr val="212121"/>
                </a:solidFill>
                <a:latin typeface="BlinkMacSystemFont"/>
              </a:rPr>
              <a:t>” pp 127-147 in </a:t>
            </a:r>
          </a:p>
          <a:p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Salivary Gland Disorders eds Myers EN and Ferris RL Springer-Verlag Berlin 2007</a:t>
            </a:r>
          </a:p>
          <a:p>
            <a:r>
              <a:rPr lang="en-US" sz="1600" dirty="0" err="1">
                <a:solidFill>
                  <a:srgbClr val="212121"/>
                </a:solidFill>
                <a:latin typeface="BlinkMacSystemFont"/>
              </a:rPr>
              <a:t>Saban</a:t>
            </a:r>
            <a:r>
              <a:rPr lang="en-US" sz="1600" dirty="0">
                <a:solidFill>
                  <a:srgbClr val="212121"/>
                </a:solidFill>
                <a:latin typeface="BlinkMacSystemFont"/>
              </a:rPr>
              <a:t> Y, </a:t>
            </a:r>
            <a:r>
              <a:rPr lang="en-US" sz="1600" dirty="0" err="1">
                <a:solidFill>
                  <a:srgbClr val="212121"/>
                </a:solidFill>
                <a:latin typeface="BlinkMacSystemFont"/>
              </a:rPr>
              <a:t>Sozen</a:t>
            </a:r>
            <a:r>
              <a:rPr lang="en-US" sz="1600" dirty="0">
                <a:solidFill>
                  <a:srgbClr val="212121"/>
                </a:solidFill>
                <a:latin typeface="BlinkMacSystemFont"/>
              </a:rPr>
              <a:t> T, </a:t>
            </a:r>
            <a:r>
              <a:rPr lang="en-US" sz="1600" dirty="0" err="1">
                <a:solidFill>
                  <a:srgbClr val="212121"/>
                </a:solidFill>
                <a:latin typeface="BlinkMacSystemFont"/>
              </a:rPr>
              <a:t>Palhazi</a:t>
            </a:r>
            <a:r>
              <a:rPr lang="en-US" sz="1600" dirty="0">
                <a:solidFill>
                  <a:srgbClr val="212121"/>
                </a:solidFill>
                <a:latin typeface="BlinkMacSystemFont"/>
              </a:rPr>
              <a:t> P, and </a:t>
            </a:r>
            <a:r>
              <a:rPr lang="en-US" sz="1600" dirty="0" err="1">
                <a:solidFill>
                  <a:srgbClr val="212121"/>
                </a:solidFill>
                <a:latin typeface="BlinkMacSystemFont"/>
              </a:rPr>
              <a:t>Polselli</a:t>
            </a:r>
            <a:r>
              <a:rPr lang="en-US" sz="1600" dirty="0">
                <a:solidFill>
                  <a:srgbClr val="212121"/>
                </a:solidFill>
                <a:latin typeface="BlinkMacSystemFont"/>
              </a:rPr>
              <a:t> R: Chapter 1 “Salivary Gland Anatomy” pp 2-11 </a:t>
            </a:r>
          </a:p>
          <a:p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in </a:t>
            </a:r>
            <a:r>
              <a:rPr lang="en-US" sz="1600" u="sng" dirty="0">
                <a:solidFill>
                  <a:srgbClr val="212121"/>
                </a:solidFill>
                <a:latin typeface="BlinkMacSystemFont"/>
              </a:rPr>
              <a:t>Surgery of the Salivary Glands </a:t>
            </a:r>
            <a:r>
              <a:rPr lang="en-US" sz="1600" dirty="0">
                <a:solidFill>
                  <a:srgbClr val="212121"/>
                </a:solidFill>
                <a:latin typeface="BlinkMacSystemFont"/>
              </a:rPr>
              <a:t>Robert Witt 2021 Elsevier</a:t>
            </a:r>
          </a:p>
          <a:p>
            <a:r>
              <a:rPr lang="en-US" sz="1600" dirty="0">
                <a:solidFill>
                  <a:srgbClr val="212121"/>
                </a:solidFill>
                <a:latin typeface="BlinkMacSystemFont"/>
              </a:rPr>
              <a:t>Zhang L, Xu H, Cai, Z, Mao C, Wang Y, Peng X, Zhu Z and Yu G: Clinical and Anatomic Study </a:t>
            </a:r>
          </a:p>
          <a:p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on the Ducts of the Submandibular and Sublingual Glands </a:t>
            </a:r>
            <a:r>
              <a:rPr lang="en-US" sz="1600" b="0" i="0" dirty="0">
                <a:solidFill>
                  <a:srgbClr val="505050"/>
                </a:solidFill>
                <a:effectLst/>
                <a:latin typeface="Arial" panose="020B0604020202020204" pitchFamily="34" charset="0"/>
              </a:rPr>
              <a:t>Journal of Oral and </a:t>
            </a:r>
          </a:p>
          <a:p>
            <a:r>
              <a:rPr lang="en-US" sz="1600" dirty="0">
                <a:solidFill>
                  <a:srgbClr val="505050"/>
                </a:solidFill>
                <a:latin typeface="Arial" panose="020B0604020202020204" pitchFamily="34" charset="0"/>
              </a:rPr>
              <a:t>	</a:t>
            </a:r>
            <a:r>
              <a:rPr lang="en-US" sz="1600" b="0" i="0" dirty="0">
                <a:solidFill>
                  <a:srgbClr val="505050"/>
                </a:solidFill>
                <a:effectLst/>
                <a:latin typeface="Arial" panose="020B0604020202020204" pitchFamily="34" charset="0"/>
              </a:rPr>
              <a:t>Maxillofacial Surgery, 2010-03-01, Volume 68, Issue 3, Pages 606-610, 2010</a:t>
            </a:r>
          </a:p>
          <a:p>
            <a:endParaRPr lang="en-US" b="0" i="0" dirty="0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8230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8A0DBD-97B0-4341-A805-F6D6A0CA3649}"/>
              </a:ext>
            </a:extLst>
          </p:cNvPr>
          <p:cNvSpPr txBox="1"/>
          <p:nvPr/>
        </p:nvSpPr>
        <p:spPr>
          <a:xfrm>
            <a:off x="217078" y="62657"/>
            <a:ext cx="10476329" cy="720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References</a:t>
            </a:r>
          </a:p>
          <a:p>
            <a:pPr algn="l"/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Goates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 AJ, Lee DJ, Maley JE, Lee PC, Hoffman HT.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Pneumoparotitis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 as a complication</a:t>
            </a:r>
          </a:p>
          <a:p>
            <a:pPr algn="l"/>
            <a:r>
              <a:rPr lang="en-US" sz="1600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 of long-term oronasal positive airway pressure for sleep apnea. Head Neck. 2018 Jan;40(1):</a:t>
            </a:r>
          </a:p>
          <a:p>
            <a:pPr algn="l"/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	E5-E8.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: 10.1002/hed.25003. </a:t>
            </a:r>
            <a:r>
              <a:rPr lang="en-US" sz="16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 2017 Nov 17. PMID: 29149468.</a:t>
            </a:r>
          </a:p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Blake Sullivan C, Hoffman H. Dynamic imaging with sialography combined with </a:t>
            </a:r>
          </a:p>
          <a:p>
            <a:pPr algn="l"/>
            <a:r>
              <a:rPr lang="en-US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to manage a foreign body in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Stensen's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duct. Am J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Otolaryngol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</a:t>
            </a:r>
          </a:p>
          <a:p>
            <a:pPr algn="l"/>
            <a:r>
              <a:rPr lang="en-US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2018 May-Jun;39(3):349-351.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10.1016/j.amjoto.2018.03.001.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2018 Mar 3. PMID: 29525141.</a:t>
            </a:r>
          </a:p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Marcus KS, Zhu VL,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Eigsti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RL, Hoffman HT. Fibrous Salivary Ductal Stricture: A Novel Histopathologic Correlate. </a:t>
            </a:r>
          </a:p>
          <a:p>
            <a:pPr algn="l"/>
            <a:r>
              <a:rPr lang="en-US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Ear Nose Throat J. 2021 Dec;100(10):NP429-NP431. </a:t>
            </a:r>
          </a:p>
          <a:p>
            <a:pPr algn="l"/>
            <a:r>
              <a:rPr lang="en-US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10.1177/0145561320927553.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2020 May 26. PMID: 32453645.</a:t>
            </a:r>
          </a:p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Walvekar RR, Hoffman HT, Kolenda J, Hernandez S. Salivary Stone Pneumatic Lithotripsy in a </a:t>
            </a:r>
          </a:p>
          <a:p>
            <a:pPr algn="l"/>
            <a:r>
              <a:rPr lang="en-US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Live Porcine Model.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Otolaryngol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Head Neck Surg. 2016 Jun;154(6):1023-6.</a:t>
            </a:r>
          </a:p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	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10.1177/0194599816638313.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2016 Apr 5. PMID: 27048662.</a:t>
            </a:r>
          </a:p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Truong K, Guerin LA, Hoffman H. Value of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-assisted transoral sublingual gland resection</a:t>
            </a:r>
          </a:p>
          <a:p>
            <a:pPr algn="l"/>
            <a:r>
              <a:rPr lang="en-US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for a plunging ranula: case report and review. J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Laryngol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Otol. 2015 May;129(5):509-12.</a:t>
            </a:r>
          </a:p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	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10.1017/S0022215115000948.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2015 Apr 16. PMID: 25877148.</a:t>
            </a:r>
          </a:p>
          <a:p>
            <a:pPr algn="l"/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Diggelmann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HR, Hoffman HT. Intraductal infusion of steroids in patients with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Sjögren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syndrome </a:t>
            </a:r>
          </a:p>
          <a:p>
            <a:pPr algn="l"/>
            <a:r>
              <a:rPr lang="en-US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to treat painful salivary swelling: Report of 2 cases. Ear Nose Throat J. 2015 Jun;94(6):238-9.</a:t>
            </a:r>
          </a:p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	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10.1177/014556131509400611. PMID: 26053983.</a:t>
            </a:r>
          </a:p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Potash A, Hoffman HT. Retrograde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a new technique for avoiding retained ductal stones.</a:t>
            </a:r>
          </a:p>
          <a:p>
            <a:pPr algn="l"/>
            <a:r>
              <a:rPr lang="en-US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Ann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Otol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Rhinol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Laryngol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2012 Jan;121(1):38-43. </a:t>
            </a:r>
          </a:p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	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10.1177/000348941212100107. PMID: 22312926.</a:t>
            </a:r>
          </a:p>
          <a:p>
            <a:pPr algn="l"/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Goates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AJ, Kung RW, Tracy CR, Hoffman HT. Intraductal Laser Fiber Tip Fracture and Retrieval During </a:t>
            </a:r>
          </a:p>
          <a:p>
            <a:pPr algn="l"/>
            <a:r>
              <a:rPr lang="en-US" dirty="0">
                <a:solidFill>
                  <a:srgbClr val="212121"/>
                </a:solidFill>
                <a:latin typeface="BlinkMacSystemFont"/>
              </a:rPr>
              <a:t>	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Sialendoscopic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Laser-Assisted Lithotripsy. Ann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Otol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Rhinol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Laryngol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. 2017 Nov;126(11):774-777. </a:t>
            </a:r>
          </a:p>
          <a:p>
            <a:pPr algn="l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	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10.1177/0003489417728736.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2017 Sep 12. PMID: 28895432.</a:t>
            </a:r>
            <a:endParaRPr lang="en-US" b="0" i="0" dirty="0">
              <a:solidFill>
                <a:srgbClr val="50505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1158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81132-8CCA-4B8E-AA88-34164FB9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79" y="0"/>
            <a:ext cx="11611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6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18B95642-B93C-4B60-A5AE-8BF23498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92439-EF12-42D2-BF74-657E5AB9E04C}"/>
              </a:ext>
            </a:extLst>
          </p:cNvPr>
          <p:cNvSpPr txBox="1"/>
          <p:nvPr/>
        </p:nvSpPr>
        <p:spPr>
          <a:xfrm>
            <a:off x="2136711" y="0"/>
            <a:ext cx="655942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Transoral Stone Removal In Clinic </a:t>
            </a:r>
          </a:p>
        </p:txBody>
      </p:sp>
    </p:spTree>
    <p:extLst>
      <p:ext uri="{BB962C8B-B14F-4D97-AF65-F5344CB8AC3E}">
        <p14:creationId xmlns:p14="http://schemas.microsoft.com/office/powerpoint/2010/main" val="35398217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CCD44535-E28F-436C-920E-86CA789C2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3" y="0"/>
            <a:ext cx="6790267" cy="3819525"/>
          </a:xfrm>
          <a:prstGeom prst="rect">
            <a:avLst/>
          </a:prstGeom>
        </p:spPr>
      </p:pic>
      <p:pic>
        <p:nvPicPr>
          <p:cNvPr id="3" name="Picture 2" descr="A close-up of a person's mouth&#10;&#10;Description automatically generated with low confidence">
            <a:extLst>
              <a:ext uri="{FF2B5EF4-FFF2-40B4-BE49-F238E27FC236}">
                <a16:creationId xmlns:a16="http://schemas.microsoft.com/office/drawing/2014/main" id="{B4F71FBC-4D32-4630-B697-286ACAB64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90266" cy="3819525"/>
          </a:xfrm>
          <a:prstGeom prst="rect">
            <a:avLst/>
          </a:prstGeom>
        </p:spPr>
      </p:pic>
      <p:pic>
        <p:nvPicPr>
          <p:cNvPr id="7" name="Picture 6" descr="A picture containing arthropod, lobster, dish, close&#10;&#10;Description automatically generated">
            <a:extLst>
              <a:ext uri="{FF2B5EF4-FFF2-40B4-BE49-F238E27FC236}">
                <a16:creationId xmlns:a16="http://schemas.microsoft.com/office/drawing/2014/main" id="{F64BB442-27F1-415D-B673-27D415402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8474"/>
            <a:ext cx="6790268" cy="3819526"/>
          </a:xfrm>
          <a:prstGeom prst="rect">
            <a:avLst/>
          </a:prstGeom>
        </p:spPr>
      </p:pic>
      <p:pic>
        <p:nvPicPr>
          <p:cNvPr id="9" name="Picture 8" descr="A picture containing indoor, dish&#10;&#10;Description automatically generated">
            <a:extLst>
              <a:ext uri="{FF2B5EF4-FFF2-40B4-BE49-F238E27FC236}">
                <a16:creationId xmlns:a16="http://schemas.microsoft.com/office/drawing/2014/main" id="{AA792D73-D486-41D2-A013-53F1B4620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2" y="3038474"/>
            <a:ext cx="6790268" cy="38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603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BC9FC8FB-3496-4FEA-B8EE-46DD347A2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02398" cy="3657599"/>
          </a:xfrm>
          <a:prstGeom prst="rect">
            <a:avLst/>
          </a:prstGeom>
        </p:spPr>
      </p:pic>
      <p:pic>
        <p:nvPicPr>
          <p:cNvPr id="5" name="Picture 4" descr="A picture containing food, dish, meat&#10;&#10;Description automatically generated">
            <a:extLst>
              <a:ext uri="{FF2B5EF4-FFF2-40B4-BE49-F238E27FC236}">
                <a16:creationId xmlns:a16="http://schemas.microsoft.com/office/drawing/2014/main" id="{5824AA64-74E9-45ED-8D0D-AEB9DA040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0"/>
            <a:ext cx="6502400" cy="3657600"/>
          </a:xfrm>
          <a:prstGeom prst="rect">
            <a:avLst/>
          </a:prstGeom>
        </p:spPr>
      </p:pic>
      <p:pic>
        <p:nvPicPr>
          <p:cNvPr id="11" name="Picture 10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A5146079-BFBF-42F6-B8E9-AAF15F53E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3" y="3657598"/>
            <a:ext cx="4286251" cy="3214688"/>
          </a:xfrm>
          <a:prstGeom prst="rect">
            <a:avLst/>
          </a:prstGeom>
        </p:spPr>
      </p:pic>
      <p:pic>
        <p:nvPicPr>
          <p:cNvPr id="15" name="Picture 14" descr="A picture containing loudspeaker, electronics&#10;&#10;Description automatically generated">
            <a:extLst>
              <a:ext uri="{FF2B5EF4-FFF2-40B4-BE49-F238E27FC236}">
                <a16:creationId xmlns:a16="http://schemas.microsoft.com/office/drawing/2014/main" id="{E03ABBF3-F8B0-43FD-B77B-4BB352B98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49" y="3657598"/>
            <a:ext cx="4267202" cy="3200402"/>
          </a:xfrm>
          <a:prstGeom prst="rect">
            <a:avLst/>
          </a:prstGeom>
        </p:spPr>
      </p:pic>
      <p:pic>
        <p:nvPicPr>
          <p:cNvPr id="17" name="Picture 16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DAEF92E1-924A-4A9C-AC01-2F7B26534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598"/>
            <a:ext cx="4286249" cy="32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789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ome food&#10;&#10;Description automatically generated with low confidence">
            <a:extLst>
              <a:ext uri="{FF2B5EF4-FFF2-40B4-BE49-F238E27FC236}">
                <a16:creationId xmlns:a16="http://schemas.microsoft.com/office/drawing/2014/main" id="{B19C9DF2-1E9F-469F-89AC-C4BE4983C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Picture 4" descr="A picture containing food, close&#10;&#10;Description automatically generated">
            <a:extLst>
              <a:ext uri="{FF2B5EF4-FFF2-40B4-BE49-F238E27FC236}">
                <a16:creationId xmlns:a16="http://schemas.microsoft.com/office/drawing/2014/main" id="{1026C2A1-1970-4A63-B80C-D458CDFA9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7" name="Picture 6" descr="A picture containing food, dish, close&#10;&#10;Description automatically generated">
            <a:extLst>
              <a:ext uri="{FF2B5EF4-FFF2-40B4-BE49-F238E27FC236}">
                <a16:creationId xmlns:a16="http://schemas.microsoft.com/office/drawing/2014/main" id="{E6DD94D5-E354-45FE-A584-A2A7BD0D6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8999"/>
            <a:ext cx="6096001" cy="3429001"/>
          </a:xfrm>
          <a:prstGeom prst="rect">
            <a:avLst/>
          </a:prstGeom>
        </p:spPr>
      </p:pic>
      <p:pic>
        <p:nvPicPr>
          <p:cNvPr id="9" name="Picture 8" descr="A picture containing food, dish, close&#10;&#10;Description automatically generated">
            <a:extLst>
              <a:ext uri="{FF2B5EF4-FFF2-40B4-BE49-F238E27FC236}">
                <a16:creationId xmlns:a16="http://schemas.microsoft.com/office/drawing/2014/main" id="{DEB4F44F-3F46-4BC1-A6A0-20FBB18BD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6" y="3428998"/>
            <a:ext cx="6096004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554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62C93320-BA81-48FE-8EE9-D812BD2DF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7925" cy="3520083"/>
          </a:xfrm>
          <a:prstGeom prst="rect">
            <a:avLst/>
          </a:prstGeom>
        </p:spPr>
      </p:pic>
      <p:pic>
        <p:nvPicPr>
          <p:cNvPr id="5" name="Picture 4" descr="A picture containing food, dish, close&#10;&#10;Description automatically generated">
            <a:extLst>
              <a:ext uri="{FF2B5EF4-FFF2-40B4-BE49-F238E27FC236}">
                <a16:creationId xmlns:a16="http://schemas.microsoft.com/office/drawing/2014/main" id="{644B7408-80D5-4068-89A4-04FAF772B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0"/>
            <a:ext cx="5943600" cy="3343275"/>
          </a:xfrm>
          <a:prstGeom prst="rect">
            <a:avLst/>
          </a:prstGeom>
        </p:spPr>
      </p:pic>
      <p:pic>
        <p:nvPicPr>
          <p:cNvPr id="7" name="Picture 6" descr="A picture containing food, red, meat&#10;&#10;Description automatically generated">
            <a:extLst>
              <a:ext uri="{FF2B5EF4-FFF2-40B4-BE49-F238E27FC236}">
                <a16:creationId xmlns:a16="http://schemas.microsoft.com/office/drawing/2014/main" id="{DAEC7EF4-8980-4864-862A-FA6F27233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7916"/>
            <a:ext cx="6257925" cy="3520083"/>
          </a:xfrm>
          <a:prstGeom prst="rect">
            <a:avLst/>
          </a:prstGeom>
        </p:spPr>
      </p:pic>
      <p:pic>
        <p:nvPicPr>
          <p:cNvPr id="9" name="Picture 8" descr="A picture containing food, red, meat&#10;&#10;Description automatically generated">
            <a:extLst>
              <a:ext uri="{FF2B5EF4-FFF2-40B4-BE49-F238E27FC236}">
                <a16:creationId xmlns:a16="http://schemas.microsoft.com/office/drawing/2014/main" id="{2326E4D1-B0B0-424C-B41E-3202735C4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203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4309482-282A-421C-8A12-F9F30BC4A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977" y="3428997"/>
            <a:ext cx="2400304" cy="1800228"/>
          </a:xfrm>
          <a:prstGeom prst="rect">
            <a:avLst/>
          </a:prstGeom>
        </p:spPr>
      </p:pic>
      <p:pic>
        <p:nvPicPr>
          <p:cNvPr id="3" name="Picture 2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82044EF5-51FD-46ED-9F29-169AD7A7B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5" name="Picture 4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9FA4BD05-2323-4FEC-B2C6-DFB606BC7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"/>
            <a:ext cx="6096002" cy="3429001"/>
          </a:xfrm>
          <a:prstGeom prst="rect">
            <a:avLst/>
          </a:prstGeom>
        </p:spPr>
      </p:pic>
      <p:pic>
        <p:nvPicPr>
          <p:cNvPr id="7" name="Picture 6" descr="A 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B122D455-1437-41AB-B4E9-243CBEA8D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998"/>
            <a:ext cx="6096002" cy="3429001"/>
          </a:xfrm>
          <a:prstGeom prst="rect">
            <a:avLst/>
          </a:prstGeom>
        </p:spPr>
      </p:pic>
      <p:pic>
        <p:nvPicPr>
          <p:cNvPr id="11" name="Picture 10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CCB008C0-FC0C-4ECA-A1CC-0A1830D787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8998"/>
            <a:ext cx="2339977" cy="1754983"/>
          </a:xfrm>
          <a:prstGeom prst="rect">
            <a:avLst/>
          </a:prstGeom>
        </p:spPr>
      </p:pic>
      <p:pic>
        <p:nvPicPr>
          <p:cNvPr id="15" name="Picture 14" descr="A picture containing dark, light, blur&#10;&#10;Description automatically generated">
            <a:extLst>
              <a:ext uri="{FF2B5EF4-FFF2-40B4-BE49-F238E27FC236}">
                <a16:creationId xmlns:a16="http://schemas.microsoft.com/office/drawing/2014/main" id="{486AB506-D159-455F-9DB9-C014D6FD29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3498"/>
            <a:ext cx="2339977" cy="1754983"/>
          </a:xfrm>
          <a:prstGeom prst="rect">
            <a:avLst/>
          </a:prstGeom>
        </p:spPr>
      </p:pic>
      <p:pic>
        <p:nvPicPr>
          <p:cNvPr id="17" name="Picture 16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9EBAADB4-EE82-4CE0-9C51-D9DAAF92F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35" y="5151238"/>
            <a:ext cx="2433645" cy="182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036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CE4E48C6-6E55-4C6D-BD23-93A1125D8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4266" cy="3248025"/>
          </a:xfrm>
          <a:prstGeom prst="rect">
            <a:avLst/>
          </a:prstGeom>
        </p:spPr>
      </p:pic>
      <p:pic>
        <p:nvPicPr>
          <p:cNvPr id="5" name="Picture 4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96E22562-B554-4DF8-BCF1-A6155F9CC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6" y="0"/>
            <a:ext cx="6417734" cy="3609975"/>
          </a:xfrm>
          <a:prstGeom prst="rect">
            <a:avLst/>
          </a:prstGeom>
        </p:spPr>
      </p:pic>
      <p:pic>
        <p:nvPicPr>
          <p:cNvPr id="7" name="Picture 6" descr="Close-up of a person's mouth&#10;&#10;Description automatically generated with medium confidence">
            <a:extLst>
              <a:ext uri="{FF2B5EF4-FFF2-40B4-BE49-F238E27FC236}">
                <a16:creationId xmlns:a16="http://schemas.microsoft.com/office/drawing/2014/main" id="{5F18166A-74D3-41D4-8B55-2A362A4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8024"/>
            <a:ext cx="6417733" cy="3609975"/>
          </a:xfrm>
          <a:prstGeom prst="rect">
            <a:avLst/>
          </a:prstGeom>
        </p:spPr>
      </p:pic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D55BCEF0-9BE0-4709-BB11-F1E45CE17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63" y="3248023"/>
            <a:ext cx="6417737" cy="360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584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BF9E868-5662-4A9D-AEA5-3B6EECE22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251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4B7542-5459-44DE-8637-FEB689ECC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506" y="1042766"/>
            <a:ext cx="6938407" cy="5917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9718"/>
            <a:ext cx="5253593" cy="3738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288" y="2603442"/>
            <a:ext cx="404892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Presentation Online:  The Iowa Protocols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2898" y="-87483"/>
            <a:ext cx="7143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Access to Papilla </a:t>
            </a:r>
          </a:p>
          <a:p>
            <a:pPr algn="ctr"/>
            <a:r>
              <a:rPr lang="en-US" sz="2800" dirty="0"/>
              <a:t>Cannulation Techniques, Instruments and Setup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0" y="811394"/>
            <a:ext cx="532961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b="1" dirty="0"/>
              <a:t>Equipment</a:t>
            </a:r>
          </a:p>
          <a:p>
            <a:pPr marL="342900" indent="-342900">
              <a:buAutoNum type="alphaUcPeriod"/>
            </a:pPr>
            <a:r>
              <a:rPr lang="en-US" b="1" dirty="0"/>
              <a:t>Technique</a:t>
            </a:r>
          </a:p>
          <a:p>
            <a:pPr marL="800100" lvl="1" indent="-342900">
              <a:buAutoNum type="arabicPeriod"/>
            </a:pPr>
            <a:r>
              <a:rPr lang="en-US" dirty="0"/>
              <a:t>Ensure patient is hydrated</a:t>
            </a:r>
          </a:p>
          <a:p>
            <a:pPr marL="800100" lvl="1" indent="-342900">
              <a:buAutoNum type="arabicPeriod"/>
            </a:pPr>
            <a:r>
              <a:rPr lang="en-US" dirty="0"/>
              <a:t>Use a microscope</a:t>
            </a:r>
          </a:p>
          <a:p>
            <a:pPr lvl="1"/>
            <a:r>
              <a:rPr lang="en-US" dirty="0"/>
              <a:t>3.   Know the anatomy </a:t>
            </a:r>
          </a:p>
          <a:p>
            <a:pPr lvl="1"/>
            <a:r>
              <a:rPr lang="en-US" dirty="0"/>
              <a:t>4.   Manipulate soft tissue adjacent duct orifice</a:t>
            </a:r>
          </a:p>
          <a:p>
            <a:pPr lvl="1"/>
            <a:r>
              <a:rPr lang="en-US" dirty="0"/>
              <a:t>5.   Cannulate with 0.015 inch guidewire </a:t>
            </a:r>
          </a:p>
          <a:p>
            <a:pPr lvl="1"/>
            <a:r>
              <a:rPr lang="en-US" dirty="0"/>
              <a:t>6.   Dilate over guidewire (</a:t>
            </a:r>
            <a:r>
              <a:rPr lang="en-US" b="1" i="1" u="sng" dirty="0"/>
              <a:t>don’t lose the lumen</a:t>
            </a:r>
            <a:r>
              <a:rPr lang="en-US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8569"/>
            <a:ext cx="5205506" cy="177579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4280944-0AE5-4DCB-B1CE-AE3FA36E1906}"/>
              </a:ext>
            </a:extLst>
          </p:cNvPr>
          <p:cNvCxnSpPr>
            <a:cxnSpLocks/>
          </p:cNvCxnSpPr>
          <p:nvPr/>
        </p:nvCxnSpPr>
        <p:spPr>
          <a:xfrm flipH="1" flipV="1">
            <a:off x="2825262" y="1998785"/>
            <a:ext cx="152400" cy="592015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88E326-5BF1-4810-AD24-368E8F821B8D}"/>
              </a:ext>
            </a:extLst>
          </p:cNvPr>
          <p:cNvSpPr txBox="1"/>
          <p:nvPr/>
        </p:nvSpPr>
        <p:spPr>
          <a:xfrm>
            <a:off x="2626796" y="-87483"/>
            <a:ext cx="1797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Henry Hoffman</a:t>
            </a:r>
            <a:endParaRPr lang="en-US" sz="1400" i="1" dirty="0"/>
          </a:p>
          <a:p>
            <a:pPr algn="ctr"/>
            <a:r>
              <a:rPr lang="en-US" sz="1200" i="1" dirty="0"/>
              <a:t>Conflict of interest:</a:t>
            </a:r>
          </a:p>
          <a:p>
            <a:pPr algn="ctr"/>
            <a:r>
              <a:rPr lang="en-US" sz="1200" i="1" dirty="0" err="1"/>
              <a:t>UpToDate</a:t>
            </a:r>
            <a:r>
              <a:rPr lang="en-US" sz="1200" i="1" dirty="0"/>
              <a:t> Author</a:t>
            </a:r>
          </a:p>
          <a:p>
            <a:pPr algn="ctr"/>
            <a:r>
              <a:rPr lang="en-US" sz="1200" i="1" dirty="0"/>
              <a:t>Consultant COOK Medical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314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3C2D47-666C-E250-9E15-CB98565E6346}"/>
              </a:ext>
            </a:extLst>
          </p:cNvPr>
          <p:cNvSpPr txBox="1"/>
          <p:nvPr/>
        </p:nvSpPr>
        <p:spPr>
          <a:xfrm>
            <a:off x="0" y="0"/>
            <a:ext cx="8371490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Sialendoscopy</a:t>
            </a:r>
            <a:r>
              <a:rPr lang="en-US" sz="4400" dirty="0"/>
              <a:t> As a Diagnostic Tool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offers a </a:t>
            </a:r>
            <a:r>
              <a:rPr lang="en-US" b="0" i="0" u="sng" dirty="0">
                <a:solidFill>
                  <a:srgbClr val="212121"/>
                </a:solidFill>
                <a:effectLst/>
                <a:latin typeface="BlinkMacSystemFont"/>
              </a:rPr>
              <a:t>minimally invasive option for the diagnosis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and management of chronic inflammatory disorders of the salivary glands</a:t>
            </a: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Hernandez S,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Busso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C,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Walvekar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RR. Parotitis and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of the Parotid Gland.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Otolaryngol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Clin North Am. 2016 Apr;49(2):381-93.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: 10.1016/j.otc.2015.12.003.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2016 Feb 22. PMID: 26912292.</a:t>
            </a:r>
          </a:p>
          <a:p>
            <a:r>
              <a:rPr lang="en-US" sz="1200" dirty="0">
                <a:solidFill>
                  <a:srgbClr val="212121"/>
                </a:solidFill>
                <a:latin typeface="BlinkMacSystemFont"/>
              </a:rPr>
              <a:t>   “</a:t>
            </a:r>
            <a:r>
              <a:rPr lang="en-US" sz="1200" b="0" i="0" dirty="0">
                <a:solidFill>
                  <a:srgbClr val="505050"/>
                </a:solidFill>
                <a:effectLst/>
                <a:latin typeface="Georgia" panose="02040502050405020303" pitchFamily="18" charset="0"/>
              </a:rPr>
              <a:t>For patients who have </a:t>
            </a:r>
            <a:r>
              <a:rPr lang="en-US" sz="1200" b="0" i="0" u="sng" dirty="0">
                <a:solidFill>
                  <a:srgbClr val="505050"/>
                </a:solidFill>
                <a:effectLst/>
                <a:latin typeface="Georgia" panose="02040502050405020303" pitchFamily="18" charset="0"/>
              </a:rPr>
              <a:t>failed medical and conservative management, </a:t>
            </a:r>
            <a:r>
              <a:rPr lang="en-US" sz="1200" b="0" i="0" u="sng" dirty="0" err="1">
                <a:solidFill>
                  <a:srgbClr val="505050"/>
                </a:solidFill>
                <a:effectLst/>
                <a:latin typeface="Georgia" panose="02040502050405020303" pitchFamily="18" charset="0"/>
              </a:rPr>
              <a:t>sialendoscopy</a:t>
            </a:r>
            <a:r>
              <a:rPr lang="en-US" sz="1200" b="0" i="0" u="sng" dirty="0">
                <a:solidFill>
                  <a:srgbClr val="505050"/>
                </a:solidFill>
                <a:effectLst/>
                <a:latin typeface="Georgia" panose="02040502050405020303" pitchFamily="18" charset="0"/>
              </a:rPr>
              <a:t> is the next step in assessing the ductal anatomy.  </a:t>
            </a:r>
            <a:r>
              <a:rPr lang="en-US" sz="1200" b="0" i="0" u="sng" dirty="0" err="1">
                <a:solidFill>
                  <a:srgbClr val="505050"/>
                </a:solidFill>
                <a:effectLst/>
                <a:latin typeface="Georgia" panose="02040502050405020303" pitchFamily="18" charset="0"/>
              </a:rPr>
              <a:t>Sialendoscopy</a:t>
            </a:r>
            <a:r>
              <a:rPr lang="en-US" sz="1200" b="0" i="0" u="sng" dirty="0">
                <a:solidFill>
                  <a:srgbClr val="505050"/>
                </a:solidFill>
                <a:effectLst/>
                <a:latin typeface="Georgia" panose="02040502050405020303" pitchFamily="18" charset="0"/>
              </a:rPr>
              <a:t> is diagnostic </a:t>
            </a:r>
            <a:r>
              <a:rPr lang="en-US" sz="1200" b="0" i="0" dirty="0">
                <a:solidFill>
                  <a:srgbClr val="505050"/>
                </a:solidFill>
                <a:effectLst/>
                <a:latin typeface="Georgia" panose="02040502050405020303" pitchFamily="18" charset="0"/>
              </a:rPr>
              <a:t>and also therapeutic at the same time.”</a:t>
            </a:r>
          </a:p>
          <a:p>
            <a:endParaRPr lang="en-US" dirty="0">
              <a:solidFill>
                <a:srgbClr val="505050"/>
              </a:solidFill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rgbClr val="505050"/>
                </a:solidFill>
                <a:effectLst/>
                <a:latin typeface="Georgia" panose="02040502050405020303" pitchFamily="18" charset="0"/>
              </a:rPr>
              <a:t>2. “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can provide </a:t>
            </a:r>
            <a:r>
              <a:rPr lang="en-US" b="0" i="0" u="sng" dirty="0">
                <a:solidFill>
                  <a:srgbClr val="212121"/>
                </a:solidFill>
                <a:effectLst/>
                <a:latin typeface="BlinkMacSystemFont"/>
              </a:rPr>
              <a:t>direct, accurate and reliable </a:t>
            </a:r>
            <a:r>
              <a:rPr lang="en-US" b="0" i="0" u="sng" dirty="0" err="1">
                <a:solidFill>
                  <a:srgbClr val="212121"/>
                </a:solidFill>
                <a:effectLst/>
                <a:latin typeface="BlinkMacSystemFont"/>
              </a:rPr>
              <a:t>visualisation</a:t>
            </a:r>
            <a:r>
              <a:rPr lang="en-US" b="0" i="0" u="sng" dirty="0">
                <a:solidFill>
                  <a:srgbClr val="212121"/>
                </a:solidFill>
                <a:effectLst/>
                <a:latin typeface="BlinkMacSystemFont"/>
              </a:rPr>
              <a:t> of the salivary duct lumen and ductal pathologies”</a:t>
            </a:r>
          </a:p>
          <a:p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Liao GQ,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Su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YX, Zheng GS, Liang LZ.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-based diagnosis and treatment of salivary ductal obstructions. Chin J Dent Res. 2010;13(1):17-22. PMID: 20936187.</a:t>
            </a:r>
            <a:endParaRPr lang="en-US" sz="1200" b="0" i="0" dirty="0">
              <a:solidFill>
                <a:srgbClr val="505050"/>
              </a:solidFill>
              <a:effectLst/>
              <a:latin typeface="Georgia" panose="02040502050405020303" pitchFamily="18" charset="0"/>
            </a:endParaRPr>
          </a:p>
          <a:p>
            <a:endParaRPr lang="en-US" sz="1200" dirty="0"/>
          </a:p>
          <a:p>
            <a:r>
              <a:rPr lang="en-US" dirty="0"/>
              <a:t>3. “</a:t>
            </a:r>
            <a:r>
              <a:rPr lang="en-US" b="0" i="0" u="sng" dirty="0">
                <a:solidFill>
                  <a:srgbClr val="212121"/>
                </a:solidFill>
                <a:effectLst/>
                <a:latin typeface="BlinkMacSystemFont"/>
              </a:rPr>
              <a:t>Diagnostic </a:t>
            </a:r>
            <a:r>
              <a:rPr lang="en-US" b="0" i="0" u="sng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b="0" i="0" u="sng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was used for classifying ductal lesions as sialolithiasis, stenosis,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sialodochitis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, or polyps.”</a:t>
            </a:r>
          </a:p>
          <a:p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Marchal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F,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Dulguerov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P, Becker M,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Barki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G,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Disant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F, Lehmann W. Submandibular diagnostic and interventional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: new procedure for ductal disorders. Ann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Otol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Rhinol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Laryngol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. 2002 Jan;111(1):27-35.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: 10.1177/000348940211100105. PMID: 11800367.</a:t>
            </a:r>
          </a:p>
          <a:p>
            <a:endParaRPr lang="en-US" sz="1200" dirty="0">
              <a:solidFill>
                <a:srgbClr val="212121"/>
              </a:solidFill>
              <a:latin typeface="BlinkMacSystemFont"/>
            </a:endParaRPr>
          </a:p>
          <a:p>
            <a:r>
              <a:rPr lang="en-US" sz="1200" dirty="0">
                <a:solidFill>
                  <a:srgbClr val="212121"/>
                </a:solidFill>
                <a:latin typeface="BlinkMacSystemFont"/>
              </a:rPr>
              <a:t>Shortcomings (</a:t>
            </a:r>
            <a:r>
              <a:rPr lang="en-US" sz="1200" dirty="0" err="1">
                <a:solidFill>
                  <a:srgbClr val="212121"/>
                </a:solidFill>
                <a:latin typeface="BlinkMacSystemFont"/>
              </a:rPr>
              <a:t>Su</a:t>
            </a:r>
            <a:r>
              <a:rPr lang="en-US" sz="1200" dirty="0">
                <a:solidFill>
                  <a:srgbClr val="212121"/>
                </a:solidFill>
                <a:latin typeface="BlinkMacSystemFont"/>
              </a:rPr>
              <a:t> et al 2009:</a:t>
            </a:r>
          </a:p>
          <a:p>
            <a:pPr marL="228600" indent="-228600">
              <a:buAutoNum type="arabicPeriod"/>
            </a:pPr>
            <a:r>
              <a:rPr lang="en-US" sz="1200" dirty="0"/>
              <a:t>“..as a diagnostic approach, the </a:t>
            </a:r>
            <a:r>
              <a:rPr lang="en-US" sz="1200" dirty="0" err="1"/>
              <a:t>sialendoscopy</a:t>
            </a:r>
            <a:r>
              <a:rPr lang="en-US" sz="1200" dirty="0"/>
              <a:t> has several substantial drawbacks.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 First, the </a:t>
            </a:r>
            <a:r>
              <a:rPr lang="en-US" sz="1200" b="1" dirty="0"/>
              <a:t>insertion of a </a:t>
            </a:r>
            <a:r>
              <a:rPr lang="en-US" sz="1200" b="1" dirty="0" err="1"/>
              <a:t>sialendoscope</a:t>
            </a:r>
            <a:r>
              <a:rPr lang="en-US" sz="1200" b="1" dirty="0"/>
              <a:t> can cause destruction of the orifice</a:t>
            </a:r>
            <a:r>
              <a:rPr lang="en-US" sz="1200" dirty="0"/>
              <a:t>, which leads to the possibility of consequent scarring. This consequent scarring may induce iatrogenic stenosis and duct obstruction.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 Second, as a semirigid telescope, the </a:t>
            </a:r>
            <a:r>
              <a:rPr lang="en-US" sz="1200" dirty="0" err="1"/>
              <a:t>sialendoscope</a:t>
            </a:r>
            <a:r>
              <a:rPr lang="en-US" sz="1200" dirty="0"/>
              <a:t> is incapable of changing its angle and direction according to the different paths of the branches. Because of the complexity and the crooked paths of the three-dimensional ductal system, </a:t>
            </a:r>
            <a:r>
              <a:rPr lang="en-US" sz="1200" b="1" dirty="0"/>
              <a:t>some branches will inevitably stay unreachable </a:t>
            </a:r>
            <a:r>
              <a:rPr lang="en-US" sz="1200" dirty="0"/>
              <a:t>for the physicians.</a:t>
            </a:r>
          </a:p>
          <a:p>
            <a:pPr marL="685800" lvl="1" indent="-228600">
              <a:buAutoNum type="arabicPeriod"/>
            </a:pPr>
            <a:r>
              <a:rPr lang="en-US" sz="1200" dirty="0"/>
              <a:t> Finally, in patients with obstructive salivary gland disease, the </a:t>
            </a:r>
            <a:r>
              <a:rPr lang="en-US" sz="1200" b="1" dirty="0"/>
              <a:t>ductal system proximal to the obstructions cannot be detected </a:t>
            </a:r>
            <a:r>
              <a:rPr lang="en-US" sz="1200" dirty="0"/>
              <a:t>before successful removal of the obstructions. Thus, the morphology and pathologies of the whole ductal system couldn’t be detected by physicians before surgical intervention.”</a:t>
            </a:r>
          </a:p>
          <a:p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Su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YX, Feng ST, Liao GQ, Zhong YQ, Liu HC, Zheng GS. CT virtual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versus conventional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sialendoscopy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in the visualization of salivary ductal lumen: an in vitro study. Laryngoscope. 2009 Jul;119(7):1339-43.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: 10.1002/lary.20504. PMID: 19507221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B56AA-64F0-45B2-87D8-79CD538C2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277" y="0"/>
            <a:ext cx="3888723" cy="3003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570237-492E-4F6D-9A21-FA95B532E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277" y="3003959"/>
            <a:ext cx="3888722" cy="31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406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9F5BACA-FFA6-4871-A4B8-736AA57F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225" y="972792"/>
            <a:ext cx="3134542" cy="2424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F0125D-1B01-4B77-85B2-5C59DEA0EF10}"/>
              </a:ext>
            </a:extLst>
          </p:cNvPr>
          <p:cNvSpPr txBox="1"/>
          <p:nvPr/>
        </p:nvSpPr>
        <p:spPr>
          <a:xfrm>
            <a:off x="4037761" y="-30212"/>
            <a:ext cx="42081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Salivary Swelling/Pain</a:t>
            </a:r>
          </a:p>
          <a:p>
            <a:pPr algn="ctr"/>
            <a:r>
              <a:rPr lang="en-US" sz="3200" dirty="0"/>
              <a:t> </a:t>
            </a:r>
            <a:r>
              <a:rPr lang="en-US" sz="2800" i="1" dirty="0"/>
              <a:t>Diagnostic Tools</a:t>
            </a:r>
          </a:p>
          <a:p>
            <a:pPr algn="ctr"/>
            <a:r>
              <a:rPr lang="en-US" sz="3200" dirty="0"/>
              <a:t>      </a:t>
            </a:r>
            <a:r>
              <a:rPr lang="en-US" sz="3200" b="1" i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Video-Telemedicine</a:t>
            </a:r>
          </a:p>
          <a:p>
            <a:pPr marL="342900" indent="-342900" algn="ctr">
              <a:buAutoNum type="arabicPeriod"/>
            </a:pPr>
            <a:r>
              <a:rPr lang="en-US" dirty="0"/>
              <a:t>History</a:t>
            </a:r>
          </a:p>
          <a:p>
            <a:pPr marL="342900" indent="-342900" algn="ctr">
              <a:buAutoNum type="arabicPeriod"/>
            </a:pPr>
            <a:r>
              <a:rPr lang="en-US" dirty="0"/>
              <a:t>Physical Exam</a:t>
            </a:r>
          </a:p>
          <a:p>
            <a:pPr marL="342900" indent="-342900" algn="ctr">
              <a:buAutoNum type="arabicPeriod"/>
            </a:pPr>
            <a:r>
              <a:rPr lang="en-US" dirty="0"/>
              <a:t>Review CT imaging</a:t>
            </a:r>
          </a:p>
          <a:p>
            <a:r>
              <a:rPr lang="en-US" dirty="0"/>
              <a:t>      </a:t>
            </a: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5E752B-9D86-4128-9762-E274D3C5C462}"/>
              </a:ext>
            </a:extLst>
          </p:cNvPr>
          <p:cNvSpPr txBox="1"/>
          <p:nvPr/>
        </p:nvSpPr>
        <p:spPr>
          <a:xfrm>
            <a:off x="8425947" y="3089082"/>
            <a:ext cx="3452451" cy="21929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b="1" i="1" dirty="0"/>
              <a:t>In Clinic – 4. </a:t>
            </a:r>
            <a:r>
              <a:rPr lang="en-US" dirty="0"/>
              <a:t>Massage the Glands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05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CF005EFF-A8C9-400E-9B57-D7B830335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012" y="3490306"/>
            <a:ext cx="4360977" cy="2677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8D381-E01A-455B-B5C6-0D4DAA1A9091}"/>
              </a:ext>
            </a:extLst>
          </p:cNvPr>
          <p:cNvSpPr txBox="1"/>
          <p:nvPr/>
        </p:nvSpPr>
        <p:spPr>
          <a:xfrm>
            <a:off x="7977673" y="9625"/>
            <a:ext cx="4430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 Stone Identified / Parotid Stone</a:t>
            </a:r>
          </a:p>
          <a:p>
            <a:pPr algn="ctr"/>
            <a:r>
              <a:rPr lang="en-US" dirty="0"/>
              <a:t>schedule clinic visit </a:t>
            </a:r>
          </a:p>
          <a:p>
            <a:pPr algn="ctr"/>
            <a:r>
              <a:rPr lang="en-US" dirty="0"/>
              <a:t>(</a:t>
            </a:r>
            <a:r>
              <a:rPr lang="en-US" u="sng" dirty="0"/>
              <a:t>with </a:t>
            </a:r>
            <a:r>
              <a:rPr lang="en-US" u="sng" dirty="0" err="1"/>
              <a:t>sialogram</a:t>
            </a:r>
            <a:r>
              <a:rPr lang="en-US" u="sng" dirty="0"/>
              <a:t>- possible preop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C7489-4285-47B1-9F48-6E32C3028CA4}"/>
              </a:ext>
            </a:extLst>
          </p:cNvPr>
          <p:cNvSpPr txBox="1"/>
          <p:nvPr/>
        </p:nvSpPr>
        <p:spPr>
          <a:xfrm>
            <a:off x="225309" y="-30212"/>
            <a:ext cx="224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Submandibular Stone</a:t>
            </a:r>
          </a:p>
          <a:p>
            <a:pPr algn="ctr"/>
            <a:r>
              <a:rPr lang="en-US" dirty="0"/>
              <a:t>schedule clinic visit </a:t>
            </a:r>
          </a:p>
          <a:p>
            <a:pPr algn="ctr"/>
            <a:r>
              <a:rPr lang="en-US" dirty="0"/>
              <a:t>(</a:t>
            </a:r>
            <a:r>
              <a:rPr lang="en-US" u="sng" dirty="0"/>
              <a:t>likely pre-op</a:t>
            </a:r>
            <a:r>
              <a:rPr lang="en-US" dirty="0"/>
              <a:t>)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7EDE3A-CB55-48F2-B9B3-7B27E78F2297}"/>
              </a:ext>
            </a:extLst>
          </p:cNvPr>
          <p:cNvCxnSpPr>
            <a:cxnSpLocks/>
          </p:cNvCxnSpPr>
          <p:nvPr/>
        </p:nvCxnSpPr>
        <p:spPr>
          <a:xfrm flipV="1">
            <a:off x="7413570" y="986142"/>
            <a:ext cx="1256575" cy="1042725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A190A10-53AF-482B-9424-A70D9A10B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9" y="893118"/>
            <a:ext cx="3680266" cy="19694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6528A7-5F1F-4340-809C-37BE2E43218D}"/>
              </a:ext>
            </a:extLst>
          </p:cNvPr>
          <p:cNvSpPr txBox="1"/>
          <p:nvPr/>
        </p:nvSpPr>
        <p:spPr>
          <a:xfrm>
            <a:off x="-333999" y="3095014"/>
            <a:ext cx="3680266" cy="1915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</a:t>
            </a:r>
            <a:r>
              <a:rPr lang="en-US" b="1" i="1" dirty="0"/>
              <a:t>In Clinic – 4. </a:t>
            </a:r>
            <a:r>
              <a:rPr lang="en-US" dirty="0"/>
              <a:t>Massage the Glands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05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77D51F-1566-4652-B21A-9007717018D3}"/>
              </a:ext>
            </a:extLst>
          </p:cNvPr>
          <p:cNvCxnSpPr>
            <a:cxnSpLocks/>
          </p:cNvCxnSpPr>
          <p:nvPr/>
        </p:nvCxnSpPr>
        <p:spPr>
          <a:xfrm flipH="1" flipV="1">
            <a:off x="2677096" y="574572"/>
            <a:ext cx="2454116" cy="1207095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004F43B7-752C-4C53-90B6-98DA55500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6" y="3566281"/>
            <a:ext cx="4429363" cy="26402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7B5155-C848-4DCE-9441-DBE365F19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8959" y="3015302"/>
            <a:ext cx="3280053" cy="234046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E332764-523B-4476-B369-1D1FA31C39B0}"/>
              </a:ext>
            </a:extLst>
          </p:cNvPr>
          <p:cNvSpPr txBox="1"/>
          <p:nvPr/>
        </p:nvSpPr>
        <p:spPr>
          <a:xfrm>
            <a:off x="5017435" y="2663951"/>
            <a:ext cx="2534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In Clinic – 5.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0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06788E-FC4F-41FB-B26F-E37EC8228A32}"/>
              </a:ext>
            </a:extLst>
          </p:cNvPr>
          <p:cNvSpPr txBox="1"/>
          <p:nvPr/>
        </p:nvSpPr>
        <p:spPr>
          <a:xfrm>
            <a:off x="220573" y="18267"/>
            <a:ext cx="619041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2800" b="1" dirty="0">
                <a:effectLst>
                  <a:glow rad="228600">
                    <a:srgbClr val="FFFFFF"/>
                  </a:glow>
                </a:effectLst>
              </a:rPr>
              <a:t>Diagnosis and </a:t>
            </a:r>
            <a:r>
              <a:rPr lang="en-US" sz="2800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Treatment</a:t>
            </a:r>
          </a:p>
          <a:p>
            <a:r>
              <a:rPr lang="en-US" sz="2400" dirty="0"/>
              <a:t>                 </a:t>
            </a:r>
            <a:r>
              <a:rPr lang="en-US" i="1" dirty="0"/>
              <a:t>Henry Hoffman MD  U of Iowa</a:t>
            </a:r>
          </a:p>
          <a:p>
            <a:r>
              <a:rPr lang="en-US" sz="3200" i="1" dirty="0"/>
              <a:t>	 </a:t>
            </a:r>
            <a:r>
              <a:rPr lang="en-US" sz="1800" dirty="0"/>
              <a:t>10:45 AM – 11:45 AM Sunday September 11, 2022</a:t>
            </a:r>
          </a:p>
          <a:p>
            <a:endParaRPr lang="en-US" sz="2400" dirty="0"/>
          </a:p>
          <a:p>
            <a:r>
              <a:rPr lang="en-US" sz="2400" dirty="0"/>
              <a:t>    Rarely a diagnostic tool (for me)</a:t>
            </a:r>
          </a:p>
          <a:p>
            <a:endParaRPr lang="en-US" sz="2400" dirty="0"/>
          </a:p>
          <a:p>
            <a:r>
              <a:rPr lang="en-US" sz="2400" dirty="0"/>
              <a:t>    Useful tool as an adjunct for treatment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CC1BF-9A8A-427D-AFB2-007BE18B421D}"/>
              </a:ext>
            </a:extLst>
          </p:cNvPr>
          <p:cNvSpPr txBox="1"/>
          <p:nvPr/>
        </p:nvSpPr>
        <p:spPr>
          <a:xfrm>
            <a:off x="776417" y="2997970"/>
            <a:ext cx="715689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needed </a:t>
            </a:r>
            <a:r>
              <a:rPr lang="en-US" dirty="0"/>
              <a:t>for treatment</a:t>
            </a:r>
          </a:p>
          <a:p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sz="2400" i="1" dirty="0"/>
              <a:t>To deploy laser, forceps, drill, basket for deeper stones</a:t>
            </a:r>
          </a:p>
          <a:p>
            <a:endParaRPr lang="en-US" sz="2400" i="1" dirty="0"/>
          </a:p>
          <a:p>
            <a:r>
              <a:rPr lang="en-US" b="1" dirty="0" err="1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Sialendoscopy</a:t>
            </a:r>
            <a:r>
              <a:rPr lang="en-US" b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is useful </a:t>
            </a:r>
            <a:r>
              <a:rPr lang="en-US" dirty="0"/>
              <a:t>but alternatives exist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sz="2400" b="1" i="1" dirty="0">
                <a:solidFill>
                  <a:srgbClr val="C00000"/>
                </a:solidFill>
              </a:rPr>
              <a:t>Help preserve duct when operating around it</a:t>
            </a:r>
          </a:p>
          <a:p>
            <a:pPr marL="342900" indent="-342900">
              <a:buAutoNum type="arabicPeriod"/>
            </a:pPr>
            <a:r>
              <a:rPr lang="en-US" sz="2400" i="1" dirty="0"/>
              <a:t>Evaluate duct remnant after gland resection</a:t>
            </a:r>
          </a:p>
          <a:p>
            <a:pPr marL="342900" indent="-342900">
              <a:buAutoNum type="arabicPeriod"/>
            </a:pPr>
            <a:r>
              <a:rPr lang="en-US" sz="2400" i="1" dirty="0"/>
              <a:t>Identify location of duct for open procedures</a:t>
            </a:r>
          </a:p>
          <a:p>
            <a:pPr marL="342900" indent="-342900">
              <a:buAutoNum type="arabicPeriod"/>
            </a:pPr>
            <a:r>
              <a:rPr lang="en-US" sz="2400" i="1" dirty="0"/>
              <a:t>Help deploy dilators for stricture</a:t>
            </a:r>
          </a:p>
          <a:p>
            <a:pPr marL="342900" indent="-342900">
              <a:buAutoNum type="arabicPeriod"/>
            </a:pPr>
            <a:r>
              <a:rPr lang="en-US" sz="2400" i="1" dirty="0"/>
              <a:t>Help deliver steroid insufflation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5" name="Picture 4" descr="A picture containing cup&#10;&#10;Description automatically generated">
            <a:extLst>
              <a:ext uri="{FF2B5EF4-FFF2-40B4-BE49-F238E27FC236}">
                <a16:creationId xmlns:a16="http://schemas.microsoft.com/office/drawing/2014/main" id="{0B777CCF-3F34-41AE-880C-A13D821CE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-20276"/>
            <a:ext cx="4265956" cy="3554963"/>
          </a:xfrm>
          <a:prstGeom prst="rect">
            <a:avLst/>
          </a:prstGeom>
        </p:spPr>
      </p:pic>
      <p:pic>
        <p:nvPicPr>
          <p:cNvPr id="7" name="Picture 6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9BA6202E-FE5B-4B44-A832-F43234497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878" y="3534686"/>
            <a:ext cx="4231122" cy="352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618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9F5BACA-FFA6-4871-A4B8-736AA57F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225" y="972792"/>
            <a:ext cx="3134542" cy="2424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F0125D-1B01-4B77-85B2-5C59DEA0EF10}"/>
              </a:ext>
            </a:extLst>
          </p:cNvPr>
          <p:cNvSpPr txBox="1"/>
          <p:nvPr/>
        </p:nvSpPr>
        <p:spPr>
          <a:xfrm>
            <a:off x="4037761" y="-30212"/>
            <a:ext cx="42081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Salivary Swelling/Pain</a:t>
            </a:r>
          </a:p>
          <a:p>
            <a:pPr algn="ctr"/>
            <a:r>
              <a:rPr lang="en-US" sz="3200" dirty="0"/>
              <a:t> </a:t>
            </a:r>
            <a:r>
              <a:rPr lang="en-US" sz="2800" i="1" dirty="0"/>
              <a:t>Diagnostic Tools</a:t>
            </a:r>
          </a:p>
          <a:p>
            <a:pPr algn="ctr"/>
            <a:r>
              <a:rPr lang="en-US" sz="3200" dirty="0"/>
              <a:t>      </a:t>
            </a:r>
            <a:r>
              <a:rPr lang="en-US" sz="3200" b="1" i="1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Video-Telemedicine</a:t>
            </a:r>
          </a:p>
          <a:p>
            <a:pPr marL="342900" indent="-342900" algn="ctr">
              <a:buAutoNum type="arabicPeriod"/>
            </a:pPr>
            <a:r>
              <a:rPr lang="en-US" dirty="0"/>
              <a:t>History</a:t>
            </a:r>
          </a:p>
          <a:p>
            <a:pPr marL="342900" indent="-342900" algn="ctr">
              <a:buAutoNum type="arabicPeriod"/>
            </a:pPr>
            <a:r>
              <a:rPr lang="en-US" dirty="0"/>
              <a:t>Physical Exam</a:t>
            </a:r>
          </a:p>
          <a:p>
            <a:pPr marL="342900" indent="-342900" algn="ctr">
              <a:buAutoNum type="arabicPeriod"/>
            </a:pPr>
            <a:r>
              <a:rPr lang="en-US" dirty="0"/>
              <a:t>Review CT imaging</a:t>
            </a:r>
          </a:p>
          <a:p>
            <a:r>
              <a:rPr lang="en-US" dirty="0"/>
              <a:t>      </a:t>
            </a: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5E752B-9D86-4128-9762-E274D3C5C462}"/>
              </a:ext>
            </a:extLst>
          </p:cNvPr>
          <p:cNvSpPr txBox="1"/>
          <p:nvPr/>
        </p:nvSpPr>
        <p:spPr>
          <a:xfrm>
            <a:off x="8466531" y="2693512"/>
            <a:ext cx="3452451" cy="21929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b="1" i="1" dirty="0"/>
              <a:t>In Clinic – 4. </a:t>
            </a:r>
            <a:r>
              <a:rPr lang="en-US" dirty="0"/>
              <a:t>Massage the Glands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050" dirty="0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CF005EFF-A8C9-400E-9B57-D7B830335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245" y="3056444"/>
            <a:ext cx="3571490" cy="2192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8D381-E01A-455B-B5C6-0D4DAA1A9091}"/>
              </a:ext>
            </a:extLst>
          </p:cNvPr>
          <p:cNvSpPr txBox="1"/>
          <p:nvPr/>
        </p:nvSpPr>
        <p:spPr>
          <a:xfrm>
            <a:off x="7977673" y="9625"/>
            <a:ext cx="4430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 Stone Identified / Parotid Stone</a:t>
            </a:r>
          </a:p>
          <a:p>
            <a:pPr algn="ctr"/>
            <a:r>
              <a:rPr lang="en-US" dirty="0"/>
              <a:t>schedule clinic visit </a:t>
            </a:r>
          </a:p>
          <a:p>
            <a:pPr algn="ctr"/>
            <a:r>
              <a:rPr lang="en-US" dirty="0"/>
              <a:t>(</a:t>
            </a:r>
            <a:r>
              <a:rPr lang="en-US" u="sng" dirty="0"/>
              <a:t>with </a:t>
            </a:r>
            <a:r>
              <a:rPr lang="en-US" u="sng" dirty="0" err="1"/>
              <a:t>sialogram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C7489-4285-47B1-9F48-6E32C3028CA4}"/>
              </a:ext>
            </a:extLst>
          </p:cNvPr>
          <p:cNvSpPr txBox="1"/>
          <p:nvPr/>
        </p:nvSpPr>
        <p:spPr>
          <a:xfrm>
            <a:off x="225309" y="-30212"/>
            <a:ext cx="224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Submandibular Stone</a:t>
            </a:r>
          </a:p>
          <a:p>
            <a:pPr algn="ctr"/>
            <a:r>
              <a:rPr lang="en-US" dirty="0"/>
              <a:t>schedule clinic visit </a:t>
            </a:r>
          </a:p>
          <a:p>
            <a:pPr algn="ctr"/>
            <a:r>
              <a:rPr lang="en-US" dirty="0"/>
              <a:t>(</a:t>
            </a:r>
            <a:r>
              <a:rPr lang="en-US" u="sng" dirty="0"/>
              <a:t>use as likely preop</a:t>
            </a:r>
            <a:r>
              <a:rPr lang="en-US" dirty="0"/>
              <a:t>)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7EDE3A-CB55-48F2-B9B3-7B27E78F2297}"/>
              </a:ext>
            </a:extLst>
          </p:cNvPr>
          <p:cNvCxnSpPr>
            <a:cxnSpLocks/>
          </p:cNvCxnSpPr>
          <p:nvPr/>
        </p:nvCxnSpPr>
        <p:spPr>
          <a:xfrm flipV="1">
            <a:off x="7413570" y="829375"/>
            <a:ext cx="1375867" cy="1199492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A190A10-53AF-482B-9424-A70D9A10B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9" y="893118"/>
            <a:ext cx="3680266" cy="196942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6528A7-5F1F-4340-809C-37BE2E43218D}"/>
              </a:ext>
            </a:extLst>
          </p:cNvPr>
          <p:cNvSpPr txBox="1"/>
          <p:nvPr/>
        </p:nvSpPr>
        <p:spPr>
          <a:xfrm>
            <a:off x="-382962" y="2704997"/>
            <a:ext cx="3680266" cy="1915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  </a:t>
            </a:r>
            <a:r>
              <a:rPr lang="en-US" b="1" i="1" dirty="0"/>
              <a:t>In Clinic – 4. </a:t>
            </a:r>
            <a:r>
              <a:rPr lang="en-US" dirty="0"/>
              <a:t>Massage the Glands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05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77D51F-1566-4652-B21A-9007717018D3}"/>
              </a:ext>
            </a:extLst>
          </p:cNvPr>
          <p:cNvCxnSpPr>
            <a:cxnSpLocks/>
          </p:cNvCxnSpPr>
          <p:nvPr/>
        </p:nvCxnSpPr>
        <p:spPr>
          <a:xfrm flipH="1" flipV="1">
            <a:off x="2677096" y="574572"/>
            <a:ext cx="2454116" cy="1207095"/>
          </a:xfrm>
          <a:prstGeom prst="straightConnector1">
            <a:avLst/>
          </a:prstGeom>
          <a:ln w="508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004F43B7-752C-4C53-90B6-98DA55500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6" y="3088718"/>
            <a:ext cx="3452451" cy="20579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7B5155-C848-4DCE-9441-DBE365F19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6408" y="3049790"/>
            <a:ext cx="3872463" cy="276318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E332764-523B-4476-B369-1D1FA31C39B0}"/>
              </a:ext>
            </a:extLst>
          </p:cNvPr>
          <p:cNvSpPr txBox="1"/>
          <p:nvPr/>
        </p:nvSpPr>
        <p:spPr>
          <a:xfrm>
            <a:off x="5017435" y="2663951"/>
            <a:ext cx="25349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In Clinic – 5.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57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B32E8E-CBBE-46EC-A050-1D9898B33E77}"/>
              </a:ext>
            </a:extLst>
          </p:cNvPr>
          <p:cNvSpPr txBox="1"/>
          <p:nvPr/>
        </p:nvSpPr>
        <p:spPr>
          <a:xfrm>
            <a:off x="-1314" y="496469"/>
            <a:ext cx="609731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Sialendoscopy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  <a:p>
            <a:r>
              <a:rPr lang="en-US" sz="3200" dirty="0">
                <a:solidFill>
                  <a:srgbClr val="FFFF00"/>
                </a:solidFill>
              </a:rPr>
              <a:t>  as an adjunct</a:t>
            </a:r>
          </a:p>
          <a:p>
            <a:endParaRPr lang="en-US" i="1" dirty="0">
              <a:solidFill>
                <a:srgbClr val="FFFF00"/>
              </a:solidFill>
            </a:endParaRPr>
          </a:p>
          <a:p>
            <a:endParaRPr lang="en-US" sz="1800" i="1" dirty="0">
              <a:solidFill>
                <a:srgbClr val="FFFF00"/>
              </a:solidFill>
            </a:endParaRPr>
          </a:p>
          <a:p>
            <a:endParaRPr lang="en-US" sz="1800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FFFF00"/>
                </a:solidFill>
              </a:rPr>
              <a:t>1. </a:t>
            </a:r>
            <a:r>
              <a:rPr lang="en-US" sz="1800" i="1" dirty="0">
                <a:solidFill>
                  <a:srgbClr val="FFFF00"/>
                </a:solidFill>
              </a:rPr>
              <a:t>Help preserve duct when</a:t>
            </a:r>
          </a:p>
          <a:p>
            <a:r>
              <a:rPr lang="en-US" i="1" dirty="0">
                <a:solidFill>
                  <a:srgbClr val="FFFF00"/>
                </a:solidFill>
              </a:rPr>
              <a:t>      </a:t>
            </a:r>
            <a:r>
              <a:rPr lang="en-US" sz="1800" i="1" dirty="0">
                <a:solidFill>
                  <a:srgbClr val="FFFF00"/>
                </a:solidFill>
              </a:rPr>
              <a:t> operating around it</a:t>
            </a:r>
          </a:p>
          <a:p>
            <a:endParaRPr lang="en-US" i="1" dirty="0">
              <a:solidFill>
                <a:srgbClr val="FFFF00"/>
              </a:solidFill>
            </a:endParaRPr>
          </a:p>
          <a:p>
            <a:r>
              <a:rPr lang="en-US" sz="1800" i="1" dirty="0">
                <a:solidFill>
                  <a:srgbClr val="FFFF00"/>
                </a:solidFill>
              </a:rPr>
              <a:t>Resection of floor of mouth</a:t>
            </a:r>
          </a:p>
          <a:p>
            <a:r>
              <a:rPr lang="en-US" i="1" dirty="0">
                <a:solidFill>
                  <a:srgbClr val="FFFF00"/>
                </a:solidFill>
              </a:rPr>
              <a:t>               T1 cancer</a:t>
            </a:r>
            <a:endParaRPr lang="en-US" sz="1800" i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4AF4E-FD42-4476-A7BE-455DB949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882" y="8569"/>
            <a:ext cx="9088118" cy="68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68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3131</TotalTime>
  <Words>3925</Words>
  <Application>Microsoft Office PowerPoint</Application>
  <PresentationFormat>Widescreen</PresentationFormat>
  <Paragraphs>526</Paragraphs>
  <Slides>80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-apple-system</vt:lpstr>
      <vt:lpstr>Arial</vt:lpstr>
      <vt:lpstr>BlinkMacSystemFont</vt:lpstr>
      <vt:lpstr>Calibri</vt:lpstr>
      <vt:lpstr>Calibri Light</vt:lpstr>
      <vt:lpstr>Georgia</vt:lpstr>
      <vt:lpstr>Merriweather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Relevant 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 Health 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hoffmanh</dc:creator>
  <cp:lastModifiedBy>Hoffman, Henry T</cp:lastModifiedBy>
  <cp:revision>104</cp:revision>
  <dcterms:created xsi:type="dcterms:W3CDTF">2022-02-12T21:29:18Z</dcterms:created>
  <dcterms:modified xsi:type="dcterms:W3CDTF">2024-03-29T18:49:13Z</dcterms:modified>
</cp:coreProperties>
</file>