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5F2F-D3A6-4A60-9ACA-9F9459A26F7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8F8-E105-41BB-83A7-891172271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5F2F-D3A6-4A60-9ACA-9F9459A26F7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8F8-E105-41BB-83A7-891172271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3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5F2F-D3A6-4A60-9ACA-9F9459A26F7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8F8-E105-41BB-83A7-891172271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1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5F2F-D3A6-4A60-9ACA-9F9459A26F7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8F8-E105-41BB-83A7-891172271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4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5F2F-D3A6-4A60-9ACA-9F9459A26F7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8F8-E105-41BB-83A7-891172271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1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5F2F-D3A6-4A60-9ACA-9F9459A26F7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8F8-E105-41BB-83A7-891172271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0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5F2F-D3A6-4A60-9ACA-9F9459A26F7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8F8-E105-41BB-83A7-891172271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2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5F2F-D3A6-4A60-9ACA-9F9459A26F7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8F8-E105-41BB-83A7-891172271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6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5F2F-D3A6-4A60-9ACA-9F9459A26F7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8F8-E105-41BB-83A7-891172271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3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5F2F-D3A6-4A60-9ACA-9F9459A26F7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8F8-E105-41BB-83A7-891172271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6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5F2F-D3A6-4A60-9ACA-9F9459A26F7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8F8-E105-41BB-83A7-891172271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4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5F2F-D3A6-4A60-9ACA-9F9459A26F7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98F8-E105-41BB-83A7-891172271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3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enry-hoffman@uiowa.ed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cine.uiowa.edu/iowaprotocols/music-and-medicine-monday-university-iowa-schedule-even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9" y="0"/>
            <a:ext cx="3443207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Music and Medicine </a:t>
            </a:r>
            <a:br>
              <a:rPr lang="en-US" b="1" dirty="0"/>
            </a:br>
            <a:r>
              <a:rPr lang="en-US" b="1" dirty="0"/>
              <a:t>on Monday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32662" y="2814639"/>
            <a:ext cx="4520340" cy="1655762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r>
              <a:rPr lang="en-US" sz="3200" dirty="0"/>
              <a:t>Podcast / </a:t>
            </a:r>
            <a:r>
              <a:rPr lang="en-US" sz="3200" dirty="0" err="1"/>
              <a:t>Youtube</a:t>
            </a:r>
            <a:endParaRPr lang="en-US" sz="3200" dirty="0"/>
          </a:p>
          <a:p>
            <a:r>
              <a:rPr lang="en-US" sz="3200" dirty="0"/>
              <a:t>Webcast Series</a:t>
            </a:r>
          </a:p>
          <a:p>
            <a:endParaRPr lang="en-US" sz="3200" dirty="0"/>
          </a:p>
          <a:p>
            <a:r>
              <a:rPr lang="en-US" sz="3200" dirty="0"/>
              <a:t> Recorded in the </a:t>
            </a:r>
          </a:p>
          <a:p>
            <a:r>
              <a:rPr lang="en-US" sz="3200" dirty="0"/>
              <a:t>University of Iowa</a:t>
            </a:r>
          </a:p>
          <a:p>
            <a:r>
              <a:rPr lang="en-US" sz="3200" dirty="0"/>
              <a:t>School of Music </a:t>
            </a:r>
          </a:p>
        </p:txBody>
      </p:sp>
      <p:pic>
        <p:nvPicPr>
          <p:cNvPr id="1027" name="38209197-47CF-4EF2-AA7F-BD2F00977034" descr="IMG_0659.jpg">
            <a:extLst>
              <a:ext uri="{FF2B5EF4-FFF2-40B4-BE49-F238E27FC236}">
                <a16:creationId xmlns:a16="http://schemas.microsoft.com/office/drawing/2014/main" id="{9A2B2BE5-2C45-F4C8-54A4-33A31EB0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909" y="216976"/>
            <a:ext cx="9039508" cy="679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97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AA0CB-DC56-01AE-8E50-4292C564D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6" y="-131736"/>
            <a:ext cx="118887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6B95E-1F62-FA28-C628-7424CE1E1B0C}"/>
              </a:ext>
            </a:extLst>
          </p:cNvPr>
          <p:cNvSpPr txBox="1"/>
          <p:nvPr/>
        </p:nvSpPr>
        <p:spPr>
          <a:xfrm>
            <a:off x="7882180" y="3169403"/>
            <a:ext cx="3130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Contact:</a:t>
            </a:r>
          </a:p>
          <a:p>
            <a:endParaRPr lang="en-US" dirty="0"/>
          </a:p>
          <a:p>
            <a:r>
              <a:rPr lang="en-US" dirty="0"/>
              <a:t>(Harry) Henry Hoffman MD</a:t>
            </a:r>
          </a:p>
          <a:p>
            <a:r>
              <a:rPr lang="en-US" dirty="0"/>
              <a:t>Otolaryngology UIHC</a:t>
            </a:r>
          </a:p>
          <a:p>
            <a:r>
              <a:rPr lang="en-US" dirty="0"/>
              <a:t>200 Hawkins Drive, Iowa City 52242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henry-hoffman@uiowa.edu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319 321 7527</a:t>
            </a:r>
          </a:p>
        </p:txBody>
      </p:sp>
      <p:pic>
        <p:nvPicPr>
          <p:cNvPr id="5" name="Picture 4" descr="A black and white sign&#10;&#10;Description automatically generated">
            <a:extLst>
              <a:ext uri="{FF2B5EF4-FFF2-40B4-BE49-F238E27FC236}">
                <a16:creationId xmlns:a16="http://schemas.microsoft.com/office/drawing/2014/main" id="{D542B67D-2FFF-6115-B5BA-1538F47E71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1" y="2056625"/>
            <a:ext cx="2642462" cy="7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2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DD8EE-32FF-534E-8C96-05F328A0BB03}"/>
              </a:ext>
            </a:extLst>
          </p:cNvPr>
          <p:cNvSpPr txBox="1"/>
          <p:nvPr/>
        </p:nvSpPr>
        <p:spPr>
          <a:xfrm>
            <a:off x="3502618" y="300531"/>
            <a:ext cx="51299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Approved logo </a:t>
            </a:r>
          </a:p>
          <a:p>
            <a:pPr algn="ctr"/>
            <a:r>
              <a:rPr lang="en-US" sz="1400" dirty="0"/>
              <a:t>(</a:t>
            </a:r>
            <a:r>
              <a:rPr lang="en-US" sz="1400" i="1" dirty="0"/>
              <a:t>Weds 11-29-2023 meeting with UIHC Art Director/Brand Manager</a:t>
            </a:r>
            <a:r>
              <a:rPr lang="en-US" dirty="0"/>
              <a:t>)</a:t>
            </a:r>
          </a:p>
        </p:txBody>
      </p:sp>
      <p:pic>
        <p:nvPicPr>
          <p:cNvPr id="3" name="Picture 2" descr="A black and white sign&#10;&#10;Description automatically generated">
            <a:extLst>
              <a:ext uri="{FF2B5EF4-FFF2-40B4-BE49-F238E27FC236}">
                <a16:creationId xmlns:a16="http://schemas.microsoft.com/office/drawing/2014/main" id="{50A62D86-0A39-6CCB-4629-2AF9CD95B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747" y="1604075"/>
            <a:ext cx="12837760" cy="385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9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BCC65-39EC-83CE-D065-045A79DBE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3" y="0"/>
            <a:ext cx="11067294" cy="6858000"/>
          </a:xfrm>
          <a:prstGeom prst="rect">
            <a:avLst/>
          </a:prstGeom>
        </p:spPr>
      </p:pic>
      <p:pic>
        <p:nvPicPr>
          <p:cNvPr id="2" name="Picture 1" descr="A black and white sign&#10;&#10;Description automatically generated">
            <a:extLst>
              <a:ext uri="{FF2B5EF4-FFF2-40B4-BE49-F238E27FC236}">
                <a16:creationId xmlns:a16="http://schemas.microsoft.com/office/drawing/2014/main" id="{F0E8F3BA-F5A0-1D2D-0872-C77546232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52" y="2689057"/>
            <a:ext cx="2900765" cy="8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5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41529" cy="1325563"/>
          </a:xfrm>
        </p:spPr>
        <p:txBody>
          <a:bodyPr/>
          <a:lstStyle/>
          <a:p>
            <a:r>
              <a:rPr lang="en-US" b="1" dirty="0"/>
              <a:t>What?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79" y="1771381"/>
            <a:ext cx="2873644" cy="4351338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/>
              <a:t>Collaboration between                </a:t>
            </a:r>
          </a:p>
          <a:p>
            <a:pPr marL="0" indent="0">
              <a:buNone/>
            </a:pPr>
            <a:r>
              <a:rPr lang="en-US" sz="3600" dirty="0"/>
              <a:t>            the </a:t>
            </a:r>
          </a:p>
          <a:p>
            <a:pPr marL="0" indent="0">
              <a:buNone/>
            </a:pPr>
            <a:r>
              <a:rPr lang="en-US" sz="3600" dirty="0"/>
              <a:t>     </a:t>
            </a:r>
            <a:r>
              <a:rPr lang="en-US" sz="3600" b="1" dirty="0"/>
              <a:t>School of Music       </a:t>
            </a:r>
          </a:p>
          <a:p>
            <a:pPr marL="0" indent="0">
              <a:buNone/>
            </a:pPr>
            <a:r>
              <a:rPr lang="en-US" sz="3600" dirty="0"/>
              <a:t>           and the </a:t>
            </a:r>
          </a:p>
          <a:p>
            <a:pPr marL="0" indent="0">
              <a:buNone/>
            </a:pPr>
            <a:r>
              <a:rPr lang="en-US" sz="3600" dirty="0"/>
              <a:t>     </a:t>
            </a:r>
            <a:r>
              <a:rPr lang="en-US" sz="3600" b="1" dirty="0"/>
              <a:t>School of Medicine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5100" b="1" dirty="0"/>
              <a:t>University of Iowa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Each session focuses on a music/health issue</a:t>
            </a:r>
          </a:p>
          <a:p>
            <a:endParaRPr lang="en-US" sz="3600" dirty="0"/>
          </a:p>
          <a:p>
            <a:r>
              <a:rPr lang="en-US" sz="3600" dirty="0"/>
              <a:t>Each podcast is ~10 - 20 minutes long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66B073B9-F1C5-EDC7-322B-1C0ECD15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23" y="0"/>
            <a:ext cx="9893418" cy="685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18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26004"/>
            <a:ext cx="121920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To provide information to help musicians to play and stay healthy. </a:t>
            </a:r>
          </a:p>
          <a:p>
            <a:r>
              <a:rPr lang="en-US" sz="3600" dirty="0"/>
              <a:t>Expand visibility for the artistry and expertise in our Schools of Music and Medicine</a:t>
            </a:r>
          </a:p>
          <a:p>
            <a:endParaRPr lang="en-US" sz="3600" dirty="0"/>
          </a:p>
          <a:p>
            <a:r>
              <a:rPr lang="en-US" sz="3600" i="1" dirty="0"/>
              <a:t>Hosted on website (Iowa Protocols) also </a:t>
            </a:r>
            <a:r>
              <a:rPr lang="en-US" sz="3600" i="1" dirty="0" err="1"/>
              <a:t>Youtube</a:t>
            </a:r>
            <a:r>
              <a:rPr lang="en-US" sz="3600" i="1" dirty="0"/>
              <a:t> and Podcast</a:t>
            </a:r>
          </a:p>
        </p:txBody>
      </p:sp>
      <p:pic>
        <p:nvPicPr>
          <p:cNvPr id="5" name="Picture 4" descr="A black and white sign&#10;&#10;Description automatically generated">
            <a:extLst>
              <a:ext uri="{FF2B5EF4-FFF2-40B4-BE49-F238E27FC236}">
                <a16:creationId xmlns:a16="http://schemas.microsoft.com/office/drawing/2014/main" id="{0D8F2F98-E0AD-07D9-BFDF-B39194540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2" y="365125"/>
            <a:ext cx="7069810" cy="212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8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49" y="86156"/>
            <a:ext cx="10515600" cy="1325563"/>
          </a:xfrm>
        </p:spPr>
        <p:txBody>
          <a:bodyPr/>
          <a:lstStyle/>
          <a:p>
            <a:r>
              <a:rPr lang="en-US" b="1" dirty="0"/>
              <a:t>Who is in each podcast?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8953"/>
            <a:ext cx="655170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Harry </a:t>
            </a:r>
            <a:r>
              <a:rPr lang="en-US" sz="3600" dirty="0" err="1"/>
              <a:t>Hoffman,MD</a:t>
            </a:r>
            <a:r>
              <a:rPr lang="en-US" sz="3600" dirty="0"/>
              <a:t> UIHC,  Podcast Host</a:t>
            </a:r>
          </a:p>
          <a:p>
            <a:r>
              <a:rPr lang="en-US" sz="3600" dirty="0"/>
              <a:t>Faculty member from School of Music</a:t>
            </a:r>
          </a:p>
          <a:p>
            <a:r>
              <a:rPr lang="en-US" sz="3600" dirty="0"/>
              <a:t>Student from that faculty member’s studio</a:t>
            </a:r>
          </a:p>
          <a:p>
            <a:r>
              <a:rPr lang="en-US" sz="3600" dirty="0"/>
              <a:t>Medical experts on specific topic </a:t>
            </a:r>
          </a:p>
          <a:p>
            <a:pPr lvl="1"/>
            <a:r>
              <a:rPr lang="en-US" sz="3200" dirty="0"/>
              <a:t>[examples: Orthopedic Surgeon, Neuro-Otologist, Neurologist,  Occupational Therapist,  Physical Therapist,  Psychologist, Audiologist, …]</a:t>
            </a:r>
          </a:p>
          <a:p>
            <a:pPr lvl="1"/>
            <a:endParaRPr lang="en-US" sz="3200" dirty="0"/>
          </a:p>
          <a:p>
            <a:r>
              <a:rPr lang="en-US" sz="3600" dirty="0"/>
              <a:t>James Edel and his team will coordinate recordings/editing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7B291-DA9A-08E4-BA36-DE4D0E097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705" y="4122612"/>
            <a:ext cx="5624796" cy="2735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65AB98-B50F-341D-398C-F14B30A8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403" y="1163854"/>
            <a:ext cx="3356098" cy="2958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7E0780-7815-3E73-D044-95FDC614651B}"/>
              </a:ext>
            </a:extLst>
          </p:cNvPr>
          <p:cNvSpPr txBox="1"/>
          <p:nvPr/>
        </p:nvSpPr>
        <p:spPr>
          <a:xfrm>
            <a:off x="7780150" y="0"/>
            <a:ext cx="4130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Guest experts may participate remotely</a:t>
            </a:r>
          </a:p>
        </p:txBody>
      </p:sp>
    </p:spTree>
    <p:extLst>
      <p:ext uri="{BB962C8B-B14F-4D97-AF65-F5344CB8AC3E}">
        <p14:creationId xmlns:p14="http://schemas.microsoft.com/office/powerpoint/2010/main" val="373182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776" y="-200563"/>
            <a:ext cx="1883044" cy="1325563"/>
          </a:xfrm>
        </p:spPr>
        <p:txBody>
          <a:bodyPr/>
          <a:lstStyle/>
          <a:p>
            <a:r>
              <a:rPr lang="en-US" b="1" dirty="0"/>
              <a:t>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8" y="810487"/>
            <a:ext cx="12051224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Introduction of purpose and personnel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Meet the student as they describe why they chose to be a musician and their choice of instrument - describe equipment and musical piece they will play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Student plays 3-5 minutes of music to highlight demands of good musicianship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Discussion on the music-related health topic among the student, professor and medical personnel.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Closure highlighting more in-depth material on the Iowa Protocols: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1800" i="1" dirty="0">
                <a:hlinkClick r:id="rId2"/>
              </a:rPr>
              <a:t>Music and Medicine on Monday at the University of Iowa - Schedule of Events | Iowa Head and Neck Protocols (uiowa.edu)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89204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Topics we have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Posture demands for bass players</a:t>
            </a:r>
          </a:p>
          <a:p>
            <a:endParaRPr lang="en-US" sz="3600" dirty="0"/>
          </a:p>
          <a:p>
            <a:r>
              <a:rPr lang="en-US" sz="3600" dirty="0"/>
              <a:t>Physical demand of hands/arms of cellists</a:t>
            </a:r>
          </a:p>
          <a:p>
            <a:endParaRPr lang="en-US" sz="3600" dirty="0"/>
          </a:p>
          <a:p>
            <a:r>
              <a:rPr lang="en-US" sz="3600" dirty="0"/>
              <a:t>Embouchure dystonia in brass players</a:t>
            </a:r>
          </a:p>
          <a:p>
            <a:endParaRPr lang="en-US" sz="3600" dirty="0"/>
          </a:p>
          <a:p>
            <a:r>
              <a:rPr lang="en-US" sz="3600" dirty="0"/>
              <a:t>Hearing preservation for musicians</a:t>
            </a:r>
          </a:p>
        </p:txBody>
      </p:sp>
    </p:spTree>
    <p:extLst>
      <p:ext uri="{BB962C8B-B14F-4D97-AF65-F5344CB8AC3E}">
        <p14:creationId xmlns:p14="http://schemas.microsoft.com/office/powerpoint/2010/main" val="320311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Hand and arm health in keyboard players, guitar, violin</a:t>
            </a:r>
          </a:p>
          <a:p>
            <a:r>
              <a:rPr lang="en-US" dirty="0"/>
              <a:t>Coping with tinnitus</a:t>
            </a:r>
          </a:p>
          <a:p>
            <a:r>
              <a:rPr lang="en-US" dirty="0"/>
              <a:t>Performance anxiety</a:t>
            </a:r>
          </a:p>
          <a:p>
            <a:r>
              <a:rPr lang="en-US" dirty="0"/>
              <a:t>Keeping your vocal mechanism healthy for a long career</a:t>
            </a:r>
          </a:p>
          <a:p>
            <a:r>
              <a:rPr lang="en-US" dirty="0"/>
              <a:t>Safe strategies for returning to singing after a respiratory or vocal infection</a:t>
            </a:r>
          </a:p>
          <a:p>
            <a:r>
              <a:rPr lang="en-US" dirty="0"/>
              <a:t>Making music with hearing aids, hearing loss</a:t>
            </a:r>
          </a:p>
          <a:p>
            <a:r>
              <a:rPr lang="en-US" dirty="0"/>
              <a:t>Neck and shoulder issues when playing violin/viola</a:t>
            </a:r>
          </a:p>
          <a:p>
            <a:r>
              <a:rPr lang="en-US" dirty="0"/>
              <a:t>OTHERS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4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To potential participating School of Music Faculty: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need for existing medical problem.  Discussion will center about potential risks, how to void them, and how to management them if they were to happen – such as possible risks associated with the extensive practice.  </a:t>
            </a:r>
          </a:p>
          <a:p>
            <a:pPr lvl="1"/>
            <a:r>
              <a:rPr lang="en-US" dirty="0"/>
              <a:t>One goal of the podcast. is to help prevent future problems. </a:t>
            </a:r>
          </a:p>
          <a:p>
            <a:pPr lvl="1"/>
            <a:r>
              <a:rPr lang="en-US" dirty="0"/>
              <a:t>IF a faculty member has personal experience with a health concerns,  and wants to share their experience,  they may do so.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3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Preparation time and effort?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a student who is ready to play and who would by comfortable in a podcast;  can use repertoire that student is planning for recital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elective ~ 30 minute zoom meeting  with Dr. Hoffman and team to plan presentation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~ 60-90 minutes of taping in the recital hall of VOX</a:t>
            </a:r>
          </a:p>
        </p:txBody>
      </p:sp>
    </p:spTree>
    <p:extLst>
      <p:ext uri="{BB962C8B-B14F-4D97-AF65-F5344CB8AC3E}">
        <p14:creationId xmlns:p14="http://schemas.microsoft.com/office/powerpoint/2010/main" val="339123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526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Music and Medicine  on Monday</vt:lpstr>
      <vt:lpstr>What?</vt:lpstr>
      <vt:lpstr>Why?</vt:lpstr>
      <vt:lpstr>Who is in each podcast? </vt:lpstr>
      <vt:lpstr>Format</vt:lpstr>
      <vt:lpstr>Topics we have done</vt:lpstr>
      <vt:lpstr>Future Topics</vt:lpstr>
      <vt:lpstr>To potential participating School of Music Faculty:</vt:lpstr>
      <vt:lpstr>Preparation time and effort?</vt:lpstr>
      <vt:lpstr>PowerPoint Presentation</vt:lpstr>
      <vt:lpstr>PowerPoint Presentation</vt:lpstr>
      <vt:lpstr>PowerPoint Presentation</vt:lpstr>
    </vt:vector>
  </TitlesOfParts>
  <Company>UI 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and Medicine  on Monday</dc:title>
  <dc:creator>Gfeller, K.</dc:creator>
  <cp:lastModifiedBy>Hoffman, Henry T</cp:lastModifiedBy>
  <cp:revision>13</cp:revision>
  <dcterms:created xsi:type="dcterms:W3CDTF">2023-11-10T18:35:04Z</dcterms:created>
  <dcterms:modified xsi:type="dcterms:W3CDTF">2023-11-29T20:30:03Z</dcterms:modified>
</cp:coreProperties>
</file>