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62" r:id="rId6"/>
    <p:sldId id="258" r:id="rId7"/>
    <p:sldId id="261" r:id="rId8"/>
    <p:sldId id="257" r:id="rId9"/>
    <p:sldId id="265" r:id="rId10"/>
    <p:sldId id="275" r:id="rId11"/>
    <p:sldId id="276" r:id="rId12"/>
    <p:sldId id="278" r:id="rId13"/>
    <p:sldId id="283" r:id="rId14"/>
    <p:sldId id="279" r:id="rId15"/>
    <p:sldId id="263" r:id="rId16"/>
    <p:sldId id="284" r:id="rId17"/>
    <p:sldId id="268" r:id="rId18"/>
    <p:sldId id="280" r:id="rId19"/>
    <p:sldId id="281" r:id="rId20"/>
    <p:sldId id="282" r:id="rId21"/>
    <p:sldId id="26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95" autoAdjust="0"/>
  </p:normalViewPr>
  <p:slideViewPr>
    <p:cSldViewPr>
      <p:cViewPr>
        <p:scale>
          <a:sx n="70" d="100"/>
          <a:sy n="70" d="100"/>
        </p:scale>
        <p:origin x="-2820" y="-10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0" d="100"/>
          <a:sy n="100" d="100"/>
        </p:scale>
        <p:origin x="-346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FAA3D77-B35C-47D6-89E4-5B78251E40DB}" type="datetimeFigureOut">
              <a:rPr lang="en-US" smtClean="0"/>
              <a:t>12/4/2017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7F8327-C515-4DE4-8B45-1E6E493F36D8}" type="slidenum">
              <a:rPr lang="en-US" smtClean="0"/>
              <a:t>‹#›</a:t>
            </a:fld>
            <a:endParaRPr lang="en-US"/>
          </a:p>
        </p:txBody>
      </p:sp>
    </p:spTree>
    <p:extLst>
      <p:ext uri="{BB962C8B-B14F-4D97-AF65-F5344CB8AC3E}">
        <p14:creationId xmlns:p14="http://schemas.microsoft.com/office/powerpoint/2010/main" val="38029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D907860-C4E6-444F-8B89-F7E73A55DD04}" type="datetimeFigureOut">
              <a:rPr lang="en-US" smtClean="0"/>
              <a:t>12/4/2017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01089B6-F146-4F81-ABEF-40F16C542DC9}" type="slidenum">
              <a:rPr lang="en-US" smtClean="0"/>
              <a:t>‹#›</a:t>
            </a:fld>
            <a:endParaRPr lang="en-US"/>
          </a:p>
        </p:txBody>
      </p:sp>
    </p:spTree>
    <p:extLst>
      <p:ext uri="{BB962C8B-B14F-4D97-AF65-F5344CB8AC3E}">
        <p14:creationId xmlns:p14="http://schemas.microsoft.com/office/powerpoint/2010/main" val="273360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1</a:t>
            </a:fld>
            <a:endParaRPr lang="en-US"/>
          </a:p>
        </p:txBody>
      </p:sp>
    </p:spTree>
    <p:extLst>
      <p:ext uri="{BB962C8B-B14F-4D97-AF65-F5344CB8AC3E}">
        <p14:creationId xmlns:p14="http://schemas.microsoft.com/office/powerpoint/2010/main" val="236669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the State of Iowa Security</a:t>
            </a:r>
            <a:r>
              <a:rPr lang="en-US" baseline="0" dirty="0" smtClean="0"/>
              <a:t> Breach laws.  </a:t>
            </a:r>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4</a:t>
            </a:fld>
            <a:endParaRPr lang="en-US"/>
          </a:p>
        </p:txBody>
      </p:sp>
    </p:spTree>
    <p:extLst>
      <p:ext uri="{BB962C8B-B14F-4D97-AF65-F5344CB8AC3E}">
        <p14:creationId xmlns:p14="http://schemas.microsoft.com/office/powerpoint/2010/main" val="250087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buFontTx/>
              <a:buChar char="•"/>
            </a:pPr>
            <a:r>
              <a:rPr lang="en-US" altLang="en-US" dirty="0" smtClean="0"/>
              <a:t>Inexpensive, miniature closed-circuit television cameras can be concealed in ceilings, walls or fixtures to observe data entry. </a:t>
            </a:r>
          </a:p>
          <a:p>
            <a:pPr>
              <a:lnSpc>
                <a:spcPct val="80000"/>
              </a:lnSpc>
              <a:buFontTx/>
              <a:buChar char="•"/>
            </a:pPr>
            <a:r>
              <a:rPr lang="en-US" altLang="en-US" dirty="0" smtClean="0"/>
              <a:t>To prevent shoulder surfing, it is advised to shield paperwork or the keypad from view by using one's body or cupping one's hand.</a:t>
            </a:r>
          </a:p>
          <a:p>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8</a:t>
            </a:fld>
            <a:endParaRPr lang="en-US"/>
          </a:p>
        </p:txBody>
      </p:sp>
    </p:spTree>
    <p:extLst>
      <p:ext uri="{BB962C8B-B14F-4D97-AF65-F5344CB8AC3E}">
        <p14:creationId xmlns:p14="http://schemas.microsoft.com/office/powerpoint/2010/main" val="684611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Equifax – Names, SSN,</a:t>
            </a:r>
            <a:r>
              <a:rPr lang="en-US" baseline="0" dirty="0" smtClean="0"/>
              <a:t> DOB, addresses, credit card #s, some drivers license #s</a:t>
            </a:r>
            <a:endParaRPr lang="en-US" dirty="0" smtClean="0"/>
          </a:p>
          <a:p>
            <a:r>
              <a:rPr lang="en-US" dirty="0" smtClean="0"/>
              <a:t>Yahoo – Username and passwords</a:t>
            </a:r>
          </a:p>
          <a:p>
            <a:r>
              <a:rPr lang="en-US" dirty="0" smtClean="0"/>
              <a:t>Uber</a:t>
            </a:r>
            <a:r>
              <a:rPr lang="en-US" baseline="0" dirty="0" smtClean="0"/>
              <a:t> – Names, addresses, email addresses</a:t>
            </a:r>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11</a:t>
            </a:fld>
            <a:endParaRPr lang="en-US"/>
          </a:p>
        </p:txBody>
      </p:sp>
    </p:spTree>
    <p:extLst>
      <p:ext uri="{BB962C8B-B14F-4D97-AF65-F5344CB8AC3E}">
        <p14:creationId xmlns:p14="http://schemas.microsoft.com/office/powerpoint/2010/main" val="437493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the bad guys do with it once they acquire</a:t>
            </a:r>
            <a:r>
              <a:rPr lang="en-US" baseline="0" dirty="0" smtClean="0"/>
              <a:t> data they can sell or use?  Target breach as an example.</a:t>
            </a:r>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12</a:t>
            </a:fld>
            <a:endParaRPr lang="en-US"/>
          </a:p>
        </p:txBody>
      </p:sp>
    </p:spTree>
    <p:extLst>
      <p:ext uri="{BB962C8B-B14F-4D97-AF65-F5344CB8AC3E}">
        <p14:creationId xmlns:p14="http://schemas.microsoft.com/office/powerpoint/2010/main" val="352730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Aggravated</a:t>
            </a:r>
            <a:r>
              <a:rPr lang="en-US" baseline="0" dirty="0" smtClean="0"/>
              <a:t> Identity Theft carries a minimum of 2 years in prison, Computer Fraud and abuse has up to 10 year sentence. One of the yahoo hackers pleaded guilty, 250K fine</a:t>
            </a:r>
            <a:endParaRPr lang="en-US" dirty="0"/>
          </a:p>
        </p:txBody>
      </p:sp>
      <p:sp>
        <p:nvSpPr>
          <p:cNvPr id="4" name="Slide Number Placeholder 3"/>
          <p:cNvSpPr>
            <a:spLocks noGrp="1"/>
          </p:cNvSpPr>
          <p:nvPr>
            <p:ph type="sldNum" sz="quarter" idx="10"/>
          </p:nvPr>
        </p:nvSpPr>
        <p:spPr/>
        <p:txBody>
          <a:bodyPr/>
          <a:lstStyle/>
          <a:p>
            <a:fld id="{F01089B6-F146-4F81-ABEF-40F16C542DC9}" type="slidenum">
              <a:rPr lang="en-US" smtClean="0"/>
              <a:t>14</a:t>
            </a:fld>
            <a:endParaRPr lang="en-US"/>
          </a:p>
        </p:txBody>
      </p:sp>
    </p:spTree>
    <p:extLst>
      <p:ext uri="{BB962C8B-B14F-4D97-AF65-F5344CB8AC3E}">
        <p14:creationId xmlns:p14="http://schemas.microsoft.com/office/powerpoint/2010/main" val="34529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6409"/>
            <a:ext cx="7772400" cy="1768791"/>
          </a:xfrm>
          <a:effectLst/>
        </p:spPr>
        <p:txBody>
          <a:bodyPr>
            <a:normAutofit/>
          </a:bodyPr>
          <a:lstStyle>
            <a:lvl1pPr>
              <a:defRPr sz="4800" b="1" cap="none" spc="0" baseline="0">
                <a:ln w="9525">
                  <a:solidFill>
                    <a:schemeClr val="bg1"/>
                  </a:solidFill>
                </a:ln>
                <a:solidFill>
                  <a:schemeClr val="tx2">
                    <a:lumMod val="75000"/>
                  </a:schemeClr>
                </a:solidFill>
                <a:effectLst>
                  <a:outerShdw blurRad="50800" dist="50800" dir="2700000" algn="tl" rotWithShape="0">
                    <a:prstClr val="black">
                      <a:alpha val="40000"/>
                    </a:prstClr>
                  </a:outerShdw>
                </a:effectLst>
              </a:defRPr>
            </a:lvl1pPr>
          </a:lstStyle>
          <a:p>
            <a:endParaRPr lang="en-US" dirty="0"/>
          </a:p>
        </p:txBody>
      </p:sp>
      <p:sp>
        <p:nvSpPr>
          <p:cNvPr id="3" name="Subtitle 2"/>
          <p:cNvSpPr>
            <a:spLocks noGrp="1"/>
          </p:cNvSpPr>
          <p:nvPr>
            <p:ph type="subTitle" idx="1"/>
          </p:nvPr>
        </p:nvSpPr>
        <p:spPr>
          <a:xfrm>
            <a:off x="1371600" y="3505200"/>
            <a:ext cx="6400800" cy="1371600"/>
          </a:xfrm>
        </p:spPr>
        <p:txBody>
          <a:bodyPr>
            <a:normAutofit/>
          </a:bodyPr>
          <a:lstStyle>
            <a:lvl1pPr marL="0" indent="0" algn="ctr">
              <a:buNone/>
              <a:defRPr lang="en-US" sz="3000" dirty="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TextBox 3"/>
          <p:cNvSpPr txBox="1"/>
          <p:nvPr userDrawn="1"/>
        </p:nvSpPr>
        <p:spPr>
          <a:xfrm>
            <a:off x="228600" y="6352401"/>
            <a:ext cx="3124200" cy="276999"/>
          </a:xfrm>
          <a:prstGeom prst="rect">
            <a:avLst/>
          </a:prstGeom>
          <a:noFill/>
        </p:spPr>
        <p:txBody>
          <a:bodyPr wrap="square" rtlCol="0">
            <a:spAutoFit/>
          </a:bodyPr>
          <a:lstStyle/>
          <a:p>
            <a:r>
              <a:rPr lang="en-US" sz="1200" dirty="0" smtClean="0">
                <a:solidFill>
                  <a:schemeClr val="bg1"/>
                </a:solidFill>
              </a:rPr>
              <a:t>Member FDIC</a:t>
            </a:r>
            <a:r>
              <a:rPr lang="en-US" sz="1200" baseline="0" dirty="0" smtClean="0">
                <a:solidFill>
                  <a:schemeClr val="bg1"/>
                </a:solidFill>
              </a:rPr>
              <a:t> - Confidential</a:t>
            </a:r>
            <a:endParaRPr lang="en-US" sz="1200" dirty="0">
              <a:solidFill>
                <a:schemeClr val="bg1"/>
              </a:solidFill>
            </a:endParaRPr>
          </a:p>
        </p:txBody>
      </p:sp>
    </p:spTree>
    <p:extLst>
      <p:ext uri="{BB962C8B-B14F-4D97-AF65-F5344CB8AC3E}">
        <p14:creationId xmlns:p14="http://schemas.microsoft.com/office/powerpoint/2010/main" val="2538444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983162"/>
          </a:xfrm>
        </p:spPr>
        <p:txBody>
          <a:bodyPr vert="eaVert"/>
          <a:lstStyle>
            <a:lvl1pPr>
              <a:defRPr>
                <a:solidFill>
                  <a:schemeClr val="tx2">
                    <a:lumMod val="75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98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85796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52400"/>
            <a:ext cx="8229600" cy="1143000"/>
          </a:xfrm>
        </p:spPr>
        <p:txBody>
          <a:bodyPr/>
          <a:lstStyle>
            <a:lvl1pPr>
              <a:defRPr b="1" baseline="0">
                <a:solidFill>
                  <a:schemeClr val="tx2">
                    <a:lumMod val="75000"/>
                  </a:schemeClr>
                </a:solidFill>
                <a:effectLst/>
                <a:latin typeface="Calibri" pitchFamily="34" charset="0"/>
                <a:cs typeface="Calibri" pitchFamily="34" charset="0"/>
              </a:defRPr>
            </a:lvl1pPr>
          </a:lstStyle>
          <a:p>
            <a:endParaRPr lang="en-US" dirty="0"/>
          </a:p>
        </p:txBody>
      </p:sp>
      <p:sp>
        <p:nvSpPr>
          <p:cNvPr id="7" name="Content Placeholder 6"/>
          <p:cNvSpPr>
            <a:spLocks noGrp="1"/>
          </p:cNvSpPr>
          <p:nvPr>
            <p:ph idx="1"/>
          </p:nvPr>
        </p:nvSpPr>
        <p:spPr>
          <a:xfrm>
            <a:off x="457200" y="1295400"/>
            <a:ext cx="8229600" cy="4267200"/>
          </a:xfrm>
        </p:spPr>
        <p:txBody>
          <a:bodyPr>
            <a:normAutofit/>
          </a:bodyPr>
          <a:lstStyle>
            <a:lvl1pPr>
              <a:defRPr sz="3200" baseline="0"/>
            </a:lvl1pPr>
          </a:lstStyle>
          <a:p>
            <a:endParaRPr lang="en-US" dirty="0"/>
          </a:p>
        </p:txBody>
      </p:sp>
    </p:spTree>
    <p:extLst>
      <p:ext uri="{BB962C8B-B14F-4D97-AF65-F5344CB8AC3E}">
        <p14:creationId xmlns:p14="http://schemas.microsoft.com/office/powerpoint/2010/main" val="128838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n w="12700">
                  <a:noFill/>
                </a:ln>
                <a:solidFill>
                  <a:schemeClr val="tx2">
                    <a:lumMod val="75000"/>
                  </a:schemeClr>
                </a:solidFill>
              </a:defRPr>
            </a:lvl1pPr>
          </a:lstStyle>
          <a:p>
            <a:endParaRPr lang="en-US" dirty="0"/>
          </a:p>
        </p:txBody>
      </p:sp>
      <p:sp>
        <p:nvSpPr>
          <p:cNvPr id="3" name="Content Placeholder 2"/>
          <p:cNvSpPr>
            <a:spLocks noGrp="1"/>
          </p:cNvSpPr>
          <p:nvPr>
            <p:ph idx="1"/>
          </p:nvPr>
        </p:nvSpPr>
        <p:spPr>
          <a:xfrm>
            <a:off x="457200" y="1600201"/>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97222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38587"/>
            <a:ext cx="7772400" cy="1362075"/>
          </a:xfrm>
        </p:spPr>
        <p:txBody>
          <a:bodyPr anchor="t"/>
          <a:lstStyle>
            <a:lvl1pPr algn="l">
              <a:defRPr sz="4000" b="1" cap="all">
                <a:solidFill>
                  <a:schemeClr val="tx2">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438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491609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3886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3886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1819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382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22475"/>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82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22475"/>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061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7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5739736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28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30770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19600"/>
            <a:ext cx="5486400" cy="45720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7200"/>
            <a:ext cx="5486400" cy="3883025"/>
          </a:xfrm>
          <a:ln w="57150">
            <a:noFill/>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910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2053973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75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524000"/>
            <a:ext cx="8229600" cy="3886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740509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28D8-C32E-4CE9-8579-E245DBFE93D7}" type="datetimeFigureOut">
              <a:rPr lang="en-US" smtClean="0"/>
              <a:t>12/4/2017</a:t>
            </a:fld>
            <a:endParaRPr lang="en-US"/>
          </a:p>
        </p:txBody>
      </p:sp>
      <p:sp>
        <p:nvSpPr>
          <p:cNvPr id="7" name="Rectangle 6"/>
          <p:cNvSpPr/>
          <p:nvPr userDrawn="1"/>
        </p:nvSpPr>
        <p:spPr>
          <a:xfrm>
            <a:off x="0" y="0"/>
            <a:ext cx="9144000" cy="5200214"/>
          </a:xfrm>
          <a:prstGeom prst="rect">
            <a:avLst/>
          </a:prstGeom>
          <a:gradFill flip="none" rotWithShape="1">
            <a:gsLst>
              <a:gs pos="0">
                <a:schemeClr val="tx2">
                  <a:lumMod val="40000"/>
                  <a:lumOff val="60000"/>
                  <a:tint val="66000"/>
                  <a:satMod val="160000"/>
                </a:schemeClr>
              </a:gs>
              <a:gs pos="75000">
                <a:schemeClr val="tx2">
                  <a:lumMod val="40000"/>
                  <a:lumOff val="60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4" descr="M:\Graphics-Logos-Photos\Hills Bank logos\Hills Its That Simple-TM Logo\Hills Its That Simple Logo\HILLSCONCEPTS_FNL_RGB_H.jpg"/>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t="29847" b="29027"/>
          <a:stretch/>
        </p:blipFill>
        <p:spPr bwMode="auto">
          <a:xfrm>
            <a:off x="5562600" y="5867400"/>
            <a:ext cx="3276600" cy="733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18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7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sumer.gov/idthef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768791"/>
          </a:xfrm>
        </p:spPr>
        <p:txBody>
          <a:bodyPr>
            <a:normAutofit/>
          </a:bodyPr>
          <a:lstStyle/>
          <a:p>
            <a:r>
              <a:rPr lang="en-US" sz="5400" dirty="0" smtClean="0"/>
              <a:t>Identity Theft</a:t>
            </a:r>
            <a:endParaRPr lang="en-US" sz="5400" dirty="0"/>
          </a:p>
        </p:txBody>
      </p:sp>
      <p:sp>
        <p:nvSpPr>
          <p:cNvPr id="3" name="Subtitle 2"/>
          <p:cNvSpPr>
            <a:spLocks noGrp="1"/>
          </p:cNvSpPr>
          <p:nvPr>
            <p:ph type="subTitle" idx="1"/>
          </p:nvPr>
        </p:nvSpPr>
        <p:spPr>
          <a:xfrm>
            <a:off x="1408976" y="1905000"/>
            <a:ext cx="6383313" cy="1295400"/>
          </a:xfrm>
        </p:spPr>
        <p:txBody>
          <a:bodyPr>
            <a:normAutofit/>
          </a:bodyPr>
          <a:lstStyle/>
          <a:p>
            <a:endParaRPr lang="en-US" sz="2400" b="1" dirty="0" smtClean="0"/>
          </a:p>
          <a:p>
            <a:endParaRPr lang="en-US" sz="2400" b="1" dirty="0"/>
          </a:p>
        </p:txBody>
      </p:sp>
      <p:pic>
        <p:nvPicPr>
          <p:cNvPr id="5122"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9137" y="3352800"/>
            <a:ext cx="3105266"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40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Pretexting</a:t>
            </a:r>
            <a:endParaRPr lang="en-US" dirty="0"/>
          </a:p>
        </p:txBody>
      </p:sp>
      <p:sp>
        <p:nvSpPr>
          <p:cNvPr id="3" name="Content Placeholder 2"/>
          <p:cNvSpPr>
            <a:spLocks noGrp="1"/>
          </p:cNvSpPr>
          <p:nvPr>
            <p:ph idx="1"/>
          </p:nvPr>
        </p:nvSpPr>
        <p:spPr/>
        <p:txBody>
          <a:bodyPr/>
          <a:lstStyle/>
          <a:p>
            <a:r>
              <a:rPr lang="en-US" altLang="en-US" dirty="0"/>
              <a:t>U</a:t>
            </a:r>
            <a:r>
              <a:rPr lang="en-US" altLang="en-US" dirty="0" smtClean="0"/>
              <a:t>sing </a:t>
            </a:r>
            <a:r>
              <a:rPr lang="en-US" altLang="en-US" dirty="0"/>
              <a:t>an invented scenario to engage a targeted victim in a manner that increases the chance the victim will divulge information or perform actions that would be unlikely in ordinary circumstances</a:t>
            </a:r>
            <a:r>
              <a:rPr lang="en-US" altLang="en-US" dirty="0" smtClean="0"/>
              <a:t>.</a:t>
            </a:r>
          </a:p>
          <a:p>
            <a:r>
              <a:rPr lang="en-US" dirty="0" smtClean="0"/>
              <a:t>You may be contacted in a wide variety of ways (Call, Text, Social Media, Fax, Etc.)</a:t>
            </a:r>
            <a:endParaRPr lang="en-US" dirty="0"/>
          </a:p>
        </p:txBody>
      </p:sp>
    </p:spTree>
    <p:extLst>
      <p:ext uri="{BB962C8B-B14F-4D97-AF65-F5344CB8AC3E}">
        <p14:creationId xmlns:p14="http://schemas.microsoft.com/office/powerpoint/2010/main" val="338381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Hacking/Data Breaches</a:t>
            </a:r>
            <a:endParaRPr lang="en-US" dirty="0"/>
          </a:p>
        </p:txBody>
      </p:sp>
      <p:sp>
        <p:nvSpPr>
          <p:cNvPr id="3" name="Content Placeholder 2"/>
          <p:cNvSpPr>
            <a:spLocks noGrp="1"/>
          </p:cNvSpPr>
          <p:nvPr>
            <p:ph idx="1"/>
          </p:nvPr>
        </p:nvSpPr>
        <p:spPr/>
        <p:txBody>
          <a:bodyPr/>
          <a:lstStyle/>
          <a:p>
            <a:r>
              <a:rPr lang="en-US" dirty="0" smtClean="0"/>
              <a:t>Equifax – 145.5 million people</a:t>
            </a:r>
          </a:p>
          <a:p>
            <a:r>
              <a:rPr lang="en-US" dirty="0" smtClean="0"/>
              <a:t>Yahoo – 1 billion accounts</a:t>
            </a:r>
          </a:p>
          <a:p>
            <a:r>
              <a:rPr lang="en-US" dirty="0" smtClean="0"/>
              <a:t>Uber – 57 million users</a:t>
            </a:r>
          </a:p>
          <a:p>
            <a:r>
              <a:rPr lang="en-US" dirty="0" smtClean="0"/>
              <a:t>Population of US is approximately 325 million</a:t>
            </a:r>
          </a:p>
          <a:p>
            <a:endParaRPr lang="en-US" b="1"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038600"/>
            <a:ext cx="4268243" cy="2168604"/>
          </a:xfrm>
          <a:prstGeom prst="rect">
            <a:avLst/>
          </a:prstGeom>
        </p:spPr>
      </p:pic>
    </p:spTree>
    <p:extLst>
      <p:ext uri="{BB962C8B-B14F-4D97-AF65-F5344CB8AC3E}">
        <p14:creationId xmlns:p14="http://schemas.microsoft.com/office/powerpoint/2010/main" val="180323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Deep/Dark Web</a:t>
            </a:r>
            <a:endParaRPr lang="en-US" dirty="0"/>
          </a:p>
        </p:txBody>
      </p:sp>
      <p:sp>
        <p:nvSpPr>
          <p:cNvPr id="3" name="Content Placeholder 2"/>
          <p:cNvSpPr>
            <a:spLocks noGrp="1"/>
          </p:cNvSpPr>
          <p:nvPr>
            <p:ph idx="1"/>
          </p:nvPr>
        </p:nvSpPr>
        <p:spPr>
          <a:xfrm>
            <a:off x="381000" y="1447800"/>
            <a:ext cx="8305800" cy="4038601"/>
          </a:xfrm>
        </p:spPr>
        <p:txBody>
          <a:bodyPr>
            <a:normAutofit fontScale="92500" lnSpcReduction="10000"/>
          </a:bodyPr>
          <a:lstStyle/>
          <a:p>
            <a:r>
              <a:rPr lang="en-US" sz="2400" dirty="0" smtClean="0"/>
              <a:t>Surface Web = Anything that can be indexed by a search engine.</a:t>
            </a:r>
          </a:p>
          <a:p>
            <a:r>
              <a:rPr lang="en-US" sz="2400" dirty="0" smtClean="0"/>
              <a:t>Deep Web = Anything that can’t be found via a search engine</a:t>
            </a:r>
          </a:p>
          <a:p>
            <a:r>
              <a:rPr lang="en-US" sz="2400" dirty="0" smtClean="0"/>
              <a:t>Dark Web = Hidden Portion of the Deep Web not accessible by standard browser</a:t>
            </a:r>
          </a:p>
          <a:p>
            <a:pPr marL="0" indent="0">
              <a:buNone/>
            </a:pPr>
            <a:endParaRPr lang="en-US" sz="2400" dirty="0" smtClean="0"/>
          </a:p>
          <a:p>
            <a:r>
              <a:rPr lang="en-US" sz="2400" dirty="0" smtClean="0"/>
              <a:t>Entire Hidden Data Economy </a:t>
            </a:r>
            <a:r>
              <a:rPr lang="en-US" sz="2400" dirty="0"/>
              <a:t>w</a:t>
            </a:r>
            <a:r>
              <a:rPr lang="en-US" sz="2400" dirty="0" smtClean="0"/>
              <a:t>here criminals buy and sell products and services.</a:t>
            </a:r>
          </a:p>
          <a:p>
            <a:pPr lvl="1"/>
            <a:r>
              <a:rPr lang="en-US" sz="2000" dirty="0" smtClean="0"/>
              <a:t>Social Security Numbers</a:t>
            </a:r>
          </a:p>
          <a:p>
            <a:pPr lvl="1"/>
            <a:r>
              <a:rPr lang="en-US" sz="2000" dirty="0" smtClean="0"/>
              <a:t>Credit Card Numbers</a:t>
            </a:r>
          </a:p>
          <a:p>
            <a:pPr lvl="1"/>
            <a:r>
              <a:rPr lang="en-US" sz="2000" dirty="0" smtClean="0"/>
              <a:t>Account Info (Facebook, Twitter, etc.)</a:t>
            </a:r>
          </a:p>
          <a:p>
            <a:pPr lvl="1"/>
            <a:r>
              <a:rPr lang="en-US" sz="2000" dirty="0" smtClean="0"/>
              <a:t>Botnets</a:t>
            </a:r>
          </a:p>
          <a:p>
            <a:pPr lvl="1"/>
            <a:endParaRPr lang="en-US" sz="2000" dirty="0"/>
          </a:p>
          <a:p>
            <a:pPr lvl="1"/>
            <a:endParaRPr lang="en-US" sz="2000" dirty="0"/>
          </a:p>
        </p:txBody>
      </p:sp>
      <p:pic>
        <p:nvPicPr>
          <p:cNvPr id="3074"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733799"/>
            <a:ext cx="3048000" cy="1994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57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Kinds of Fraud are </a:t>
            </a:r>
            <a:r>
              <a:rPr lang="en-US" dirty="0"/>
              <a:t>C</a:t>
            </a:r>
            <a:r>
              <a:rPr lang="en-US" dirty="0" smtClean="0"/>
              <a:t>ommitted?</a:t>
            </a:r>
            <a:endParaRPr lang="en-US" dirty="0"/>
          </a:p>
        </p:txBody>
      </p:sp>
      <p:sp>
        <p:nvSpPr>
          <p:cNvPr id="3" name="Content Placeholder 2"/>
          <p:cNvSpPr>
            <a:spLocks noGrp="1"/>
          </p:cNvSpPr>
          <p:nvPr>
            <p:ph idx="1"/>
          </p:nvPr>
        </p:nvSpPr>
        <p:spPr/>
        <p:txBody>
          <a:bodyPr/>
          <a:lstStyle/>
          <a:p>
            <a:r>
              <a:rPr lang="en-US" dirty="0" smtClean="0"/>
              <a:t>Spending your money</a:t>
            </a:r>
          </a:p>
          <a:p>
            <a:r>
              <a:rPr lang="en-US" dirty="0" smtClean="0"/>
              <a:t>Opening </a:t>
            </a:r>
            <a:r>
              <a:rPr lang="en-US" dirty="0"/>
              <a:t>L</a:t>
            </a:r>
            <a:r>
              <a:rPr lang="en-US" dirty="0" smtClean="0"/>
              <a:t>oans or Credit Cards in your name</a:t>
            </a:r>
          </a:p>
          <a:p>
            <a:pPr lvl="1"/>
            <a:r>
              <a:rPr lang="en-US" dirty="0" smtClean="0"/>
              <a:t>When they don’t make payments, your credit is impacted.</a:t>
            </a:r>
          </a:p>
          <a:p>
            <a:r>
              <a:rPr lang="en-US" dirty="0" smtClean="0"/>
              <a:t>Using gathered data for social engineering.</a:t>
            </a:r>
            <a:endParaRPr lang="en-US" dirty="0"/>
          </a:p>
        </p:txBody>
      </p:sp>
    </p:spTree>
    <p:extLst>
      <p:ext uri="{BB962C8B-B14F-4D97-AF65-F5344CB8AC3E}">
        <p14:creationId xmlns:p14="http://schemas.microsoft.com/office/powerpoint/2010/main" val="2507132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it so Popular?</a:t>
            </a:r>
            <a:endParaRPr lang="en-US" dirty="0"/>
          </a:p>
        </p:txBody>
      </p:sp>
      <p:sp>
        <p:nvSpPr>
          <p:cNvPr id="3" name="Content Placeholder 2"/>
          <p:cNvSpPr>
            <a:spLocks noGrp="1"/>
          </p:cNvSpPr>
          <p:nvPr>
            <p:ph idx="1"/>
          </p:nvPr>
        </p:nvSpPr>
        <p:spPr/>
        <p:txBody>
          <a:bodyPr>
            <a:normAutofit/>
          </a:bodyPr>
          <a:lstStyle/>
          <a:p>
            <a:r>
              <a:rPr lang="en-US" dirty="0" smtClean="0"/>
              <a:t>Cybercrime as an industry in 2016</a:t>
            </a:r>
          </a:p>
          <a:p>
            <a:pPr lvl="1"/>
            <a:r>
              <a:rPr lang="en-US" dirty="0" smtClean="0"/>
              <a:t>$400B Industry (GDP of Ireland was a little over $300B)</a:t>
            </a:r>
          </a:p>
          <a:p>
            <a:pPr lvl="1"/>
            <a:r>
              <a:rPr lang="en-US" dirty="0" smtClean="0"/>
              <a:t>Lucrative</a:t>
            </a:r>
          </a:p>
          <a:p>
            <a:pPr marL="457200" lvl="1" indent="0">
              <a:buNone/>
            </a:pPr>
            <a:endParaRPr lang="en-US" sz="2400" dirty="0" smtClean="0"/>
          </a:p>
          <a:p>
            <a:r>
              <a:rPr lang="en-US" dirty="0" smtClean="0"/>
              <a:t>Light Punishment</a:t>
            </a:r>
          </a:p>
          <a:p>
            <a:pPr lvl="1"/>
            <a:r>
              <a:rPr lang="en-US" dirty="0" smtClean="0"/>
              <a:t>Low odds of getting caught or going to jail</a:t>
            </a:r>
          </a:p>
          <a:p>
            <a:pPr marL="57150" indent="0">
              <a:buNone/>
            </a:pPr>
            <a:endParaRPr lang="en-US" dirty="0"/>
          </a:p>
        </p:txBody>
      </p:sp>
    </p:spTree>
    <p:extLst>
      <p:ext uri="{BB962C8B-B14F-4D97-AF65-F5344CB8AC3E}">
        <p14:creationId xmlns:p14="http://schemas.microsoft.com/office/powerpoint/2010/main" val="171786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Prevention</a:t>
            </a:r>
            <a:endParaRPr lang="en-US" dirty="0"/>
          </a:p>
        </p:txBody>
      </p:sp>
      <p:sp>
        <p:nvSpPr>
          <p:cNvPr id="3" name="Content Placeholder 2"/>
          <p:cNvSpPr>
            <a:spLocks noGrp="1"/>
          </p:cNvSpPr>
          <p:nvPr>
            <p:ph idx="1"/>
          </p:nvPr>
        </p:nvSpPr>
        <p:spPr/>
        <p:txBody>
          <a:bodyPr>
            <a:normAutofit/>
          </a:bodyPr>
          <a:lstStyle/>
          <a:p>
            <a:pPr>
              <a:lnSpc>
                <a:spcPct val="90000"/>
              </a:lnSpc>
              <a:buFontTx/>
              <a:buChar char="•"/>
            </a:pPr>
            <a:r>
              <a:rPr lang="en-US" altLang="en-US" sz="2400" dirty="0"/>
              <a:t>Reconcile bank and credit card statements monthly</a:t>
            </a:r>
            <a:r>
              <a:rPr lang="en-US" altLang="en-US" sz="2400" dirty="0" smtClean="0"/>
              <a:t>.</a:t>
            </a:r>
          </a:p>
          <a:p>
            <a:r>
              <a:rPr lang="en-US" sz="2400" dirty="0"/>
              <a:t>Review your credit report</a:t>
            </a:r>
            <a:r>
              <a:rPr lang="en-US" sz="2400" dirty="0" smtClean="0"/>
              <a:t>.</a:t>
            </a:r>
          </a:p>
          <a:p>
            <a:pPr lvl="1"/>
            <a:r>
              <a:rPr lang="en-US" sz="2400" dirty="0" smtClean="0"/>
              <a:t>Order free credit report from Annualcreditreport.com</a:t>
            </a:r>
            <a:endParaRPr lang="en-US" sz="2400" dirty="0"/>
          </a:p>
          <a:p>
            <a:pPr lvl="1"/>
            <a:r>
              <a:rPr lang="en-US" sz="2400" dirty="0"/>
              <a:t>Look for</a:t>
            </a:r>
          </a:p>
          <a:p>
            <a:pPr lvl="2"/>
            <a:r>
              <a:rPr lang="en-US" dirty="0"/>
              <a:t>Accounts you don’t recognize</a:t>
            </a:r>
          </a:p>
          <a:p>
            <a:pPr lvl="2"/>
            <a:r>
              <a:rPr lang="en-US" dirty="0"/>
              <a:t>Incorrect </a:t>
            </a:r>
            <a:r>
              <a:rPr lang="en-US" dirty="0" smtClean="0"/>
              <a:t>information regarding current accounts</a:t>
            </a:r>
          </a:p>
          <a:p>
            <a:pPr>
              <a:lnSpc>
                <a:spcPct val="90000"/>
              </a:lnSpc>
              <a:buFontTx/>
              <a:buChar char="•"/>
            </a:pPr>
            <a:r>
              <a:rPr lang="en-US" altLang="en-US" sz="2400" dirty="0"/>
              <a:t>Guard your PIN’s and passwords.  Keep PIN numbers separate from your credit/debit cards.</a:t>
            </a:r>
          </a:p>
          <a:p>
            <a:pPr>
              <a:lnSpc>
                <a:spcPct val="90000"/>
              </a:lnSpc>
              <a:buFontTx/>
              <a:buChar char="•"/>
            </a:pPr>
            <a:r>
              <a:rPr lang="en-US" altLang="en-US" sz="2400" dirty="0"/>
              <a:t>Report lost or stolen cards immediately.</a:t>
            </a:r>
          </a:p>
          <a:p>
            <a:endParaRPr lang="en-US" sz="2400" dirty="0" smtClean="0"/>
          </a:p>
          <a:p>
            <a:pPr marL="457200" lvl="1" indent="0">
              <a:buNone/>
            </a:pPr>
            <a:endParaRPr lang="en-US" sz="2000" dirty="0" smtClean="0"/>
          </a:p>
          <a:p>
            <a:pPr>
              <a:lnSpc>
                <a:spcPct val="90000"/>
              </a:lnSpc>
              <a:buFontTx/>
              <a:buChar char="•"/>
            </a:pPr>
            <a:endParaRPr lang="en-US" altLang="en-US" dirty="0"/>
          </a:p>
          <a:p>
            <a:endParaRPr lang="en-US" dirty="0"/>
          </a:p>
        </p:txBody>
      </p:sp>
    </p:spTree>
    <p:extLst>
      <p:ext uri="{BB962C8B-B14F-4D97-AF65-F5344CB8AC3E}">
        <p14:creationId xmlns:p14="http://schemas.microsoft.com/office/powerpoint/2010/main" val="61141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Prevention - Continued</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buFontTx/>
              <a:buChar char="•"/>
            </a:pPr>
            <a:r>
              <a:rPr lang="en-US" altLang="en-US" dirty="0" smtClean="0"/>
              <a:t>Pay </a:t>
            </a:r>
            <a:r>
              <a:rPr lang="en-US" altLang="en-US" dirty="0"/>
              <a:t>bills </a:t>
            </a:r>
            <a:r>
              <a:rPr lang="en-US" altLang="en-US" dirty="0" smtClean="0"/>
              <a:t>online and sign up for </a:t>
            </a:r>
            <a:r>
              <a:rPr lang="en-US" altLang="en-US" dirty="0" err="1" smtClean="0"/>
              <a:t>eStatements</a:t>
            </a:r>
            <a:r>
              <a:rPr lang="en-US" altLang="en-US" dirty="0" smtClean="0"/>
              <a:t> when possible.  </a:t>
            </a:r>
            <a:r>
              <a:rPr lang="en-US" altLang="en-US" dirty="0"/>
              <a:t>Your personal information is more likely to be stolen from your mailbox than online</a:t>
            </a:r>
            <a:r>
              <a:rPr lang="en-US" altLang="en-US" dirty="0" smtClean="0"/>
              <a:t>.</a:t>
            </a:r>
          </a:p>
          <a:p>
            <a:pPr>
              <a:lnSpc>
                <a:spcPct val="90000"/>
              </a:lnSpc>
              <a:buFontTx/>
              <a:buChar char="•"/>
            </a:pPr>
            <a:r>
              <a:rPr lang="en-US" altLang="en-US" dirty="0" smtClean="0"/>
              <a:t>Shred all documents containing personal information before discarding.</a:t>
            </a:r>
          </a:p>
          <a:p>
            <a:pPr>
              <a:lnSpc>
                <a:spcPct val="90000"/>
              </a:lnSpc>
              <a:buFontTx/>
              <a:buChar char="•"/>
            </a:pPr>
            <a:r>
              <a:rPr lang="en-US" altLang="en-US" dirty="0" smtClean="0"/>
              <a:t>Keep devices up to date and install anti-virus/anti-malware if possible.</a:t>
            </a:r>
          </a:p>
          <a:p>
            <a:pPr>
              <a:lnSpc>
                <a:spcPct val="90000"/>
              </a:lnSpc>
              <a:buFontTx/>
              <a:buChar char="•"/>
            </a:pPr>
            <a:r>
              <a:rPr lang="en-US" altLang="en-US" dirty="0" smtClean="0"/>
              <a:t>Properly secure social media accounts.</a:t>
            </a:r>
          </a:p>
          <a:p>
            <a:pPr>
              <a:lnSpc>
                <a:spcPct val="90000"/>
              </a:lnSpc>
              <a:buFontTx/>
              <a:buChar char="•"/>
            </a:pPr>
            <a:r>
              <a:rPr lang="en-US" altLang="en-US" dirty="0" smtClean="0"/>
              <a:t>Do not disclose personal information to someone who contacts you via phone/email/social media.</a:t>
            </a:r>
          </a:p>
          <a:p>
            <a:pPr>
              <a:lnSpc>
                <a:spcPct val="90000"/>
              </a:lnSpc>
              <a:buFontTx/>
              <a:buChar char="•"/>
            </a:pPr>
            <a:endParaRPr lang="en-US" altLang="en-US" dirty="0"/>
          </a:p>
          <a:p>
            <a:endParaRPr lang="en-US" dirty="0"/>
          </a:p>
        </p:txBody>
      </p:sp>
    </p:spTree>
    <p:extLst>
      <p:ext uri="{BB962C8B-B14F-4D97-AF65-F5344CB8AC3E}">
        <p14:creationId xmlns:p14="http://schemas.microsoft.com/office/powerpoint/2010/main" val="1566539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You’re a Victim</a:t>
            </a:r>
            <a:endParaRPr lang="en-US" dirty="0"/>
          </a:p>
        </p:txBody>
      </p:sp>
      <p:sp>
        <p:nvSpPr>
          <p:cNvPr id="3" name="Content Placeholder 2"/>
          <p:cNvSpPr>
            <a:spLocks noGrp="1"/>
          </p:cNvSpPr>
          <p:nvPr>
            <p:ph idx="1"/>
          </p:nvPr>
        </p:nvSpPr>
        <p:spPr/>
        <p:txBody>
          <a:bodyPr>
            <a:normAutofit fontScale="92500" lnSpcReduction="20000"/>
          </a:bodyPr>
          <a:lstStyle/>
          <a:p>
            <a:pPr>
              <a:buFontTx/>
              <a:buChar char="•"/>
            </a:pPr>
            <a:r>
              <a:rPr lang="en-US" altLang="en-US" dirty="0"/>
              <a:t>Keep a log of actions.</a:t>
            </a:r>
          </a:p>
          <a:p>
            <a:pPr>
              <a:buFontTx/>
              <a:buChar char="•"/>
            </a:pPr>
            <a:r>
              <a:rPr lang="en-US" altLang="en-US" dirty="0"/>
              <a:t>Contact local police.</a:t>
            </a:r>
          </a:p>
          <a:p>
            <a:pPr>
              <a:buFontTx/>
              <a:buChar char="•"/>
            </a:pPr>
            <a:r>
              <a:rPr lang="en-US" altLang="en-US" dirty="0" smtClean="0"/>
              <a:t>Contact </a:t>
            </a:r>
            <a:r>
              <a:rPr lang="en-US" altLang="en-US" dirty="0"/>
              <a:t>your financial institution.</a:t>
            </a:r>
          </a:p>
          <a:p>
            <a:pPr>
              <a:buFontTx/>
              <a:buChar char="•"/>
            </a:pPr>
            <a:r>
              <a:rPr lang="en-US" altLang="en-US" dirty="0"/>
              <a:t>Close compromised accounts.</a:t>
            </a:r>
          </a:p>
          <a:p>
            <a:pPr>
              <a:buFontTx/>
              <a:buChar char="•"/>
            </a:pPr>
            <a:r>
              <a:rPr lang="en-US" altLang="en-US" dirty="0" smtClean="0"/>
              <a:t>Place </a:t>
            </a:r>
            <a:r>
              <a:rPr lang="en-US" altLang="en-US" dirty="0"/>
              <a:t>a fraud alert on your accounts.</a:t>
            </a:r>
          </a:p>
          <a:p>
            <a:pPr>
              <a:buFontTx/>
              <a:buChar char="•"/>
            </a:pPr>
            <a:r>
              <a:rPr lang="en-US" altLang="en-US" dirty="0" smtClean="0"/>
              <a:t>Change </a:t>
            </a:r>
            <a:r>
              <a:rPr lang="en-US" altLang="en-US" dirty="0"/>
              <a:t>your online passwords.</a:t>
            </a:r>
          </a:p>
          <a:p>
            <a:pPr>
              <a:buFontTx/>
              <a:buChar char="•"/>
            </a:pPr>
            <a:r>
              <a:rPr lang="en-US" altLang="en-US" dirty="0"/>
              <a:t>Contact the FTC at 1-877-IDTheft or </a:t>
            </a:r>
            <a:r>
              <a:rPr lang="en-US" altLang="en-US" dirty="0">
                <a:hlinkClick r:id="rId2"/>
              </a:rPr>
              <a:t>www.consumer.gov/idtheft</a:t>
            </a:r>
            <a:endParaRPr lang="en-US" altLang="en-US" dirty="0"/>
          </a:p>
          <a:p>
            <a:endParaRPr lang="en-US" dirty="0"/>
          </a:p>
        </p:txBody>
      </p:sp>
    </p:spTree>
    <p:extLst>
      <p:ext uri="{BB962C8B-B14F-4D97-AF65-F5344CB8AC3E}">
        <p14:creationId xmlns:p14="http://schemas.microsoft.com/office/powerpoint/2010/main" val="267747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Identitytheft.net</a:t>
            </a:r>
          </a:p>
          <a:p>
            <a:r>
              <a:rPr lang="en-US" dirty="0" smtClean="0"/>
              <a:t>Brightplanet.com</a:t>
            </a:r>
          </a:p>
          <a:p>
            <a:r>
              <a:rPr lang="en-US" dirty="0" smtClean="0"/>
              <a:t>Merriam-webster.com</a:t>
            </a:r>
          </a:p>
          <a:p>
            <a:r>
              <a:rPr lang="en-US" dirty="0" smtClean="0"/>
              <a:t>Thebalance.com</a:t>
            </a:r>
          </a:p>
          <a:p>
            <a:r>
              <a:rPr lang="en-US" dirty="0" smtClean="0"/>
              <a:t>Databreachtoday.com</a:t>
            </a:r>
          </a:p>
          <a:p>
            <a:r>
              <a:rPr lang="en-US" dirty="0" smtClean="0"/>
              <a:t>Idtheftcenter.org</a:t>
            </a:r>
          </a:p>
          <a:p>
            <a:r>
              <a:rPr lang="en-US" dirty="0" smtClean="0"/>
              <a:t>Census.gov</a:t>
            </a:r>
          </a:p>
          <a:p>
            <a:r>
              <a:rPr lang="en-US" dirty="0" smtClean="0"/>
              <a:t>Wikipedia.com</a:t>
            </a:r>
          </a:p>
          <a:p>
            <a:endParaRPr lang="en-US" dirty="0" smtClean="0"/>
          </a:p>
          <a:p>
            <a:endParaRPr lang="en-US" dirty="0" smtClean="0"/>
          </a:p>
          <a:p>
            <a:endParaRPr lang="en-US" dirty="0"/>
          </a:p>
        </p:txBody>
      </p:sp>
    </p:spTree>
    <p:extLst>
      <p:ext uri="{BB962C8B-B14F-4D97-AF65-F5344CB8AC3E}">
        <p14:creationId xmlns:p14="http://schemas.microsoft.com/office/powerpoint/2010/main" val="172752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Basic Definitions</a:t>
            </a:r>
          </a:p>
          <a:p>
            <a:r>
              <a:rPr lang="en-US" dirty="0" smtClean="0"/>
              <a:t>Why?</a:t>
            </a:r>
          </a:p>
          <a:p>
            <a:r>
              <a:rPr lang="en-US" dirty="0" smtClean="0"/>
              <a:t>How</a:t>
            </a:r>
          </a:p>
          <a:p>
            <a:r>
              <a:rPr lang="en-US" dirty="0" smtClean="0"/>
              <a:t>Prevention</a:t>
            </a:r>
          </a:p>
          <a:p>
            <a:r>
              <a:rPr lang="en-US" dirty="0"/>
              <a:t>I</a:t>
            </a:r>
            <a:r>
              <a:rPr lang="en-US" dirty="0" smtClean="0"/>
              <a:t>f </a:t>
            </a:r>
            <a:r>
              <a:rPr lang="en-US" dirty="0"/>
              <a:t>Y</a:t>
            </a:r>
            <a:r>
              <a:rPr lang="en-US" dirty="0" smtClean="0"/>
              <a:t>ou’re a Victim</a:t>
            </a:r>
          </a:p>
          <a:p>
            <a:r>
              <a:rPr lang="en-US" dirty="0" smtClean="0"/>
              <a:t>References</a:t>
            </a:r>
          </a:p>
          <a:p>
            <a:endParaRPr lang="en-US" dirty="0"/>
          </a:p>
        </p:txBody>
      </p:sp>
    </p:spTree>
    <p:extLst>
      <p:ext uri="{BB962C8B-B14F-4D97-AF65-F5344CB8AC3E}">
        <p14:creationId xmlns:p14="http://schemas.microsoft.com/office/powerpoint/2010/main" val="416828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Identity Theft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Merriam-Webster</a:t>
            </a:r>
          </a:p>
          <a:p>
            <a:pPr marL="457200" lvl="1" indent="0">
              <a:buNone/>
            </a:pPr>
            <a:r>
              <a:rPr lang="en-US" sz="2400" dirty="0"/>
              <a:t>T</a:t>
            </a:r>
            <a:r>
              <a:rPr lang="en-US" sz="2400" dirty="0" smtClean="0"/>
              <a:t>he </a:t>
            </a:r>
            <a:r>
              <a:rPr lang="en-US" sz="2400" dirty="0"/>
              <a:t>illegal use of someone else's personal information </a:t>
            </a:r>
            <a:r>
              <a:rPr lang="en-US" sz="2400" dirty="0" smtClean="0"/>
              <a:t>(such as </a:t>
            </a:r>
            <a:r>
              <a:rPr lang="en-US" sz="2400" dirty="0"/>
              <a:t>a Social Security number) especially in order to obtain money or </a:t>
            </a:r>
            <a:r>
              <a:rPr lang="en-US" sz="2400" dirty="0" smtClean="0"/>
              <a:t>credit</a:t>
            </a:r>
          </a:p>
          <a:p>
            <a:pPr marL="457200" lvl="1" indent="0">
              <a:buNone/>
            </a:pPr>
            <a:endParaRPr lang="en-US" sz="1200" dirty="0"/>
          </a:p>
          <a:p>
            <a:pPr marL="57150" indent="0">
              <a:buNone/>
            </a:pPr>
            <a:r>
              <a:rPr lang="en-US" sz="2800" dirty="0" smtClean="0">
                <a:latin typeface="+mj-lt"/>
              </a:rPr>
              <a:t>U.S. Department of Justice</a:t>
            </a:r>
          </a:p>
          <a:p>
            <a:pPr marL="457200" lvl="1" indent="0">
              <a:buNone/>
            </a:pPr>
            <a:r>
              <a:rPr lang="en-US" sz="2400" dirty="0" smtClean="0">
                <a:latin typeface="+mj-lt"/>
              </a:rPr>
              <a:t>Identity theft and Identity fraud are terms used to refer to all types of crime in which someone wrongfully obtains and uses another person’s personal data in some way that involves fraud or deception, typically for financial gain. </a:t>
            </a:r>
          </a:p>
        </p:txBody>
      </p:sp>
    </p:spTree>
    <p:extLst>
      <p:ext uri="{BB962C8B-B14F-4D97-AF65-F5344CB8AC3E}">
        <p14:creationId xmlns:p14="http://schemas.microsoft.com/office/powerpoint/2010/main" val="428050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Non-Public Personal Information (NPI)</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000" dirty="0" smtClean="0"/>
              <a:t>Paraphrased from the State of Iowa Security Breach Law.</a:t>
            </a:r>
          </a:p>
          <a:p>
            <a:pPr marL="0" indent="0">
              <a:buNone/>
            </a:pPr>
            <a:r>
              <a:rPr lang="en-US" sz="3000" dirty="0" smtClean="0"/>
              <a:t>An individual’s first name or first initial and last name in combination with any one or more of the following data elements;</a:t>
            </a:r>
          </a:p>
          <a:p>
            <a:pPr marL="0" indent="0">
              <a:buNone/>
            </a:pPr>
            <a:endParaRPr lang="en-US" sz="3000" dirty="0" smtClean="0"/>
          </a:p>
          <a:p>
            <a:pPr lvl="1"/>
            <a:r>
              <a:rPr lang="en-US" dirty="0" smtClean="0"/>
              <a:t>Social Security Number</a:t>
            </a:r>
          </a:p>
          <a:p>
            <a:pPr lvl="1"/>
            <a:r>
              <a:rPr lang="en-US" dirty="0" smtClean="0"/>
              <a:t>Driver’s License Number</a:t>
            </a:r>
          </a:p>
          <a:p>
            <a:pPr lvl="1"/>
            <a:r>
              <a:rPr lang="en-US" dirty="0" smtClean="0"/>
              <a:t>Financial Account Number</a:t>
            </a:r>
          </a:p>
          <a:p>
            <a:pPr lvl="1"/>
            <a:r>
              <a:rPr lang="en-US" dirty="0" smtClean="0"/>
              <a:t>Unique electronic identifier or routing code, in combination with any required security access code, or password that would permit access to an individual’s financial account</a:t>
            </a:r>
          </a:p>
          <a:p>
            <a:pPr lvl="1"/>
            <a:r>
              <a:rPr lang="en-US" dirty="0" smtClean="0"/>
              <a:t>Unique biometric data</a:t>
            </a:r>
          </a:p>
          <a:p>
            <a:pPr lvl="1"/>
            <a:endParaRPr lang="en-US" dirty="0"/>
          </a:p>
        </p:txBody>
      </p:sp>
    </p:spTree>
    <p:extLst>
      <p:ext uri="{BB962C8B-B14F-4D97-AF65-F5344CB8AC3E}">
        <p14:creationId xmlns:p14="http://schemas.microsoft.com/office/powerpoint/2010/main" val="365006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228600" y="1371600"/>
            <a:ext cx="8153400" cy="3733800"/>
          </a:xfrm>
        </p:spPr>
        <p:txBody>
          <a:bodyPr/>
          <a:lstStyle/>
          <a:p>
            <a:r>
              <a:rPr lang="en-US" dirty="0" smtClean="0"/>
              <a:t>Why do identities get stolen?</a:t>
            </a:r>
          </a:p>
          <a:p>
            <a:r>
              <a:rPr lang="en-US" dirty="0" smtClean="0"/>
              <a:t>What do the bad guys do with that data?</a:t>
            </a:r>
          </a:p>
          <a:p>
            <a:pPr lvl="1"/>
            <a:r>
              <a:rPr lang="en-US" dirty="0" smtClean="0"/>
              <a:t>Sell it for $$</a:t>
            </a:r>
          </a:p>
          <a:p>
            <a:pPr lvl="1"/>
            <a:r>
              <a:rPr lang="en-US" dirty="0" smtClean="0"/>
              <a:t>Use it to commit fraud for $$</a:t>
            </a:r>
            <a:endParaRPr lang="en-US" dirty="0"/>
          </a:p>
        </p:txBody>
      </p:sp>
      <p:pic>
        <p:nvPicPr>
          <p:cNvPr id="2050"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552" y="3733800"/>
            <a:ext cx="4114800" cy="272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01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the “Bad Guys” get the data or NPI?</a:t>
            </a:r>
            <a:endParaRPr lang="en-US" dirty="0"/>
          </a:p>
        </p:txBody>
      </p:sp>
      <p:sp>
        <p:nvSpPr>
          <p:cNvPr id="3" name="Content Placeholder 2"/>
          <p:cNvSpPr>
            <a:spLocks noGrp="1"/>
          </p:cNvSpPr>
          <p:nvPr>
            <p:ph idx="1"/>
          </p:nvPr>
        </p:nvSpPr>
        <p:spPr>
          <a:xfrm>
            <a:off x="304800" y="2057400"/>
            <a:ext cx="8229600" cy="3886200"/>
          </a:xfrm>
        </p:spPr>
        <p:txBody>
          <a:bodyPr>
            <a:normAutofit/>
          </a:bodyPr>
          <a:lstStyle/>
          <a:p>
            <a:r>
              <a:rPr lang="en-US" sz="2800" dirty="0" smtClean="0"/>
              <a:t>Take it</a:t>
            </a:r>
            <a:endParaRPr lang="en-US" sz="2400" dirty="0" smtClean="0"/>
          </a:p>
          <a:p>
            <a:pPr marL="457200" lvl="1" indent="0">
              <a:buNone/>
            </a:pPr>
            <a:endParaRPr lang="en-US" sz="2800" dirty="0" smtClean="0"/>
          </a:p>
          <a:p>
            <a:r>
              <a:rPr lang="en-US" sz="2800" dirty="0" smtClean="0"/>
              <a:t>Purchase it</a:t>
            </a:r>
            <a:endParaRPr lang="en-US" sz="2800" dirty="0"/>
          </a:p>
        </p:txBody>
      </p:sp>
      <p:pic>
        <p:nvPicPr>
          <p:cNvPr id="4098"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828800"/>
            <a:ext cx="53721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14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Theft</a:t>
            </a:r>
            <a:endParaRPr lang="en-US" dirty="0"/>
          </a:p>
        </p:txBody>
      </p:sp>
      <p:sp>
        <p:nvSpPr>
          <p:cNvPr id="3" name="Content Placeholder 2"/>
          <p:cNvSpPr>
            <a:spLocks noGrp="1"/>
          </p:cNvSpPr>
          <p:nvPr>
            <p:ph sz="half" idx="1"/>
          </p:nvPr>
        </p:nvSpPr>
        <p:spPr/>
        <p:txBody>
          <a:bodyPr/>
          <a:lstStyle/>
          <a:p>
            <a:pPr>
              <a:buFontTx/>
              <a:buChar char="•"/>
            </a:pPr>
            <a:r>
              <a:rPr lang="en-US" altLang="en-US" dirty="0"/>
              <a:t>Theft of purse or wallet</a:t>
            </a:r>
          </a:p>
          <a:p>
            <a:pPr>
              <a:buFontTx/>
              <a:buChar char="•"/>
            </a:pPr>
            <a:r>
              <a:rPr lang="en-US" altLang="en-US" dirty="0"/>
              <a:t>Mail theft</a:t>
            </a:r>
          </a:p>
          <a:p>
            <a:pPr>
              <a:buFontTx/>
              <a:buChar char="•"/>
            </a:pPr>
            <a:r>
              <a:rPr lang="en-US" altLang="en-US" dirty="0"/>
              <a:t>Dumpster diving</a:t>
            </a:r>
          </a:p>
          <a:p>
            <a:endParaRPr lang="en-US" dirty="0"/>
          </a:p>
        </p:txBody>
      </p:sp>
      <p:pic>
        <p:nvPicPr>
          <p:cNvPr id="5" name="Content Placeholder 4" descr="issue21-dumpsterdiv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10200" y="1981200"/>
            <a:ext cx="3168713" cy="3200400"/>
          </a:xfrm>
          <a:effectLst>
            <a:outerShdw dist="107763" dir="2700000" algn="ctr" rotWithShape="0">
              <a:schemeClr val="accent1">
                <a:alpha val="50000"/>
              </a:schemeClr>
            </a:outerShdw>
          </a:effectLst>
        </p:spPr>
      </p:pic>
    </p:spTree>
    <p:extLst>
      <p:ext uri="{BB962C8B-B14F-4D97-AF65-F5344CB8AC3E}">
        <p14:creationId xmlns:p14="http://schemas.microsoft.com/office/powerpoint/2010/main" val="135259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Skimming &amp; Shoulder Surfing</a:t>
            </a:r>
            <a:endParaRPr lang="en-US" dirty="0"/>
          </a:p>
        </p:txBody>
      </p:sp>
      <p:sp>
        <p:nvSpPr>
          <p:cNvPr id="3" name="Content Placeholder 2"/>
          <p:cNvSpPr>
            <a:spLocks noGrp="1"/>
          </p:cNvSpPr>
          <p:nvPr>
            <p:ph idx="1"/>
          </p:nvPr>
        </p:nvSpPr>
        <p:spPr/>
        <p:txBody>
          <a:bodyPr>
            <a:normAutofit fontScale="85000" lnSpcReduction="10000"/>
          </a:bodyPr>
          <a:lstStyle/>
          <a:p>
            <a:endParaRPr lang="en-US" altLang="en-US" b="1" dirty="0" smtClean="0"/>
          </a:p>
          <a:p>
            <a:r>
              <a:rPr lang="en-US" altLang="en-US" b="1" dirty="0"/>
              <a:t>Skimming</a:t>
            </a:r>
            <a:r>
              <a:rPr lang="en-US" altLang="en-US" dirty="0"/>
              <a:t> refers to the act of </a:t>
            </a:r>
            <a:r>
              <a:rPr lang="en-US" altLang="en-US" dirty="0" smtClean="0"/>
              <a:t/>
            </a:r>
            <a:br>
              <a:rPr lang="en-US" altLang="en-US" dirty="0" smtClean="0"/>
            </a:br>
            <a:r>
              <a:rPr lang="en-US" altLang="en-US" dirty="0" smtClean="0"/>
              <a:t>stealing</a:t>
            </a:r>
            <a:r>
              <a:rPr lang="en-US" altLang="en-US" dirty="0"/>
              <a:t> </a:t>
            </a:r>
            <a:r>
              <a:rPr lang="en-US" altLang="en-US" dirty="0" smtClean="0"/>
              <a:t>credit </a:t>
            </a:r>
            <a:r>
              <a:rPr lang="en-US" altLang="en-US" dirty="0"/>
              <a:t>or debit </a:t>
            </a:r>
            <a:r>
              <a:rPr lang="en-US" altLang="en-US" dirty="0" smtClean="0"/>
              <a:t>card </a:t>
            </a:r>
            <a:br>
              <a:rPr lang="en-US" altLang="en-US" dirty="0" smtClean="0"/>
            </a:br>
            <a:r>
              <a:rPr lang="en-US" altLang="en-US" dirty="0" smtClean="0"/>
              <a:t>numbers by capturing </a:t>
            </a:r>
            <a:r>
              <a:rPr lang="en-US" altLang="en-US" dirty="0"/>
              <a:t>the </a:t>
            </a:r>
            <a:r>
              <a:rPr lang="en-US" altLang="en-US" dirty="0" smtClean="0"/>
              <a:t>data </a:t>
            </a:r>
            <a:br>
              <a:rPr lang="en-US" altLang="en-US" dirty="0" smtClean="0"/>
            </a:br>
            <a:r>
              <a:rPr lang="en-US" altLang="en-US" dirty="0" smtClean="0"/>
              <a:t>when the card is swiped. This can happen at a</a:t>
            </a:r>
            <a:br>
              <a:rPr lang="en-US" altLang="en-US" dirty="0" smtClean="0"/>
            </a:br>
            <a:r>
              <a:rPr lang="en-US" altLang="en-US" dirty="0" smtClean="0"/>
              <a:t>Point of Sale terminal or ATM.  </a:t>
            </a:r>
            <a:endParaRPr lang="en-US" altLang="en-US" b="1" dirty="0" smtClean="0"/>
          </a:p>
          <a:p>
            <a:r>
              <a:rPr lang="en-US" altLang="en-US" b="1" dirty="0" smtClean="0"/>
              <a:t>Shoulder </a:t>
            </a:r>
            <a:r>
              <a:rPr lang="en-US" altLang="en-US" b="1" dirty="0"/>
              <a:t>surfing</a:t>
            </a:r>
            <a:r>
              <a:rPr lang="en-US" altLang="en-US" dirty="0"/>
              <a:t> refers to using direct </a:t>
            </a:r>
            <a:r>
              <a:rPr lang="en-US" altLang="en-US" dirty="0" smtClean="0"/>
              <a:t>observation </a:t>
            </a:r>
            <a:r>
              <a:rPr lang="en-US" altLang="en-US" dirty="0"/>
              <a:t>techniques, such as </a:t>
            </a:r>
            <a:r>
              <a:rPr lang="en-US" altLang="en-US" dirty="0" smtClean="0"/>
              <a:t>looking </a:t>
            </a:r>
            <a:r>
              <a:rPr lang="en-US" altLang="en-US" dirty="0"/>
              <a:t>over someone's </a:t>
            </a:r>
            <a:r>
              <a:rPr lang="en-US" altLang="en-US" dirty="0" smtClean="0"/>
              <a:t>shoulder or using a camera, </a:t>
            </a:r>
            <a:r>
              <a:rPr lang="en-US" altLang="en-US" dirty="0"/>
              <a:t>to </a:t>
            </a:r>
            <a:r>
              <a:rPr lang="en-US" altLang="en-US" dirty="0" smtClean="0"/>
              <a:t>capture information.</a:t>
            </a:r>
          </a:p>
          <a:p>
            <a:pPr marL="0" indent="0">
              <a:buNone/>
            </a:pPr>
            <a:endParaRPr lang="en-US" alt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9120" y="1488440"/>
            <a:ext cx="2570480" cy="1635760"/>
          </a:xfrm>
          <a:prstGeom prst="rect">
            <a:avLst/>
          </a:prstGeom>
        </p:spPr>
      </p:pic>
    </p:spTree>
    <p:extLst>
      <p:ext uri="{BB962C8B-B14F-4D97-AF65-F5344CB8AC3E}">
        <p14:creationId xmlns:p14="http://schemas.microsoft.com/office/powerpoint/2010/main" val="3593624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a:t>
            </a:r>
            <a:endParaRPr lang="en-US" dirty="0"/>
          </a:p>
        </p:txBody>
      </p:sp>
      <p:sp>
        <p:nvSpPr>
          <p:cNvPr id="3" name="Content Placeholder 2"/>
          <p:cNvSpPr>
            <a:spLocks noGrp="1"/>
          </p:cNvSpPr>
          <p:nvPr>
            <p:ph idx="1"/>
          </p:nvPr>
        </p:nvSpPr>
        <p:spPr>
          <a:xfrm>
            <a:off x="457200" y="1600200"/>
            <a:ext cx="8229600" cy="4952999"/>
          </a:xfrm>
        </p:spPr>
        <p:txBody>
          <a:bodyPr>
            <a:normAutofit/>
          </a:bodyPr>
          <a:lstStyle/>
          <a:p>
            <a:r>
              <a:rPr lang="en-US" altLang="en-US" b="1" dirty="0"/>
              <a:t>Phishing</a:t>
            </a:r>
            <a:r>
              <a:rPr lang="en-US" altLang="en-US" dirty="0"/>
              <a:t> is used </a:t>
            </a:r>
            <a:r>
              <a:rPr lang="en-US" altLang="en-US" dirty="0" smtClean="0"/>
              <a:t>to acquire information </a:t>
            </a:r>
            <a:r>
              <a:rPr lang="en-US" altLang="en-US" dirty="0"/>
              <a:t>such as </a:t>
            </a:r>
            <a:r>
              <a:rPr lang="en-US" altLang="en-US" dirty="0" smtClean="0"/>
              <a:t>usernames, passwords or </a:t>
            </a:r>
            <a:r>
              <a:rPr lang="en-US" altLang="en-US" dirty="0"/>
              <a:t>credit card details </a:t>
            </a:r>
            <a:r>
              <a:rPr lang="en-US" altLang="en-US" dirty="0" smtClean="0"/>
              <a:t>by masquerading </a:t>
            </a:r>
            <a:r>
              <a:rPr lang="en-US" altLang="en-US" dirty="0"/>
              <a:t>as a trustworthy entity </a:t>
            </a:r>
            <a:r>
              <a:rPr lang="en-US" altLang="en-US" dirty="0" smtClean="0"/>
              <a:t>in electronic </a:t>
            </a:r>
            <a:r>
              <a:rPr lang="en-US" altLang="en-US" dirty="0"/>
              <a:t>communication</a:t>
            </a:r>
            <a:r>
              <a:rPr lang="en-US" altLang="en-US" dirty="0" smtClean="0"/>
              <a:t>.</a:t>
            </a:r>
            <a:br>
              <a:rPr lang="en-US" alt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3733800"/>
            <a:ext cx="3352800" cy="2396326"/>
          </a:xfrm>
          <a:prstGeom prst="rect">
            <a:avLst/>
          </a:prstGeom>
        </p:spPr>
      </p:pic>
    </p:spTree>
    <p:extLst>
      <p:ext uri="{BB962C8B-B14F-4D97-AF65-F5344CB8AC3E}">
        <p14:creationId xmlns:p14="http://schemas.microsoft.com/office/powerpoint/2010/main" val="4131141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22604CBD3C7B479D10D159F699CCE3" ma:contentTypeVersion="0" ma:contentTypeDescription="Create a new document." ma:contentTypeScope="" ma:versionID="0a31aaa40ded9b6e5eff132a7f70633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2CA69C0-F973-4E12-BE21-1358DDE36CE2}">
  <ds:schemaRef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EDB11B6-1CAD-4269-88A3-35F4D68EC4BF}">
  <ds:schemaRefs>
    <ds:schemaRef ds:uri="http://schemas.microsoft.com/sharepoint/v3/contenttype/forms"/>
  </ds:schemaRefs>
</ds:datastoreItem>
</file>

<file path=customXml/itemProps3.xml><?xml version="1.0" encoding="utf-8"?>
<ds:datastoreItem xmlns:ds="http://schemas.openxmlformats.org/officeDocument/2006/customXml" ds:itemID="{0B2A48D5-13E9-4041-BDF8-D3BCD77D57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1461</TotalTime>
  <Words>812</Words>
  <Application>Microsoft Office PowerPoint</Application>
  <PresentationFormat>On-screen Show (4:3)</PresentationFormat>
  <Paragraphs>122</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Identity Theft</vt:lpstr>
      <vt:lpstr>Agenda</vt:lpstr>
      <vt:lpstr>Definitions of Identity Theft</vt:lpstr>
      <vt:lpstr>Definition of Non-Public Personal Information (NPI)</vt:lpstr>
      <vt:lpstr>Why?</vt:lpstr>
      <vt:lpstr>How do the “Bad Guys” get the data or NPI?</vt:lpstr>
      <vt:lpstr>Physical Theft</vt:lpstr>
      <vt:lpstr>Skimming &amp; Shoulder Surfing</vt:lpstr>
      <vt:lpstr>Social Engineering</vt:lpstr>
      <vt:lpstr>Pretexting</vt:lpstr>
      <vt:lpstr>Hacking/Data Breaches</vt:lpstr>
      <vt:lpstr>Deep/Dark Web</vt:lpstr>
      <vt:lpstr>What Kinds of Fraud are Committed?</vt:lpstr>
      <vt:lpstr>Why is it so Popular?</vt:lpstr>
      <vt:lpstr>General Prevention</vt:lpstr>
      <vt:lpstr>General Prevention - Continued</vt:lpstr>
      <vt:lpstr>If You’re a Victim</vt:lpstr>
      <vt:lpstr>References</vt:lpstr>
    </vt:vector>
  </TitlesOfParts>
  <Company>Hills Bank &amp; Trust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Birky</dc:creator>
  <cp:lastModifiedBy>Chris Lewis</cp:lastModifiedBy>
  <cp:revision>100</cp:revision>
  <cp:lastPrinted>2017-12-01T20:28:10Z</cp:lastPrinted>
  <dcterms:created xsi:type="dcterms:W3CDTF">2012-09-06T17:43:01Z</dcterms:created>
  <dcterms:modified xsi:type="dcterms:W3CDTF">2017-12-04T17:06:53Z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0x0101006922604CBD3C7B479D10D159F699CCE3</vt:lpwstr>
  </property>
</Properties>
</file>