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5" r:id="rId9"/>
    <p:sldId id="268" r:id="rId10"/>
    <p:sldId id="26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Montserrat Light" panose="020F0302020204030204" pitchFamily="34" charset="0"/>
      <p:regular r:id="rId21"/>
      <p:italic r:id="rId22"/>
    </p:embeddedFont>
    <p:embeddedFont>
      <p:font typeface="Proxima Nova" panose="02000506030000020004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HaH8/LMrZMXI3rJppvvSr4wWy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22"/>
    <p:restoredTop sz="94141"/>
  </p:normalViewPr>
  <p:slideViewPr>
    <p:cSldViewPr snapToGrid="0" snapToObjects="1">
      <p:cViewPr varScale="1">
        <p:scale>
          <a:sx n="105" d="100"/>
          <a:sy n="105" d="100"/>
        </p:scale>
        <p:origin x="192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aef9375334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aef93753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" name="Google Shape;4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3643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50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14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, Subtitle, &amp; Content Slide">
  <p:cSld name="2_Title, Subtitle, &amp; Content Slide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647700" y="1055464"/>
            <a:ext cx="7859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673"/>
              </a:buClr>
              <a:buSzPts val="1400"/>
              <a:buFont typeface="Proxima Nova"/>
              <a:buNone/>
              <a:defRPr sz="2400" b="0" i="0" u="none" strike="noStrike" cap="none">
                <a:solidFill>
                  <a:srgbClr val="0F567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•"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2"/>
          </p:nvPr>
        </p:nvSpPr>
        <p:spPr>
          <a:xfrm>
            <a:off x="647700" y="337086"/>
            <a:ext cx="785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C5E5"/>
              </a:buClr>
              <a:buSzPts val="1400"/>
              <a:buFont typeface="Proxima Nova"/>
              <a:buNone/>
              <a:defRPr sz="3466" b="0" i="0" u="none" strike="noStrike" cap="none">
                <a:solidFill>
                  <a:srgbClr val="41C5E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•"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3"/>
          </p:nvPr>
        </p:nvSpPr>
        <p:spPr>
          <a:xfrm>
            <a:off x="647700" y="1543051"/>
            <a:ext cx="7859400" cy="10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roxima Nova"/>
              <a:buNone/>
              <a:defRPr sz="1867" b="0" i="0" u="none" strike="noStrike" cap="none">
                <a:solidFill>
                  <a:srgbClr val="6D6E7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47154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Proxima Nova"/>
              <a:buChar char="•"/>
              <a:defRPr sz="1867" b="0" i="0" u="none" strike="noStrike" cap="none">
                <a:solidFill>
                  <a:srgbClr val="6D6E7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47154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Proxima Nova"/>
              <a:buChar char="▪"/>
              <a:defRPr sz="1867" b="0" i="0" u="none" strike="noStrike" cap="none">
                <a:solidFill>
                  <a:srgbClr val="6D6E7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47154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Proxima Nova"/>
              <a:buChar char="-"/>
              <a:defRPr sz="1867" b="0" i="0" u="none" strike="noStrike" cap="none">
                <a:solidFill>
                  <a:srgbClr val="6D6E7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>
  <p:cSld name="Title Slide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33400" y="2146455"/>
            <a:ext cx="8344800" cy="21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●"/>
              <a:defRPr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‒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73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Arial"/>
              <a:buChar char="●"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6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600"/>
              <a:buFont typeface="Arial"/>
              <a:buChar char="‒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533400" y="363998"/>
            <a:ext cx="777240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roxima Nova"/>
              <a:buNone/>
              <a:defRPr sz="4000" b="1" i="0" u="none" strike="noStrike" cap="non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2"/>
          </p:nvPr>
        </p:nvSpPr>
        <p:spPr>
          <a:xfrm>
            <a:off x="533400" y="1023615"/>
            <a:ext cx="77724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2550" y="1866467"/>
            <a:ext cx="2902034" cy="200144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103875" y="4668188"/>
            <a:ext cx="8827200" cy="47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750" y="4427135"/>
            <a:ext cx="1731016" cy="266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OBJECT_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09350" y="980599"/>
            <a:ext cx="85689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●"/>
              <a:defRPr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‒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73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Arial"/>
              <a:buChar char="●"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6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600"/>
              <a:buFont typeface="Arial"/>
              <a:buChar char="‒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09350" y="57150"/>
            <a:ext cx="82821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roxima Nova"/>
              <a:buNone/>
              <a:defRPr sz="3000" b="1" i="0" u="none" strike="noStrike" cap="non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&amp; Content">
  <p:cSld name="CUSTOM_1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309350" y="1254919"/>
            <a:ext cx="85689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●"/>
              <a:defRPr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‒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73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Arial"/>
              <a:buChar char="●"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6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600"/>
              <a:buFont typeface="Arial"/>
              <a:buChar char="‒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09350" y="57150"/>
            <a:ext cx="82821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roxima Nova"/>
              <a:buNone/>
              <a:defRPr sz="3000" b="1" i="0" u="none" strike="noStrike" cap="non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2"/>
          </p:nvPr>
        </p:nvSpPr>
        <p:spPr>
          <a:xfrm>
            <a:off x="309350" y="701010"/>
            <a:ext cx="8282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Slide">
  <p:cSld name="CUSTOM_4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615325" y="4783860"/>
            <a:ext cx="8146800" cy="257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/Banner">
  <p:cSld name="OBJECT_1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09350" y="57150"/>
            <a:ext cx="82821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roxima Nova"/>
              <a:buNone/>
              <a:defRPr sz="3000" b="1" i="0" u="none" strike="noStrike" cap="non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4" name="Google Shape;3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4800" y="3980656"/>
            <a:ext cx="6537369" cy="73209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>
            <a:spLocks noGrp="1"/>
          </p:cNvSpPr>
          <p:nvPr>
            <p:ph type="subTitle" idx="1"/>
          </p:nvPr>
        </p:nvSpPr>
        <p:spPr>
          <a:xfrm>
            <a:off x="309350" y="4186530"/>
            <a:ext cx="70668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u="none" strike="noStrike" cap="none">
                <a:solidFill>
                  <a:schemeClr val="lt1"/>
                </a:solidFill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Slide">
  <p:cSld name="CUSTOM_3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l="12334"/>
          <a:stretch/>
        </p:blipFill>
        <p:spPr>
          <a:xfrm>
            <a:off x="-76200" y="511819"/>
            <a:ext cx="3684377" cy="66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902775" y="1639013"/>
            <a:ext cx="7066800" cy="23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">
  <p:cSld name="CUSTOM_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501450" y="4756519"/>
            <a:ext cx="3768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ctrTitle"/>
          </p:nvPr>
        </p:nvSpPr>
        <p:spPr>
          <a:xfrm>
            <a:off x="685800" y="1221248"/>
            <a:ext cx="777240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roxima Nova"/>
              <a:buNone/>
              <a:defRPr sz="4000" b="1" i="0" u="none" strike="noStrike" cap="non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/>
          <p:nvPr/>
        </p:nvSpPr>
        <p:spPr>
          <a:xfrm>
            <a:off x="256275" y="4668188"/>
            <a:ext cx="8827200" cy="47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8750" y="4427135"/>
            <a:ext cx="1731016" cy="26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2550" y="1866467"/>
            <a:ext cx="2902034" cy="2001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 Layout 1 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146" y="1"/>
            <a:ext cx="9210294" cy="222829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2717070" y="3176637"/>
            <a:ext cx="58224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Light"/>
              <a:buNone/>
              <a:defRPr sz="22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2717070" y="4199384"/>
            <a:ext cx="58224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900" b="0" i="0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2305590" y="3214782"/>
            <a:ext cx="0" cy="1242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" name="Google Shape;32;p4" descr="A picture containing drawing,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606" y="3285758"/>
            <a:ext cx="1374719" cy="853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22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09350" y="57150"/>
            <a:ext cx="82821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roxima Nova"/>
              <a:buNone/>
              <a:defRPr sz="3000" b="1" i="0" u="none" strike="noStrike" cap="non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09350" y="912019"/>
            <a:ext cx="85689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‒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Arial"/>
              <a:buChar char="●"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600"/>
              <a:buFont typeface="Arial"/>
              <a:buChar char="‒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7"/>
          <p:cNvSpPr txBox="1">
            <a:spLocks noGrp="1"/>
          </p:cNvSpPr>
          <p:nvPr>
            <p:ph type="title"/>
          </p:nvPr>
        </p:nvSpPr>
        <p:spPr>
          <a:xfrm>
            <a:off x="2856006" y="2774950"/>
            <a:ext cx="4894561" cy="201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2800" dirty="0"/>
              <a:t>University of Iowa</a:t>
            </a:r>
            <a:br>
              <a:rPr lang="en-US" sz="2800" dirty="0"/>
            </a:br>
            <a:r>
              <a:rPr lang="en-US" sz="2800" dirty="0"/>
              <a:t>Scientific Careers Retreat</a:t>
            </a:r>
            <a:br>
              <a:rPr lang="en-US" sz="2800" dirty="0"/>
            </a:br>
            <a:br>
              <a:rPr lang="en-US" sz="1800" dirty="0"/>
            </a:br>
            <a:r>
              <a:rPr lang="en-US" sz="1800" b="0" dirty="0"/>
              <a:t>Nori Ueno, PhD (2011)</a:t>
            </a:r>
            <a:br>
              <a:rPr lang="en-US" sz="1800" b="0" dirty="0"/>
            </a:br>
            <a:r>
              <a:rPr lang="en-US" sz="1800" b="0" dirty="0"/>
              <a:t>Associate Director of Business Development</a:t>
            </a:r>
            <a:br>
              <a:rPr lang="en-US" sz="1800" b="0" dirty="0"/>
            </a:br>
            <a:r>
              <a:rPr lang="en-US" sz="1800" b="0" dirty="0"/>
              <a:t>Cell and Gene Therapy</a:t>
            </a:r>
            <a:endParaRPr sz="18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43688-4918-FC0C-6CC3-B94DE4879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50" y="737529"/>
            <a:ext cx="8568900" cy="4251159"/>
          </a:xfrm>
        </p:spPr>
        <p:txBody>
          <a:bodyPr/>
          <a:lstStyle/>
          <a:p>
            <a:r>
              <a:rPr lang="en-US" b="1" dirty="0"/>
              <a:t>Responsibilities</a:t>
            </a:r>
            <a:br>
              <a:rPr lang="en-US" b="1" dirty="0"/>
            </a:br>
            <a:r>
              <a:rPr lang="en-US" dirty="0"/>
              <a:t>Support sales as technical advisor for product line(s)</a:t>
            </a:r>
            <a:br>
              <a:rPr lang="en-US" dirty="0"/>
            </a:br>
            <a:r>
              <a:rPr lang="en-US" dirty="0"/>
              <a:t>Support clients adopt product and troubleshoot if necessary</a:t>
            </a:r>
          </a:p>
          <a:p>
            <a:r>
              <a:rPr lang="en-US" b="1" dirty="0"/>
              <a:t>Day-to-day</a:t>
            </a:r>
            <a:br>
              <a:rPr lang="en-US" b="1" dirty="0"/>
            </a:br>
            <a:r>
              <a:rPr lang="en-US" dirty="0"/>
              <a:t>Train clients on flow cytometry, immunoassays, Luminex, RNA-ISH assays</a:t>
            </a:r>
            <a:br>
              <a:rPr lang="en-US" dirty="0"/>
            </a:br>
            <a:r>
              <a:rPr lang="en-US" dirty="0"/>
              <a:t>Technical seminars to spread awareness</a:t>
            </a:r>
            <a:br>
              <a:rPr lang="en-US" dirty="0"/>
            </a:br>
            <a:r>
              <a:rPr lang="en-US" dirty="0"/>
              <a:t>Remote and on-site technical support</a:t>
            </a:r>
            <a:br>
              <a:rPr lang="en-US" dirty="0"/>
            </a:br>
            <a:r>
              <a:rPr lang="en-US" dirty="0"/>
              <a:t>Join sales calls</a:t>
            </a:r>
          </a:p>
          <a:p>
            <a:r>
              <a:rPr lang="en-US" b="1" dirty="0"/>
              <a:t>Work dynamic</a:t>
            </a:r>
            <a:br>
              <a:rPr lang="en-US" b="1" dirty="0"/>
            </a:br>
            <a:r>
              <a:rPr lang="en-US" dirty="0"/>
              <a:t>Fully remote</a:t>
            </a:r>
            <a:br>
              <a:rPr lang="en-US" dirty="0"/>
            </a:br>
            <a:r>
              <a:rPr lang="en-US" dirty="0"/>
              <a:t>Fly or drive to client labs (every 1 - 2 weeks)</a:t>
            </a:r>
          </a:p>
          <a:p>
            <a:r>
              <a:rPr lang="en-US" b="1" dirty="0"/>
              <a:t>Benefits</a:t>
            </a:r>
            <a:br>
              <a:rPr lang="en-US" b="1" dirty="0"/>
            </a:br>
            <a:r>
              <a:rPr lang="en-US" dirty="0"/>
              <a:t>~$90K base + 15% bonus + full fringe + car + iPhone + miles (2016)</a:t>
            </a:r>
            <a:br>
              <a:rPr lang="en-US" dirty="0"/>
            </a:br>
            <a:r>
              <a:rPr lang="en-US" dirty="0"/>
              <a:t>Client success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7BF4F1-CFBA-8560-B18C-1018EDF3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 point: Field Applications Scientist</a:t>
            </a:r>
          </a:p>
        </p:txBody>
      </p:sp>
    </p:spTree>
    <p:extLst>
      <p:ext uri="{BB962C8B-B14F-4D97-AF65-F5344CB8AC3E}">
        <p14:creationId xmlns:p14="http://schemas.microsoft.com/office/powerpoint/2010/main" val="94574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1" dirty="0"/>
              <a:t>Nori Ueno</a:t>
            </a:r>
            <a:endParaRPr sz="2000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8875EAA-3193-CF10-2C99-BC02ECC8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academia to commercial role in biotech</a:t>
            </a:r>
          </a:p>
        </p:txBody>
      </p:sp>
      <p:pic>
        <p:nvPicPr>
          <p:cNvPr id="4" name="Picture 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C25A4854-7B3E-E244-8946-4C59F2E3A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32" y="1464445"/>
            <a:ext cx="2101068" cy="31516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6FC50F-9842-9EE6-421A-2F1A4D2FC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544" y="939828"/>
            <a:ext cx="1371600" cy="1418897"/>
          </a:xfrm>
          <a:prstGeom prst="rect">
            <a:avLst/>
          </a:prstGeom>
        </p:spPr>
      </p:pic>
      <p:pic>
        <p:nvPicPr>
          <p:cNvPr id="6" name="Picture 5" descr="A yellow and black logo&#10;&#10;Description automatically generated">
            <a:extLst>
              <a:ext uri="{FF2B5EF4-FFF2-40B4-BE49-F238E27FC236}">
                <a16:creationId xmlns:a16="http://schemas.microsoft.com/office/drawing/2014/main" id="{F6D84568-E30E-FB89-01AE-FB6593367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187" y="1121738"/>
            <a:ext cx="1371600" cy="1055077"/>
          </a:xfrm>
          <a:prstGeom prst="rect">
            <a:avLst/>
          </a:prstGeom>
        </p:spPr>
      </p:pic>
      <p:pic>
        <p:nvPicPr>
          <p:cNvPr id="8" name="Picture 7" descr="A black and orange text&#10;&#10;Description automatically generated">
            <a:extLst>
              <a:ext uri="{FF2B5EF4-FFF2-40B4-BE49-F238E27FC236}">
                <a16:creationId xmlns:a16="http://schemas.microsoft.com/office/drawing/2014/main" id="{DFC0DE7C-015F-D8BC-A8D8-D0B6FCD112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3944" y="3510595"/>
            <a:ext cx="1828800" cy="63862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82C8C13-25C7-B4EC-DAD9-E83A5A334A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5027" y="3601309"/>
            <a:ext cx="1645920" cy="457200"/>
          </a:xfrm>
          <a:prstGeom prst="rect">
            <a:avLst/>
          </a:prstGeom>
        </p:spPr>
      </p:pic>
      <p:pic>
        <p:nvPicPr>
          <p:cNvPr id="12" name="Picture 11" descr="A logo for a company&#10;&#10;Description automatically generated">
            <a:extLst>
              <a:ext uri="{FF2B5EF4-FFF2-40B4-BE49-F238E27FC236}">
                <a16:creationId xmlns:a16="http://schemas.microsoft.com/office/drawing/2014/main" id="{F03B88CC-3D0E-68A8-28DE-E1F998A69C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262" y="3144109"/>
            <a:ext cx="1371600" cy="1371600"/>
          </a:xfrm>
          <a:prstGeom prst="rect">
            <a:avLst/>
          </a:prstGeom>
        </p:spPr>
      </p:pic>
      <p:pic>
        <p:nvPicPr>
          <p:cNvPr id="14" name="Picture 13" descr="An animal with a yellow and yellow logo&#10;&#10;Description automatically generated">
            <a:extLst>
              <a:ext uri="{FF2B5EF4-FFF2-40B4-BE49-F238E27FC236}">
                <a16:creationId xmlns:a16="http://schemas.microsoft.com/office/drawing/2014/main" id="{9CEE1C1A-4264-2D59-3175-81F57FFF0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1830" y="963476"/>
            <a:ext cx="996696" cy="1371600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98E78D6F-7DEA-A5BD-E315-078E3D25B0F6}"/>
              </a:ext>
            </a:extLst>
          </p:cNvPr>
          <p:cNvSpPr/>
          <p:nvPr/>
        </p:nvSpPr>
        <p:spPr>
          <a:xfrm>
            <a:off x="4221279" y="1512116"/>
            <a:ext cx="457200" cy="27432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628429B-12B2-7254-B898-BF27583A5C1F}"/>
              </a:ext>
            </a:extLst>
          </p:cNvPr>
          <p:cNvSpPr/>
          <p:nvPr/>
        </p:nvSpPr>
        <p:spPr>
          <a:xfrm>
            <a:off x="6519902" y="1512116"/>
            <a:ext cx="457200" cy="27432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74F1E76-807D-49D8-E661-6B0E215D8C48}"/>
              </a:ext>
            </a:extLst>
          </p:cNvPr>
          <p:cNvSpPr/>
          <p:nvPr/>
        </p:nvSpPr>
        <p:spPr>
          <a:xfrm>
            <a:off x="8335978" y="1512116"/>
            <a:ext cx="457200" cy="27432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7339B60E-CC42-2AA5-A035-9E1CF7A63C66}"/>
              </a:ext>
            </a:extLst>
          </p:cNvPr>
          <p:cNvSpPr/>
          <p:nvPr/>
        </p:nvSpPr>
        <p:spPr>
          <a:xfrm>
            <a:off x="6519902" y="3692749"/>
            <a:ext cx="457200" cy="27432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B8C234-539A-B6BF-B14D-A9C3B2725DB2}"/>
              </a:ext>
            </a:extLst>
          </p:cNvPr>
          <p:cNvSpPr txBox="1"/>
          <p:nvPr/>
        </p:nvSpPr>
        <p:spPr>
          <a:xfrm>
            <a:off x="2692544" y="2443465"/>
            <a:ext cx="1905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BA, Microbiology</a:t>
            </a:r>
          </a:p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Anaerobic microbes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8B0FBB-BD0E-532D-8E58-C4731B861AEC}"/>
              </a:ext>
            </a:extLst>
          </p:cNvPr>
          <p:cNvSpPr txBox="1"/>
          <p:nvPr/>
        </p:nvSpPr>
        <p:spPr>
          <a:xfrm>
            <a:off x="4837774" y="2443465"/>
            <a:ext cx="17770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PhD, Microbiology</a:t>
            </a:r>
          </a:p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Mary Wilson’s lab</a:t>
            </a:r>
          </a:p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chemeClr val="tx1"/>
                </a:solidFill>
              </a:rPr>
              <a:t>Lic</a:t>
            </a:r>
            <a:r>
              <a:rPr lang="en-US" dirty="0">
                <a:solidFill>
                  <a:schemeClr val="tx1"/>
                </a:solidFill>
              </a:rPr>
              <a:t> phagocytosis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87AF37-7093-C68E-E69C-D2CA08361D85}"/>
              </a:ext>
            </a:extLst>
          </p:cNvPr>
          <p:cNvSpPr txBox="1"/>
          <p:nvPr/>
        </p:nvSpPr>
        <p:spPr>
          <a:xfrm>
            <a:off x="7023948" y="2456969"/>
            <a:ext cx="20047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AHA Postdoc</a:t>
            </a:r>
          </a:p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Melissa </a:t>
            </a:r>
            <a:r>
              <a:rPr lang="en-US" dirty="0" err="1">
                <a:solidFill>
                  <a:schemeClr val="tx1"/>
                </a:solidFill>
              </a:rPr>
              <a:t>Lodoen’s</a:t>
            </a:r>
            <a:r>
              <a:rPr lang="en-US" dirty="0">
                <a:solidFill>
                  <a:schemeClr val="tx1"/>
                </a:solidFill>
              </a:rPr>
              <a:t> lab</a:t>
            </a:r>
          </a:p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T. gondii </a:t>
            </a:r>
            <a:r>
              <a:rPr lang="en-US" dirty="0" err="1">
                <a:solidFill>
                  <a:schemeClr val="tx1"/>
                </a:solidFill>
              </a:rPr>
              <a:t>dissem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2709E5-743B-ECA9-F25D-49A823D0D446}"/>
              </a:ext>
            </a:extLst>
          </p:cNvPr>
          <p:cNvSpPr txBox="1"/>
          <p:nvPr/>
        </p:nvSpPr>
        <p:spPr>
          <a:xfrm>
            <a:off x="2666670" y="4231111"/>
            <a:ext cx="20175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Applications Scientist</a:t>
            </a:r>
          </a:p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Flow, ELISA,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Luminex, RNA-ISH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7E63B1-5817-2150-6850-6F6A770D276F}"/>
              </a:ext>
            </a:extLst>
          </p:cNvPr>
          <p:cNvSpPr txBox="1"/>
          <p:nvPr/>
        </p:nvSpPr>
        <p:spPr>
          <a:xfrm>
            <a:off x="4678479" y="4228265"/>
            <a:ext cx="19950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 sales team lead</a:t>
            </a:r>
          </a:p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RUO antibody sales</a:t>
            </a:r>
          </a:p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DEI education leader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6CE116-7A7A-6F0D-68B5-215373EAC961}"/>
              </a:ext>
            </a:extLst>
          </p:cNvPr>
          <p:cNvSpPr txBox="1"/>
          <p:nvPr/>
        </p:nvSpPr>
        <p:spPr>
          <a:xfrm>
            <a:off x="7023948" y="4248264"/>
            <a:ext cx="19950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BD Assoc. Director</a:t>
            </a:r>
          </a:p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Single cell </a:t>
            </a:r>
            <a:r>
              <a:rPr lang="en-US" dirty="0" err="1">
                <a:solidFill>
                  <a:schemeClr val="tx1"/>
                </a:solidFill>
              </a:rPr>
              <a:t>DNAseq</a:t>
            </a:r>
            <a:endParaRPr lang="en-US" dirty="0">
              <a:solidFill>
                <a:schemeClr val="tx1"/>
              </a:solidFill>
            </a:endParaRPr>
          </a:p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Cell &amp; Gene Therapy</a:t>
            </a:r>
          </a:p>
        </p:txBody>
      </p:sp>
      <p:pic>
        <p:nvPicPr>
          <p:cNvPr id="20" name="Picture 19" descr="A hand holding a cookie&#10;&#10;Description automatically generated">
            <a:extLst>
              <a:ext uri="{FF2B5EF4-FFF2-40B4-BE49-F238E27FC236}">
                <a16:creationId xmlns:a16="http://schemas.microsoft.com/office/drawing/2014/main" id="{3E8C2145-364C-2ED7-F6E1-C9492E69161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12" b="98824" l="9428" r="96633">
                        <a14:foregroundMark x1="76094" y1="95882" x2="76094" y2="95882"/>
                        <a14:foregroundMark x1="51178" y1="9412" x2="51178" y2="9412"/>
                        <a14:foregroundMark x1="43434" y1="9412" x2="43434" y2="9412"/>
                        <a14:foregroundMark x1="41414" y1="21176" x2="41414" y2="21176"/>
                        <a14:foregroundMark x1="47138" y1="20588" x2="47138" y2="20588"/>
                        <a14:foregroundMark x1="96633" y1="82353" x2="96633" y2="82353"/>
                        <a14:foregroundMark x1="49158" y1="98824" x2="49158" y2="98824"/>
                      </a14:backgroundRemoval>
                    </a14:imgEffect>
                  </a14:imgLayer>
                </a14:imgProps>
              </a:ext>
            </a:extLst>
          </a:blip>
          <a:srcRect l="32177" r="14591"/>
          <a:stretch/>
        </p:blipFill>
        <p:spPr>
          <a:xfrm>
            <a:off x="3071027" y="2861384"/>
            <a:ext cx="164592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9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7BF4F1-CFBA-8560-B18C-1018EDF3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50" y="2182800"/>
            <a:ext cx="8282100" cy="777900"/>
          </a:xfrm>
        </p:spPr>
        <p:txBody>
          <a:bodyPr/>
          <a:lstStyle/>
          <a:p>
            <a:pPr algn="ctr"/>
            <a:r>
              <a:rPr lang="en-US" sz="4000" dirty="0"/>
              <a:t>“DOES ANYONE HERE</a:t>
            </a:r>
            <a:br>
              <a:rPr lang="en-US" sz="4000" dirty="0"/>
            </a:br>
            <a:r>
              <a:rPr lang="en-US" sz="4000" dirty="0"/>
              <a:t>WANT TO GET INTO SALES?”</a:t>
            </a:r>
          </a:p>
        </p:txBody>
      </p:sp>
    </p:spTree>
    <p:extLst>
      <p:ext uri="{BB962C8B-B14F-4D97-AF65-F5344CB8AC3E}">
        <p14:creationId xmlns:p14="http://schemas.microsoft.com/office/powerpoint/2010/main" val="166543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ogo of a company&#10;&#10;Description automatically generated">
            <a:extLst>
              <a:ext uri="{FF2B5EF4-FFF2-40B4-BE49-F238E27FC236}">
                <a16:creationId xmlns:a16="http://schemas.microsoft.com/office/drawing/2014/main" id="{F798ABEB-7A53-ED5A-A80C-70244C0EB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697830"/>
            <a:ext cx="1828800" cy="113334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1D05C-A850-F4E0-332C-ACADE9168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50" y="878999"/>
            <a:ext cx="4262650" cy="3263400"/>
          </a:xfrm>
        </p:spPr>
        <p:txBody>
          <a:bodyPr/>
          <a:lstStyle/>
          <a:p>
            <a:r>
              <a:rPr lang="en-US" dirty="0"/>
              <a:t>10+ years as a bench scientist</a:t>
            </a:r>
          </a:p>
          <a:p>
            <a:r>
              <a:rPr lang="en-US" dirty="0"/>
              <a:t>13 publications and co-authorships</a:t>
            </a:r>
          </a:p>
          <a:p>
            <a:r>
              <a:rPr lang="en-US" dirty="0"/>
              <a:t>Extramural grant funding</a:t>
            </a:r>
          </a:p>
          <a:p>
            <a:r>
              <a:rPr lang="en-US" dirty="0"/>
              <a:t>Conference presentations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7BF4F1-CFBA-8560-B18C-1018EDF3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my training?</a:t>
            </a:r>
          </a:p>
        </p:txBody>
      </p:sp>
      <p:pic>
        <p:nvPicPr>
          <p:cNvPr id="7" name="Picture 6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9C4506FD-2D51-6752-59F4-8FFDC1F9A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940"/>
          <a:stretch/>
        </p:blipFill>
        <p:spPr>
          <a:xfrm>
            <a:off x="558800" y="2647949"/>
            <a:ext cx="1463040" cy="1127418"/>
          </a:xfrm>
          <a:prstGeom prst="rect">
            <a:avLst/>
          </a:prstGeom>
        </p:spPr>
      </p:pic>
      <p:pic>
        <p:nvPicPr>
          <p:cNvPr id="13" name="Picture 12" descr="A logo for a heart with a torch and text&#10;&#10;Description automatically generated">
            <a:extLst>
              <a:ext uri="{FF2B5EF4-FFF2-40B4-BE49-F238E27FC236}">
                <a16:creationId xmlns:a16="http://schemas.microsoft.com/office/drawing/2014/main" id="{CA9FED0F-D56F-DA95-A684-D35625153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750" y="3804588"/>
            <a:ext cx="1841500" cy="1092200"/>
          </a:xfrm>
          <a:prstGeom prst="rect">
            <a:avLst/>
          </a:prstGeom>
        </p:spPr>
      </p:pic>
      <p:pic>
        <p:nvPicPr>
          <p:cNvPr id="21" name="Picture 20" descr="A cartoon of a person in a lab coat holding a beaker&#10;&#10;Description automatically generated">
            <a:extLst>
              <a:ext uri="{FF2B5EF4-FFF2-40B4-BE49-F238E27FC236}">
                <a16:creationId xmlns:a16="http://schemas.microsoft.com/office/drawing/2014/main" id="{D9904A3E-4C9D-5C66-3D45-EB53282DF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573520" y="272039"/>
            <a:ext cx="2011680" cy="3503328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974FA37-A476-6CCD-B8D5-3175EA4E4687}"/>
              </a:ext>
            </a:extLst>
          </p:cNvPr>
          <p:cNvSpPr txBox="1">
            <a:spLocks/>
          </p:cNvSpPr>
          <p:nvPr/>
        </p:nvSpPr>
        <p:spPr>
          <a:xfrm>
            <a:off x="4960840" y="954337"/>
            <a:ext cx="1828800" cy="128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‒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Arial"/>
              <a:buChar char="●"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600"/>
              <a:buFont typeface="Arial"/>
              <a:buChar char="‒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400" b="1" dirty="0">
                <a:solidFill>
                  <a:schemeClr val="bg2"/>
                </a:solidFill>
              </a:rPr>
              <a:t>Wasn’t I training to become: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B374B9B-D5DF-010D-A8C6-0B05B1D1DD25}"/>
              </a:ext>
            </a:extLst>
          </p:cNvPr>
          <p:cNvSpPr txBox="1">
            <a:spLocks/>
          </p:cNvSpPr>
          <p:nvPr/>
        </p:nvSpPr>
        <p:spPr>
          <a:xfrm>
            <a:off x="5176960" y="3018130"/>
            <a:ext cx="1396560" cy="59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‒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Arial"/>
              <a:buChar char="●"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600"/>
              <a:buFont typeface="Arial"/>
              <a:buChar char="‒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800" b="1" dirty="0">
                <a:solidFill>
                  <a:schemeClr val="bg2"/>
                </a:solidFill>
              </a:rPr>
              <a:t>NOT:</a:t>
            </a:r>
          </a:p>
        </p:txBody>
      </p:sp>
      <p:pic>
        <p:nvPicPr>
          <p:cNvPr id="29" name="Picture 28" descr="A purple text on a white background&#10;&#10;Description automatically generated">
            <a:extLst>
              <a:ext uri="{FF2B5EF4-FFF2-40B4-BE49-F238E27FC236}">
                <a16:creationId xmlns:a16="http://schemas.microsoft.com/office/drawing/2014/main" id="{9F338C42-8B52-0235-D366-54783A6F6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920" y="3051944"/>
            <a:ext cx="2286000" cy="620486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8F69455-9E47-E745-FE94-CD01EA97FE6B}"/>
              </a:ext>
            </a:extLst>
          </p:cNvPr>
          <p:cNvSpPr txBox="1">
            <a:spLocks/>
          </p:cNvSpPr>
          <p:nvPr/>
        </p:nvSpPr>
        <p:spPr>
          <a:xfrm>
            <a:off x="7408241" y="3987570"/>
            <a:ext cx="968779" cy="59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‒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Arial"/>
              <a:buChar char="●"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600"/>
              <a:buFont typeface="Arial"/>
              <a:buChar char="‒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800" b="1" dirty="0">
                <a:solidFill>
                  <a:schemeClr val="bg2"/>
                </a:solidFill>
              </a:rPr>
              <a:t>???</a:t>
            </a:r>
          </a:p>
        </p:txBody>
      </p:sp>
      <p:pic>
        <p:nvPicPr>
          <p:cNvPr id="15" name="Picture 14" descr="A person giving a thumbs up&#10;&#10;Description automatically generated">
            <a:extLst>
              <a:ext uri="{FF2B5EF4-FFF2-40B4-BE49-F238E27FC236}">
                <a16:creationId xmlns:a16="http://schemas.microsoft.com/office/drawing/2014/main" id="{C72DC39D-5047-4EBE-7B76-14A2CB7E07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59" b="99345" l="9932" r="89932">
                        <a14:foregroundMark x1="50204" y1="94105" x2="50204" y2="94105"/>
                        <a14:foregroundMark x1="64354" y1="99345" x2="64354" y2="99345"/>
                        <a14:foregroundMark x1="61088" y1="60262" x2="61088" y2="60262"/>
                        <a14:foregroundMark x1="61224" y1="59825" x2="61224" y2="59825"/>
                        <a14:foregroundMark x1="61088" y1="62227" x2="61088" y2="62227"/>
                        <a14:foregroundMark x1="60816" y1="65066" x2="60816" y2="65066"/>
                        <a14:foregroundMark x1="60816" y1="8952" x2="60816" y2="8952"/>
                        <a14:foregroundMark x1="62449" y1="5677" x2="62449" y2="5677"/>
                        <a14:foregroundMark x1="62449" y1="5459" x2="62449" y2="5459"/>
                        <a14:foregroundMark x1="62721" y1="6332" x2="62721" y2="6332"/>
                        <a14:foregroundMark x1="63537" y1="6332" x2="63537" y2="6332"/>
                        <a14:foregroundMark x1="62585" y1="5459" x2="62585" y2="5459"/>
                        <a14:foregroundMark x1="62585" y1="5677" x2="62585" y2="5677"/>
                      </a14:backgroundRemoval>
                    </a14:imgEffect>
                  </a14:imgLayer>
                </a14:imgProps>
              </a:ext>
            </a:extLst>
          </a:blip>
          <a:srcRect l="18950" r="21229"/>
          <a:stretch/>
        </p:blipFill>
        <p:spPr>
          <a:xfrm>
            <a:off x="5561430" y="2871762"/>
            <a:ext cx="2011680" cy="20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43688-4918-FC0C-6CC3-B94DE4879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Scientific papers:</a:t>
            </a:r>
            <a:r>
              <a:rPr lang="en-US" dirty="0"/>
              <a:t> </a:t>
            </a:r>
            <a:r>
              <a:rPr lang="en-US" u="sng" dirty="0"/>
              <a:t>Selling to the reviewers</a:t>
            </a:r>
            <a:r>
              <a:rPr lang="en-US" dirty="0"/>
              <a:t> your experimental plan, </a:t>
            </a:r>
            <a:br>
              <a:rPr lang="en-US" dirty="0"/>
            </a:br>
            <a:r>
              <a:rPr lang="en-US" dirty="0"/>
              <a:t>convincing data, and a clear understanding of how the results fit into </a:t>
            </a:r>
            <a:br>
              <a:rPr lang="en-US" dirty="0"/>
            </a:br>
            <a:r>
              <a:rPr lang="en-US" dirty="0"/>
              <a:t>the broader biological context</a:t>
            </a:r>
          </a:p>
          <a:p>
            <a:r>
              <a:rPr lang="en-US" b="1" dirty="0"/>
              <a:t>Conference presentations:</a:t>
            </a:r>
            <a:r>
              <a:rPr lang="en-US" dirty="0"/>
              <a:t> </a:t>
            </a:r>
            <a:r>
              <a:rPr lang="en-US" u="sng" dirty="0"/>
              <a:t>Selling to the audience</a:t>
            </a:r>
            <a:r>
              <a:rPr lang="en-US" dirty="0"/>
              <a:t> your research progress and the reasons it deserves attention from your colleagues or competitors</a:t>
            </a:r>
          </a:p>
          <a:p>
            <a:r>
              <a:rPr lang="en-US" b="1" dirty="0"/>
              <a:t>Grant support: </a:t>
            </a:r>
            <a:r>
              <a:rPr lang="en-US" u="sng" dirty="0"/>
              <a:t>Selling to the funding agency</a:t>
            </a:r>
            <a:r>
              <a:rPr lang="en-US" dirty="0"/>
              <a:t> your exciting hypothesis, </a:t>
            </a:r>
            <a:br>
              <a:rPr lang="en-US" dirty="0"/>
            </a:br>
            <a:r>
              <a:rPr lang="en-US" dirty="0"/>
              <a:t>how the findings will benefit the field, and why you should be paid to study it</a:t>
            </a:r>
          </a:p>
          <a:p>
            <a:r>
              <a:rPr lang="en-US" b="1" dirty="0"/>
              <a:t>Thesis defense: </a:t>
            </a:r>
            <a:r>
              <a:rPr lang="en-US" u="sng" dirty="0"/>
              <a:t>Selling to the committee</a:t>
            </a:r>
            <a:r>
              <a:rPr lang="en-US" dirty="0"/>
              <a:t> that you’re worthy of a degree</a:t>
            </a:r>
            <a:br>
              <a:rPr lang="en-US" dirty="0"/>
            </a:br>
            <a:endParaRPr lang="en-US" dirty="0"/>
          </a:p>
          <a:p>
            <a:pPr marL="114300" indent="0" algn="ctr">
              <a:buNone/>
            </a:pPr>
            <a:r>
              <a:rPr lang="en-US" sz="2400" b="1" i="1" dirty="0">
                <a:solidFill>
                  <a:schemeClr val="bg2"/>
                </a:solidFill>
              </a:rPr>
              <a:t>Selling = presenting your value</a:t>
            </a:r>
          </a:p>
          <a:p>
            <a:pPr marL="114300" indent="0" algn="ctr">
              <a:buNone/>
            </a:pPr>
            <a:r>
              <a:rPr lang="en-US" sz="2400" b="1" i="1" dirty="0">
                <a:solidFill>
                  <a:schemeClr val="bg2"/>
                </a:solidFill>
              </a:rPr>
              <a:t>Your value = your scientific acumen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7BF4F1-CFBA-8560-B18C-1018EDF3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= Selling (not always for money)!</a:t>
            </a:r>
          </a:p>
        </p:txBody>
      </p:sp>
    </p:spTree>
    <p:extLst>
      <p:ext uri="{BB962C8B-B14F-4D97-AF65-F5344CB8AC3E}">
        <p14:creationId xmlns:p14="http://schemas.microsoft.com/office/powerpoint/2010/main" val="1546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7BF4F1-CFBA-8560-B18C-1018EDF3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PhD scientists bring to commercial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183E0-9129-8116-BF29-06BAEC4EA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50" y="980599"/>
            <a:ext cx="4262650" cy="3661070"/>
          </a:xfrm>
        </p:spPr>
        <p:txBody>
          <a:bodyPr/>
          <a:lstStyle/>
          <a:p>
            <a:pPr marL="114300" indent="0">
              <a:buNone/>
            </a:pPr>
            <a:r>
              <a:rPr lang="en-US" sz="2000" b="1" dirty="0"/>
              <a:t>Experience in academia</a:t>
            </a:r>
            <a:endParaRPr lang="en-US" b="1" dirty="0"/>
          </a:p>
          <a:p>
            <a:r>
              <a:rPr lang="en-US" dirty="0"/>
              <a:t>Performing experiments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Submitting grant proposals</a:t>
            </a:r>
            <a:br>
              <a:rPr lang="en-US" dirty="0"/>
            </a:br>
            <a:endParaRPr lang="en-US" dirty="0"/>
          </a:p>
          <a:p>
            <a:r>
              <a:rPr lang="en-US" dirty="0"/>
              <a:t>Writing papers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Presenting at conferences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Training undergrads 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32F2D34-95DB-8BCB-836D-C0E16906B4B5}"/>
              </a:ext>
            </a:extLst>
          </p:cNvPr>
          <p:cNvSpPr txBox="1">
            <a:spLocks/>
          </p:cNvSpPr>
          <p:nvPr/>
        </p:nvSpPr>
        <p:spPr>
          <a:xfrm>
            <a:off x="4450400" y="980599"/>
            <a:ext cx="4262650" cy="3661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‒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Arial"/>
              <a:buChar char="●"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600"/>
              <a:buFont typeface="Arial"/>
              <a:buChar char="‒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2000" b="1" dirty="0"/>
              <a:t>Value in biotech</a:t>
            </a:r>
            <a:endParaRPr lang="en-US" b="1" dirty="0"/>
          </a:p>
          <a:p>
            <a:r>
              <a:rPr lang="en-US" dirty="0"/>
              <a:t>Familiarity with products, </a:t>
            </a:r>
            <a:br>
              <a:rPr lang="en-US" dirty="0"/>
            </a:br>
            <a:r>
              <a:rPr lang="en-US" dirty="0"/>
              <a:t>use cases, troubleshooting</a:t>
            </a:r>
          </a:p>
          <a:p>
            <a:r>
              <a:rPr lang="en-US" dirty="0"/>
              <a:t>Testing a hypothesis with a set of logical experiments</a:t>
            </a:r>
          </a:p>
          <a:p>
            <a:r>
              <a:rPr lang="en-US" dirty="0"/>
              <a:t>Compiling, visualizing, interpreting, describing data</a:t>
            </a:r>
          </a:p>
          <a:p>
            <a:r>
              <a:rPr lang="en-US" dirty="0"/>
              <a:t>Narrating a biological mechanism to a broad audience</a:t>
            </a:r>
          </a:p>
          <a:p>
            <a:r>
              <a:rPr lang="en-US" dirty="0"/>
              <a:t>Transferring knowledge, working within a diverse team matrix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BE4A0548-88E3-8BF7-41D9-E28422BE0664}"/>
              </a:ext>
            </a:extLst>
          </p:cNvPr>
          <p:cNvSpPr/>
          <p:nvPr/>
        </p:nvSpPr>
        <p:spPr>
          <a:xfrm>
            <a:off x="4450400" y="1599200"/>
            <a:ext cx="457200" cy="27432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8C7C552-0688-DDC8-2CC6-5AEF120C46FB}"/>
              </a:ext>
            </a:extLst>
          </p:cNvPr>
          <p:cNvSpPr/>
          <p:nvPr/>
        </p:nvSpPr>
        <p:spPr>
          <a:xfrm>
            <a:off x="4450400" y="4076990"/>
            <a:ext cx="457200" cy="27432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E0FBD65-6755-AE64-B8DA-4E5037FEC8AC}"/>
              </a:ext>
            </a:extLst>
          </p:cNvPr>
          <p:cNvSpPr/>
          <p:nvPr/>
        </p:nvSpPr>
        <p:spPr>
          <a:xfrm>
            <a:off x="4450400" y="2218647"/>
            <a:ext cx="457200" cy="27432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E405978-FB64-BF19-D7B2-F45D49EE7658}"/>
              </a:ext>
            </a:extLst>
          </p:cNvPr>
          <p:cNvSpPr/>
          <p:nvPr/>
        </p:nvSpPr>
        <p:spPr>
          <a:xfrm>
            <a:off x="4450400" y="2838094"/>
            <a:ext cx="457200" cy="27432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469B4D06-B410-A90F-07AE-D7BEF03A19AB}"/>
              </a:ext>
            </a:extLst>
          </p:cNvPr>
          <p:cNvSpPr/>
          <p:nvPr/>
        </p:nvSpPr>
        <p:spPr>
          <a:xfrm>
            <a:off x="4450400" y="3457541"/>
            <a:ext cx="457200" cy="27432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2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7BF4F1-CFBA-8560-B18C-1018EDF3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yourself to ascend “diagonally”</a:t>
            </a:r>
          </a:p>
        </p:txBody>
      </p:sp>
      <p:pic>
        <p:nvPicPr>
          <p:cNvPr id="13" name="Picture 12" descr="A cartoon of a fox&#10;&#10;Description automatically generated">
            <a:extLst>
              <a:ext uri="{FF2B5EF4-FFF2-40B4-BE49-F238E27FC236}">
                <a16:creationId xmlns:a16="http://schemas.microsoft.com/office/drawing/2014/main" id="{00759078-4F5D-3262-6A46-7EB682BCA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756" y="3207202"/>
            <a:ext cx="1336488" cy="1645920"/>
          </a:xfrm>
          <a:prstGeom prst="rect">
            <a:avLst/>
          </a:prstGeom>
        </p:spPr>
      </p:pic>
      <p:pic>
        <p:nvPicPr>
          <p:cNvPr id="15" name="Picture 14" descr="A cartoon of a fox&#10;&#10;Description automatically generated">
            <a:extLst>
              <a:ext uri="{FF2B5EF4-FFF2-40B4-BE49-F238E27FC236}">
                <a16:creationId xmlns:a16="http://schemas.microsoft.com/office/drawing/2014/main" id="{DFF3E37C-810E-8325-6E47-8E441786C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50" y="1658010"/>
            <a:ext cx="1851660" cy="1645920"/>
          </a:xfrm>
          <a:prstGeom prst="rect">
            <a:avLst/>
          </a:prstGeom>
        </p:spPr>
      </p:pic>
      <p:pic>
        <p:nvPicPr>
          <p:cNvPr id="17" name="Picture 16" descr="A cartoon of a creature&#10;&#10;Description automatically generated">
            <a:extLst>
              <a:ext uri="{FF2B5EF4-FFF2-40B4-BE49-F238E27FC236}">
                <a16:creationId xmlns:a16="http://schemas.microsoft.com/office/drawing/2014/main" id="{D936CC7A-E861-47CE-8322-649070C76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592" y="892925"/>
            <a:ext cx="1405615" cy="1645920"/>
          </a:xfrm>
          <a:prstGeom prst="rect">
            <a:avLst/>
          </a:prstGeom>
        </p:spPr>
      </p:pic>
      <p:pic>
        <p:nvPicPr>
          <p:cNvPr id="19" name="Picture 18" descr="Cartoon of a blue creature&#10;&#10;Description automatically generated">
            <a:extLst>
              <a:ext uri="{FF2B5EF4-FFF2-40B4-BE49-F238E27FC236}">
                <a16:creationId xmlns:a16="http://schemas.microsoft.com/office/drawing/2014/main" id="{14C7DCE4-1B81-8E80-A576-76839C896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206" y="1658010"/>
            <a:ext cx="1505243" cy="1645920"/>
          </a:xfrm>
          <a:prstGeom prst="rect">
            <a:avLst/>
          </a:prstGeom>
        </p:spPr>
      </p:pic>
      <p:sp>
        <p:nvSpPr>
          <p:cNvPr id="20" name="Right Arrow 19">
            <a:extLst>
              <a:ext uri="{FF2B5EF4-FFF2-40B4-BE49-F238E27FC236}">
                <a16:creationId xmlns:a16="http://schemas.microsoft.com/office/drawing/2014/main" id="{9CEA1D38-0C54-99CE-A946-DD63FD92D314}"/>
              </a:ext>
            </a:extLst>
          </p:cNvPr>
          <p:cNvSpPr/>
          <p:nvPr/>
        </p:nvSpPr>
        <p:spPr>
          <a:xfrm rot="16200000">
            <a:off x="4221799" y="2841442"/>
            <a:ext cx="457200" cy="27432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8DC9B98C-7039-A4AD-1E3F-01C02C33748C}"/>
              </a:ext>
            </a:extLst>
          </p:cNvPr>
          <p:cNvSpPr/>
          <p:nvPr/>
        </p:nvSpPr>
        <p:spPr>
          <a:xfrm rot="12000000">
            <a:off x="2803784" y="3082880"/>
            <a:ext cx="457200" cy="27432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B904FDD1-83AC-FC44-C034-D89FC2D712A5}"/>
              </a:ext>
            </a:extLst>
          </p:cNvPr>
          <p:cNvSpPr/>
          <p:nvPr/>
        </p:nvSpPr>
        <p:spPr>
          <a:xfrm rot="20400000">
            <a:off x="5608283" y="3082882"/>
            <a:ext cx="457200" cy="27432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9C6DD2-023D-594A-433F-5307273327D5}"/>
              </a:ext>
            </a:extLst>
          </p:cNvPr>
          <p:cNvSpPr txBox="1"/>
          <p:nvPr/>
        </p:nvSpPr>
        <p:spPr>
          <a:xfrm>
            <a:off x="5331077" y="3763910"/>
            <a:ext cx="33730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1"/>
                </a:solidFill>
              </a:rPr>
              <a:t>Field Applications Scientist (Support)</a:t>
            </a:r>
          </a:p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Client trainings / product demos</a:t>
            </a:r>
          </a:p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Experimental troubleshooting</a:t>
            </a:r>
          </a:p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Liaise between sales and science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5F1B3A-D70D-E31E-E5C7-9446D70DE5C4}"/>
              </a:ext>
            </a:extLst>
          </p:cNvPr>
          <p:cNvSpPr txBox="1"/>
          <p:nvPr/>
        </p:nvSpPr>
        <p:spPr>
          <a:xfrm>
            <a:off x="242838" y="3333023"/>
            <a:ext cx="27895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1"/>
                </a:solidFill>
              </a:rPr>
              <a:t>Business Development (Sales)</a:t>
            </a:r>
          </a:p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Prospecting for new business</a:t>
            </a:r>
          </a:p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Grow existing business</a:t>
            </a:r>
          </a:p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Your performance = $$$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7A124A-D8BE-8027-1221-8D3D61026C7E}"/>
              </a:ext>
            </a:extLst>
          </p:cNvPr>
          <p:cNvSpPr txBox="1"/>
          <p:nvPr/>
        </p:nvSpPr>
        <p:spPr>
          <a:xfrm>
            <a:off x="1399887" y="834704"/>
            <a:ext cx="23807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1"/>
                </a:solidFill>
              </a:rPr>
              <a:t>Team Lead (Management)</a:t>
            </a:r>
          </a:p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Onboard new FAS</a:t>
            </a:r>
          </a:p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Nurture FAS growth and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continued success with sales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9300AB-DF12-DF70-72E0-091B69C6B65C}"/>
              </a:ext>
            </a:extLst>
          </p:cNvPr>
          <p:cNvSpPr txBox="1"/>
          <p:nvPr/>
        </p:nvSpPr>
        <p:spPr>
          <a:xfrm>
            <a:off x="5574496" y="1245609"/>
            <a:ext cx="20191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1"/>
                </a:solidFill>
              </a:rPr>
              <a:t>Scientist (R&amp;D)</a:t>
            </a:r>
          </a:p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Platform development</a:t>
            </a:r>
          </a:p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New product introduction</a:t>
            </a:r>
          </a:p>
          <a:p>
            <a:pPr marL="91440" indent="-13716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8" name="Picture 27" descr="A cartoon of a yellow animal&#10;&#10;Description automatically generated">
            <a:extLst>
              <a:ext uri="{FF2B5EF4-FFF2-40B4-BE49-F238E27FC236}">
                <a16:creationId xmlns:a16="http://schemas.microsoft.com/office/drawing/2014/main" id="{D98CF4F3-B38C-A9FC-CEC9-D123075975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5183" y="1846722"/>
            <a:ext cx="914400" cy="914400"/>
          </a:xfrm>
          <a:prstGeom prst="rect">
            <a:avLst/>
          </a:prstGeom>
        </p:spPr>
      </p:pic>
      <p:pic>
        <p:nvPicPr>
          <p:cNvPr id="30" name="Picture 29" descr="A cartoon of a black and yellow animal&#10;&#10;Description automatically generated">
            <a:extLst>
              <a:ext uri="{FF2B5EF4-FFF2-40B4-BE49-F238E27FC236}">
                <a16:creationId xmlns:a16="http://schemas.microsoft.com/office/drawing/2014/main" id="{8959E2F7-6BD3-E987-3E03-7FB7885E45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0474" y="1846722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623319B-B4B4-99D0-F1FB-73F837F7829A}"/>
              </a:ext>
            </a:extLst>
          </p:cNvPr>
          <p:cNvSpPr txBox="1"/>
          <p:nvPr/>
        </p:nvSpPr>
        <p:spPr>
          <a:xfrm>
            <a:off x="2517659" y="2705187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b="1" dirty="0">
                <a:solidFill>
                  <a:schemeClr val="accent1"/>
                </a:solidFill>
              </a:rPr>
              <a:t>Marketing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95CEC8-4061-62CC-1164-D1484E89A7E3}"/>
              </a:ext>
            </a:extLst>
          </p:cNvPr>
          <p:cNvSpPr txBox="1"/>
          <p:nvPr/>
        </p:nvSpPr>
        <p:spPr>
          <a:xfrm>
            <a:off x="4825637" y="2705187"/>
            <a:ext cx="2004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b="1" dirty="0">
                <a:solidFill>
                  <a:schemeClr val="accent1"/>
                </a:solidFill>
              </a:rPr>
              <a:t>Product Management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9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/>
      <p:bldP spid="25" grpId="0"/>
      <p:bldP spid="26" grpId="0"/>
      <p:bldP spid="31" grpId="0"/>
      <p:bldP spid="31" grpId="1"/>
      <p:bldP spid="32" grpId="0"/>
      <p:bldP spid="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43688-4918-FC0C-6CC3-B94DE4879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50" y="980598"/>
            <a:ext cx="8568900" cy="3832033"/>
          </a:xfrm>
        </p:spPr>
        <p:txBody>
          <a:bodyPr/>
          <a:lstStyle/>
          <a:p>
            <a:r>
              <a:rPr lang="en-US" b="1" dirty="0"/>
              <a:t>Reassess your true value: </a:t>
            </a:r>
            <a:r>
              <a:rPr lang="en-US" dirty="0"/>
              <a:t>Recognize all the ways your training is applicable </a:t>
            </a:r>
            <a:r>
              <a:rPr lang="en-US" u="sng" dirty="0"/>
              <a:t>and desirable</a:t>
            </a:r>
            <a:r>
              <a:rPr lang="en-US" dirty="0"/>
              <a:t> to biotech</a:t>
            </a:r>
          </a:p>
          <a:p>
            <a:r>
              <a:rPr lang="en-US" b="1" dirty="0"/>
              <a:t>Put these values on paper:</a:t>
            </a:r>
            <a:r>
              <a:rPr lang="en-US" dirty="0"/>
              <a:t> Sell yourself with concrete, quantifiable examples; </a:t>
            </a:r>
            <a:br>
              <a:rPr lang="en-US" dirty="0"/>
            </a:br>
            <a:r>
              <a:rPr lang="en-US" u="sng" dirty="0"/>
              <a:t>write what you accomplished</a:t>
            </a:r>
            <a:r>
              <a:rPr lang="en-US" dirty="0"/>
              <a:t> vs. just what you did on your resume</a:t>
            </a:r>
          </a:p>
          <a:p>
            <a:r>
              <a:rPr lang="en-US" b="1" dirty="0"/>
              <a:t>Align with needs of a specific company: </a:t>
            </a:r>
            <a:r>
              <a:rPr lang="en-US" dirty="0"/>
              <a:t>Study the company and landscape; understand what they sell; distinguish your biological vs. </a:t>
            </a:r>
            <a:r>
              <a:rPr lang="en-US" u="sng" dirty="0"/>
              <a:t>technical expertise</a:t>
            </a:r>
            <a:endParaRPr lang="en-US" b="1" u="sng" dirty="0"/>
          </a:p>
          <a:p>
            <a:r>
              <a:rPr lang="en-US" b="1" dirty="0"/>
              <a:t>NETWORK: </a:t>
            </a:r>
            <a:r>
              <a:rPr lang="en-US" dirty="0"/>
              <a:t>Most get in through “a friend of a friend”</a:t>
            </a:r>
            <a:br>
              <a:rPr lang="en-US" dirty="0"/>
            </a:br>
            <a:r>
              <a:rPr lang="en-US" dirty="0"/>
              <a:t>- Cohorts</a:t>
            </a:r>
            <a:br>
              <a:rPr lang="en-US" dirty="0"/>
            </a:br>
            <a:r>
              <a:rPr lang="en-US" dirty="0"/>
              <a:t>- Alumni</a:t>
            </a:r>
            <a:br>
              <a:rPr lang="en-US" dirty="0"/>
            </a:br>
            <a:r>
              <a:rPr lang="en-US" dirty="0"/>
              <a:t>- Career-building events</a:t>
            </a:r>
            <a:br>
              <a:rPr lang="en-US" dirty="0"/>
            </a:br>
            <a:r>
              <a:rPr lang="en-US" dirty="0"/>
              <a:t>- Salespeople</a:t>
            </a:r>
            <a:br>
              <a:rPr lang="en-US" dirty="0"/>
            </a:br>
            <a:r>
              <a:rPr lang="en-US" i="1" dirty="0">
                <a:solidFill>
                  <a:srgbClr val="FF0000"/>
                </a:solidFill>
              </a:rPr>
              <a:t>Consider: Meeting up for coffee is your first “real” interview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7BF4F1-CFBA-8560-B18C-1018EDF3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get started?</a:t>
            </a:r>
          </a:p>
        </p:txBody>
      </p:sp>
    </p:spTree>
    <p:extLst>
      <p:ext uri="{BB962C8B-B14F-4D97-AF65-F5344CB8AC3E}">
        <p14:creationId xmlns:p14="http://schemas.microsoft.com/office/powerpoint/2010/main" val="330175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8018-D540-96B0-23EC-1C06D32EA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17188"/>
            <a:ext cx="7772400" cy="1323632"/>
          </a:xfrm>
        </p:spPr>
        <p:txBody>
          <a:bodyPr anchor="ctr"/>
          <a:lstStyle/>
          <a:p>
            <a:pPr algn="ctr"/>
            <a:r>
              <a:rPr lang="en-US" dirty="0"/>
              <a:t>Thank you!</a:t>
            </a:r>
          </a:p>
        </p:txBody>
      </p:sp>
      <p:pic>
        <p:nvPicPr>
          <p:cNvPr id="6" name="Picture 5" descr="A person making a face&#10;&#10;Description automatically generated">
            <a:extLst>
              <a:ext uri="{FF2B5EF4-FFF2-40B4-BE49-F238E27FC236}">
                <a16:creationId xmlns:a16="http://schemas.microsoft.com/office/drawing/2014/main" id="{4C0044F9-4CC8-341D-93BC-38898A422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028" y="2283353"/>
            <a:ext cx="324394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39165"/>
      </p:ext>
    </p:extLst>
  </p:cSld>
  <p:clrMapOvr>
    <a:masterClrMapping/>
  </p:clrMapOvr>
</p:sld>
</file>

<file path=ppt/theme/theme1.xml><?xml version="1.0" encoding="utf-8"?>
<a:theme xmlns:a="http://schemas.openxmlformats.org/drawingml/2006/main" name="Mission Bio 2019_v1">
  <a:themeElements>
    <a:clrScheme name="Mission Bio Colors">
      <a:dk1>
        <a:srgbClr val="6D6E71"/>
      </a:dk1>
      <a:lt1>
        <a:srgbClr val="FFFFFF"/>
      </a:lt1>
      <a:dk2>
        <a:srgbClr val="EF3D4E"/>
      </a:dk2>
      <a:lt2>
        <a:srgbClr val="43C5E4"/>
      </a:lt2>
      <a:accent1>
        <a:srgbClr val="43C5E4"/>
      </a:accent1>
      <a:accent2>
        <a:srgbClr val="0A5773"/>
      </a:accent2>
      <a:accent3>
        <a:srgbClr val="EF3D4E"/>
      </a:accent3>
      <a:accent4>
        <a:srgbClr val="B4D449"/>
      </a:accent4>
      <a:accent5>
        <a:srgbClr val="E0E721"/>
      </a:accent5>
      <a:accent6>
        <a:srgbClr val="7F7F7F"/>
      </a:accent6>
      <a:hlink>
        <a:srgbClr val="43C5E4"/>
      </a:hlink>
      <a:folHlink>
        <a:srgbClr val="EF3D4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14299</TotalTime>
  <Words>616</Words>
  <Application>Microsoft Macintosh PowerPoint</Application>
  <PresentationFormat>On-screen Show (16:9)</PresentationFormat>
  <Paragraphs>79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Montserrat Light</vt:lpstr>
      <vt:lpstr>Montserrat</vt:lpstr>
      <vt:lpstr>Calibri</vt:lpstr>
      <vt:lpstr>Proxima Nova</vt:lpstr>
      <vt:lpstr>Mission Bio 2019_v1</vt:lpstr>
      <vt:lpstr>University of Iowa Scientific Careers Retreat  Nori Ueno, PhD (2011) Associate Director of Business Development Cell and Gene Therapy</vt:lpstr>
      <vt:lpstr>From academia to commercial role in biotech</vt:lpstr>
      <vt:lpstr>“DOES ANYONE HERE WANT TO GET INTO SALES?”</vt:lpstr>
      <vt:lpstr>What about my training?</vt:lpstr>
      <vt:lpstr>Science = Selling (not always for money)!</vt:lpstr>
      <vt:lpstr>The value PhD scientists bring to commercial</vt:lpstr>
      <vt:lpstr>Positioning yourself to ascend “diagonally”</vt:lpstr>
      <vt:lpstr>How do we get started?</vt:lpstr>
      <vt:lpstr>Thank you!</vt:lpstr>
      <vt:lpstr>Entry point: Field Applications Scientist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Kirk</dc:creator>
  <cp:lastModifiedBy>Nori Ueno</cp:lastModifiedBy>
  <cp:revision>46</cp:revision>
  <dcterms:modified xsi:type="dcterms:W3CDTF">2023-10-30T19:14:16Z</dcterms:modified>
</cp:coreProperties>
</file>