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4" r:id="rId6"/>
    <p:sldId id="269" r:id="rId7"/>
    <p:sldId id="267" r:id="rId8"/>
    <p:sldId id="265" r:id="rId9"/>
    <p:sldId id="266" r:id="rId10"/>
    <p:sldId id="268" r:id="rId11"/>
    <p:sldId id="270" r:id="rId12"/>
    <p:sldId id="271" r:id="rId13"/>
    <p:sldId id="275" r:id="rId14"/>
    <p:sldId id="273" r:id="rId15"/>
    <p:sldId id="274" r:id="rId16"/>
    <p:sldId id="276" r:id="rId17"/>
    <p:sldId id="272" r:id="rId18"/>
    <p:sldId id="277" r:id="rId19"/>
    <p:sldId id="278" r:id="rId20"/>
    <p:sldId id="260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CC"/>
    <a:srgbClr val="BBC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7B95F-2BCA-4667-9880-1E6283C7264D}" type="datetimeFigureOut">
              <a:rPr lang="en-US" smtClean="0"/>
              <a:t>10/30/2023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5BDF0-4D4C-4C7A-9E29-17AED5ADF1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3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Univ. Iowa- appreciate committee inviting 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5BDF0-4D4C-4C7A-9E29-17AED5ADF11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9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5BDF0-4D4C-4C7A-9E29-17AED5ADF11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87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5BDF0-4D4C-4C7A-9E29-17AED5ADF11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4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10/30/2023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86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10/30/2023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phis.usda.gov/aphis/ourfocus/animalhealth/lab-info-services/sa_about_nvsl/ct_about_nvs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mailto:josh.powell@nih.gov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959734-6D8A-DBA8-E43B-1597BE62D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40" y="202172"/>
            <a:ext cx="6387284" cy="3339390"/>
          </a:xfrm>
        </p:spPr>
        <p:txBody>
          <a:bodyPr anchor="ctr">
            <a:normAutofit/>
          </a:bodyPr>
          <a:lstStyle/>
          <a:p>
            <a:r>
              <a:rPr lang="en-US" sz="6000" dirty="0"/>
              <a:t>Professional experiences and career opportunities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2E9D0-7DD2-4F63-2930-5B0798EDC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4876803"/>
            <a:ext cx="5364936" cy="909848"/>
          </a:xfrm>
        </p:spPr>
        <p:txBody>
          <a:bodyPr anchor="t">
            <a:normAutofit/>
          </a:bodyPr>
          <a:lstStyle/>
          <a:p>
            <a:r>
              <a:rPr lang="en-US" sz="4000" dirty="0"/>
              <a:t>Joshua Powell Ph.D. 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40408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air of glasses on a blue surface&#10;&#10;Description automatically generated with low confidence">
            <a:extLst>
              <a:ext uri="{FF2B5EF4-FFF2-40B4-BE49-F238E27FC236}">
                <a16:creationId xmlns:a16="http://schemas.microsoft.com/office/drawing/2014/main" id="{C732AA7D-A1F7-CBD7-9825-92B35F1182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976934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</p:spPr>
      </p:pic>
      <p:sp>
        <p:nvSpPr>
          <p:cNvPr id="13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43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5681A6-08DE-381A-8DA3-BED56F3E3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82" y="252804"/>
            <a:ext cx="9907793" cy="66051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23C06E-D932-449E-642B-935489C41231}"/>
              </a:ext>
            </a:extLst>
          </p:cNvPr>
          <p:cNvSpPr txBox="1"/>
          <p:nvPr/>
        </p:nvSpPr>
        <p:spPr>
          <a:xfrm>
            <a:off x="1385144" y="1265369"/>
            <a:ext cx="42707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Take job at National Biodefense Contractor </a:t>
            </a:r>
          </a:p>
          <a:p>
            <a:r>
              <a:rPr lang="en-US" sz="2800" i="1" dirty="0">
                <a:solidFill>
                  <a:schemeClr val="bg1"/>
                </a:solidFill>
              </a:rPr>
              <a:t>(Battelle still my employer in Maryland)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DFFEC1-C719-BC55-F48F-644092EFC23A}"/>
              </a:ext>
            </a:extLst>
          </p:cNvPr>
          <p:cNvSpPr txBox="1"/>
          <p:nvPr/>
        </p:nvSpPr>
        <p:spPr>
          <a:xfrm>
            <a:off x="6879418" y="1265369"/>
            <a:ext cx="3705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Head to Ames Iowa-</a:t>
            </a:r>
          </a:p>
          <a:p>
            <a:r>
              <a:rPr lang="en-US" sz="2800" i="1" dirty="0">
                <a:solidFill>
                  <a:schemeClr val="bg1"/>
                </a:solidFill>
              </a:rPr>
              <a:t>USDA contract work on swine influenza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296595-213A-FC52-A31A-B0106C86467E}"/>
              </a:ext>
            </a:extLst>
          </p:cNvPr>
          <p:cNvSpPr txBox="1"/>
          <p:nvPr/>
        </p:nvSpPr>
        <p:spPr>
          <a:xfrm>
            <a:off x="5433058" y="3776749"/>
            <a:ext cx="1325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2018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32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02558-144A-B059-6815-E8A3F2959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96" y="3515"/>
            <a:ext cx="7366253" cy="70408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NADC- Ames, IA  (2018-2022)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FCF73-1D8B-21BD-41E0-2BC2F04E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173" y="1194286"/>
            <a:ext cx="5450900" cy="70408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Contract work for ~80% of people (through ORISE), connection with ISU.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Stable multi-year 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Amazing research, great experience…but its still temporary (albeit ~5yrs)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Depends on the unit group you are in (freedom to do independent research can vary).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Considered a stipend “training position” (responsible for own taxes).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EE3F63-818F-6B66-224E-A3175FBAB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610" y="203275"/>
            <a:ext cx="5133975" cy="3848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1B3371-8C54-2208-D245-A77674E62D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609" y="2954372"/>
            <a:ext cx="5133975" cy="1097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49A70E-E736-127E-B39C-2E22C9528138}"/>
              </a:ext>
            </a:extLst>
          </p:cNvPr>
          <p:cNvSpPr txBox="1"/>
          <p:nvPr/>
        </p:nvSpPr>
        <p:spPr>
          <a:xfrm>
            <a:off x="6704939" y="4251135"/>
            <a:ext cx="526064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800" b="1" i="0" u="none" strike="noStrike" dirty="0">
                <a:solidFill>
                  <a:srgbClr val="FFFF00"/>
                </a:solidFill>
                <a:effectLst/>
                <a:latin typeface="Helvetica Neue"/>
                <a:hlinkClick r:id="rId4" tooltip="About the NVS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Located in Ames Iowa (USDA-</a:t>
            </a:r>
          </a:p>
          <a:p>
            <a:pPr algn="l" fontAlgn="base"/>
            <a:r>
              <a:rPr lang="en-US" sz="1600" b="1" i="0" strike="noStrike" dirty="0">
                <a:solidFill>
                  <a:srgbClr val="FF66FF"/>
                </a:solidFill>
                <a:effectLst/>
                <a:latin typeface="Helvetica Neue"/>
              </a:rPr>
              <a:t>National Veterinary Services Laboratories (NVSL)</a:t>
            </a:r>
          </a:p>
          <a:p>
            <a:pPr algn="l" fontAlgn="base"/>
            <a:r>
              <a:rPr lang="en-US" sz="1600" b="1" dirty="0">
                <a:solidFill>
                  <a:srgbClr val="FF66FF"/>
                </a:solidFill>
                <a:latin typeface="Helvetica Neue"/>
              </a:rPr>
              <a:t>National animal disease center (NADC)</a:t>
            </a:r>
          </a:p>
          <a:p>
            <a:pPr algn="l" fontAlgn="base"/>
            <a:endParaRPr lang="en-US" b="1" dirty="0">
              <a:solidFill>
                <a:srgbClr val="FF0000"/>
              </a:solidFill>
              <a:latin typeface="Helvetica Neue"/>
            </a:endParaRPr>
          </a:p>
          <a:p>
            <a:pPr algn="l" fontAlgn="base"/>
            <a:r>
              <a:rPr lang="en-US" b="1" u="sng" dirty="0">
                <a:solidFill>
                  <a:srgbClr val="FFFF00"/>
                </a:solidFill>
                <a:latin typeface="Helvetica Neue"/>
              </a:rPr>
              <a:t>Great UDSA research opportunities in </a:t>
            </a:r>
            <a:r>
              <a:rPr lang="en-US" b="1" dirty="0">
                <a:solidFill>
                  <a:srgbClr val="FF66FF"/>
                </a:solidFill>
                <a:latin typeface="Helvetica Neue"/>
              </a:rPr>
              <a:t>Manhattan, KS. National Bio and Agro-Defense Facility (NBAF), partnered with KSU. </a:t>
            </a:r>
          </a:p>
          <a:p>
            <a:pPr algn="l" fontAlgn="base"/>
            <a:endParaRPr lang="en-US" sz="1800" b="1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9BB9E96-FC42-6EC9-61FF-00A0C1AF1FE8}"/>
              </a:ext>
            </a:extLst>
          </p:cNvPr>
          <p:cNvSpPr txBox="1">
            <a:spLocks/>
          </p:cNvSpPr>
          <p:nvPr/>
        </p:nvSpPr>
        <p:spPr>
          <a:xfrm>
            <a:off x="95482" y="598901"/>
            <a:ext cx="5450900" cy="704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Senior Virology Scientist</a:t>
            </a:r>
          </a:p>
        </p:txBody>
      </p:sp>
    </p:spTree>
    <p:extLst>
      <p:ext uri="{BB962C8B-B14F-4D97-AF65-F5344CB8AC3E}">
        <p14:creationId xmlns:p14="http://schemas.microsoft.com/office/powerpoint/2010/main" val="775174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4ECC13-BCFF-1B6A-0019-3AEFE7AB1F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012" y="4917930"/>
            <a:ext cx="5133975" cy="109700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BFB8499-A725-E5B6-0E8B-00173F9BD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839" y="277801"/>
            <a:ext cx="11328161" cy="3730752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The traditional postdoc model at federal agencies has been upended in the last 5 years.</a:t>
            </a:r>
            <a:br>
              <a:rPr lang="en-US" sz="5400" dirty="0">
                <a:solidFill>
                  <a:srgbClr val="FFFF00"/>
                </a:solidFill>
              </a:rPr>
            </a:br>
            <a:r>
              <a:rPr lang="en-US" sz="5400" dirty="0">
                <a:solidFill>
                  <a:srgbClr val="FFFF00"/>
                </a:solidFill>
              </a:rPr>
              <a:t>ORISE, or similar contractors are now the major employer, not the government itself</a:t>
            </a:r>
          </a:p>
        </p:txBody>
      </p:sp>
    </p:spTree>
    <p:extLst>
      <p:ext uri="{BB962C8B-B14F-4D97-AF65-F5344CB8AC3E}">
        <p14:creationId xmlns:p14="http://schemas.microsoft.com/office/powerpoint/2010/main" val="2400985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1E45A70-8F35-8AC4-4167-CF118CA61B6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9365" y="180893"/>
            <a:ext cx="11555787" cy="1317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FF00"/>
                </a:solidFill>
              </a:rPr>
              <a:t>NIH Scientific Review Officer (SRO) [2022-present]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767352A-9397-6136-66C6-3C7FAFDBD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283" y="937634"/>
            <a:ext cx="9702046" cy="573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93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1A1D0E9-AED3-7E47-3C18-D0BC5146D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568" y="138102"/>
            <a:ext cx="8870622" cy="65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77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987DB1-F948-0461-CA87-7B466C11AF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955" y="106136"/>
            <a:ext cx="8719458" cy="65395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25096-E1F0-8375-A46A-75010E96E264}"/>
              </a:ext>
            </a:extLst>
          </p:cNvPr>
          <p:cNvSpPr txBox="1"/>
          <p:nvPr/>
        </p:nvSpPr>
        <p:spPr>
          <a:xfrm>
            <a:off x="850790" y="580445"/>
            <a:ext cx="2154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CSR = peer review of applications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 (not all &gt;55,000.. but still quite a few)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19F807D-A89F-5890-A7AC-E0F01D8466E4}"/>
              </a:ext>
            </a:extLst>
          </p:cNvPr>
          <p:cNvSpPr/>
          <p:nvPr/>
        </p:nvSpPr>
        <p:spPr>
          <a:xfrm>
            <a:off x="3005592" y="840921"/>
            <a:ext cx="3885065" cy="43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ighlight>
                  <a:srgbClr val="FF0000"/>
                </a:highlight>
              </a:rPr>
              <a:t>55,000 applications</a:t>
            </a:r>
          </a:p>
        </p:txBody>
      </p:sp>
    </p:spTree>
    <p:extLst>
      <p:ext uri="{BB962C8B-B14F-4D97-AF65-F5344CB8AC3E}">
        <p14:creationId xmlns:p14="http://schemas.microsoft.com/office/powerpoint/2010/main" val="1753473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E5E89-1509-3641-F928-AF80559B4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596" y="112099"/>
            <a:ext cx="11624807" cy="91474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Peer review study sections and special emphasis panels</a:t>
            </a:r>
          </a:p>
        </p:txBody>
      </p:sp>
      <p:pic>
        <p:nvPicPr>
          <p:cNvPr id="1026" name="Picture 2" descr="CSR Insider's Guide to Peer Review for Applicants | NIH Center for  Scientific Review">
            <a:extLst>
              <a:ext uri="{FF2B5EF4-FFF2-40B4-BE49-F238E27FC236}">
                <a16:creationId xmlns:a16="http://schemas.microsoft.com/office/drawing/2014/main" id="{EBC93897-AC3E-F500-5CA4-9591773D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389" y="920704"/>
            <a:ext cx="10800527" cy="227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0D5F55-183A-E747-C468-9FA8E7426C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2335" y="3686909"/>
            <a:ext cx="2922581" cy="2250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3A0761-F77E-8F56-5A82-F2FE147654F7}"/>
              </a:ext>
            </a:extLst>
          </p:cNvPr>
          <p:cNvSpPr txBox="1"/>
          <p:nvPr/>
        </p:nvSpPr>
        <p:spPr>
          <a:xfrm>
            <a:off x="1024389" y="3660429"/>
            <a:ext cx="77295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I spend 95% of my time in Ames, Iowa.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I travel to Washington DC- 2 to 3x a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Most of my time on Zoom conference calls, but usually work ~40hrs a week </a:t>
            </a:r>
            <a:r>
              <a:rPr lang="en-US" i="1" dirty="0">
                <a:solidFill>
                  <a:srgbClr val="FFFF00"/>
                </a:solidFill>
              </a:rPr>
              <a:t>(maybe 50hrs a week before a big meeting).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FF00"/>
                </a:solidFill>
              </a:rPr>
              <a:t>3 big cycles each year, stressful months are March, July and 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99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704387-46ED-EE99-A807-0F3D89656BF8}"/>
              </a:ext>
            </a:extLst>
          </p:cNvPr>
          <p:cNvSpPr txBox="1">
            <a:spLocks/>
          </p:cNvSpPr>
          <p:nvPr/>
        </p:nvSpPr>
        <p:spPr>
          <a:xfrm>
            <a:off x="215616" y="131713"/>
            <a:ext cx="7994118" cy="7040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 dirty="0">
                <a:solidFill>
                  <a:srgbClr val="FFFF00"/>
                </a:solidFill>
              </a:rPr>
              <a:t>NIH- Center of Scientific Review (CSR).</a:t>
            </a:r>
          </a:p>
          <a:p>
            <a:r>
              <a:rPr lang="en-US" sz="5800" dirty="0">
                <a:solidFill>
                  <a:srgbClr val="00B0F0"/>
                </a:solidFill>
              </a:rPr>
              <a:t>Scientific</a:t>
            </a:r>
            <a:r>
              <a:rPr lang="en-US" sz="5100" dirty="0">
                <a:solidFill>
                  <a:srgbClr val="00B0F0"/>
                </a:solidFill>
              </a:rPr>
              <a:t> Review Officer (SRO)</a:t>
            </a:r>
            <a:r>
              <a:rPr lang="en-US" sz="5100" dirty="0">
                <a:solidFill>
                  <a:srgbClr val="FFFF00"/>
                </a:solidFill>
              </a:rPr>
              <a:t> [2022-present</a:t>
            </a:r>
            <a:r>
              <a:rPr lang="en-US" sz="4400" dirty="0">
                <a:solidFill>
                  <a:srgbClr val="FFFF00"/>
                </a:solidFill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059ADA-7300-B3F8-9514-18EEECCAEA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6536" y="131713"/>
            <a:ext cx="2919849" cy="210687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9B78FE-EAD1-5DB9-8BE9-A1A922EB6CB8}"/>
              </a:ext>
            </a:extLst>
          </p:cNvPr>
          <p:cNvSpPr txBox="1">
            <a:spLocks/>
          </p:cNvSpPr>
          <p:nvPr/>
        </p:nvSpPr>
        <p:spPr>
          <a:xfrm>
            <a:off x="843480" y="1194176"/>
            <a:ext cx="8125591" cy="7040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200" dirty="0">
                <a:solidFill>
                  <a:srgbClr val="00B0F0"/>
                </a:solidFill>
              </a:rPr>
              <a:t>What do SRO’s do?</a:t>
            </a:r>
          </a:p>
          <a:p>
            <a:r>
              <a:rPr lang="en-US" sz="11200" dirty="0">
                <a:solidFill>
                  <a:srgbClr val="00B0F0"/>
                </a:solidFill>
              </a:rPr>
              <a:t> </a:t>
            </a:r>
          </a:p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US" sz="11200" dirty="0">
                <a:solidFill>
                  <a:srgbClr val="92D050"/>
                </a:solidFill>
              </a:rPr>
              <a:t>a scientific “referee”. Ensure NIH grants get fair/unbiased peer review</a:t>
            </a:r>
          </a:p>
          <a:p>
            <a:pPr marL="1143000" indent="-1143000">
              <a:buFont typeface="Wingdings" panose="05000000000000000000" pitchFamily="2" charset="2"/>
              <a:buChar char="q"/>
            </a:pPr>
            <a:endParaRPr lang="en-US" sz="11200" dirty="0">
              <a:solidFill>
                <a:srgbClr val="92D050"/>
              </a:solidFill>
            </a:endParaRPr>
          </a:p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US" sz="11200" dirty="0">
                <a:solidFill>
                  <a:srgbClr val="92D050"/>
                </a:solidFill>
              </a:rPr>
              <a:t>Recruit reviewers/expertise</a:t>
            </a:r>
          </a:p>
          <a:p>
            <a:pPr marL="1143000" indent="-1143000">
              <a:buFont typeface="Wingdings" panose="05000000000000000000" pitchFamily="2" charset="2"/>
              <a:buChar char="q"/>
            </a:pPr>
            <a:endParaRPr lang="en-US" sz="11200" dirty="0">
              <a:solidFill>
                <a:srgbClr val="92D050"/>
              </a:solidFill>
            </a:endParaRPr>
          </a:p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US" sz="11200" dirty="0">
                <a:solidFill>
                  <a:srgbClr val="92D050"/>
                </a:solidFill>
              </a:rPr>
              <a:t>Coordinate study sections meetings (3x year)</a:t>
            </a:r>
          </a:p>
          <a:p>
            <a:pPr marL="1143000" indent="-1143000">
              <a:buFont typeface="Wingdings" panose="05000000000000000000" pitchFamily="2" charset="2"/>
              <a:buChar char="q"/>
            </a:pPr>
            <a:endParaRPr lang="en-US" sz="11200" dirty="0">
              <a:solidFill>
                <a:srgbClr val="92D050"/>
              </a:solidFill>
            </a:endParaRPr>
          </a:p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US" sz="11200" dirty="0">
                <a:solidFill>
                  <a:srgbClr val="92D050"/>
                </a:solidFill>
              </a:rPr>
              <a:t>Write summary statements for applicants and for program office</a:t>
            </a:r>
          </a:p>
          <a:p>
            <a:pPr marL="1143000" indent="-1143000">
              <a:buFont typeface="Wingdings" panose="05000000000000000000" pitchFamily="2" charset="2"/>
              <a:buChar char="q"/>
            </a:pPr>
            <a:endParaRPr lang="en-US" sz="11200" dirty="0">
              <a:solidFill>
                <a:srgbClr val="FFFF00"/>
              </a:solidFill>
            </a:endParaRPr>
          </a:p>
          <a:p>
            <a:r>
              <a:rPr lang="en-US" sz="11200" dirty="0">
                <a:solidFill>
                  <a:srgbClr val="00B0F0"/>
                </a:solidFill>
              </a:rPr>
              <a:t>What SROs </a:t>
            </a:r>
            <a:r>
              <a:rPr lang="en-US" sz="11200" u="sng" dirty="0">
                <a:solidFill>
                  <a:srgbClr val="00B0F0"/>
                </a:solidFill>
              </a:rPr>
              <a:t>NOT </a:t>
            </a:r>
            <a:r>
              <a:rPr lang="en-US" sz="11200" dirty="0">
                <a:solidFill>
                  <a:srgbClr val="00B0F0"/>
                </a:solidFill>
              </a:rPr>
              <a:t>do</a:t>
            </a:r>
          </a:p>
          <a:p>
            <a:endParaRPr lang="en-US" sz="11200" dirty="0">
              <a:solidFill>
                <a:srgbClr val="FFFF00"/>
              </a:solidFill>
            </a:endParaRPr>
          </a:p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US" sz="11200" dirty="0">
                <a:solidFill>
                  <a:srgbClr val="FF66FF"/>
                </a:solidFill>
              </a:rPr>
              <a:t>We don’t make funding decisions </a:t>
            </a:r>
          </a:p>
          <a:p>
            <a:pPr marL="1143000" indent="-1143000">
              <a:buFont typeface="Wingdings" panose="05000000000000000000" pitchFamily="2" charset="2"/>
              <a:buChar char="q"/>
            </a:pPr>
            <a:endParaRPr lang="en-US" sz="11200" dirty="0">
              <a:solidFill>
                <a:srgbClr val="FF66FF"/>
              </a:solidFill>
            </a:endParaRPr>
          </a:p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US" sz="11200" dirty="0">
                <a:solidFill>
                  <a:srgbClr val="FF66FF"/>
                </a:solidFill>
              </a:rPr>
              <a:t>We don’t discuss ideas with applicants or reviewers.</a:t>
            </a:r>
          </a:p>
          <a:p>
            <a:pPr marL="1143000" indent="-1143000">
              <a:buFont typeface="Wingdings" panose="05000000000000000000" pitchFamily="2" charset="2"/>
              <a:buChar char="v"/>
            </a:pPr>
            <a:endParaRPr lang="en-US" sz="9600" dirty="0">
              <a:solidFill>
                <a:srgbClr val="FFFF00"/>
              </a:solidFill>
            </a:endParaRPr>
          </a:p>
          <a:p>
            <a:endParaRPr lang="en-US" sz="9600" dirty="0">
              <a:solidFill>
                <a:srgbClr val="FFFF00"/>
              </a:solidFill>
            </a:endParaRPr>
          </a:p>
          <a:p>
            <a:endParaRPr lang="en-US" sz="9600" dirty="0">
              <a:solidFill>
                <a:srgbClr val="FFFF00"/>
              </a:solidFill>
            </a:endParaRPr>
          </a:p>
          <a:p>
            <a:pPr marL="1143000" indent="-1143000">
              <a:buFont typeface="Wingdings" panose="05000000000000000000" pitchFamily="2" charset="2"/>
              <a:buChar char="q"/>
            </a:pPr>
            <a:endParaRPr lang="en-US" sz="9600" dirty="0">
              <a:solidFill>
                <a:srgbClr val="FFFF00"/>
              </a:solidFill>
            </a:endParaRPr>
          </a:p>
          <a:p>
            <a:pPr marL="1143000" indent="-1143000">
              <a:buFont typeface="Wingdings" panose="05000000000000000000" pitchFamily="2" charset="2"/>
              <a:buChar char="q"/>
            </a:pPr>
            <a:endParaRPr lang="en-US" sz="9600" dirty="0">
              <a:solidFill>
                <a:srgbClr val="FFFF00"/>
              </a:solidFill>
            </a:endParaRPr>
          </a:p>
          <a:p>
            <a:pPr marL="1143000" indent="-1143000">
              <a:buFont typeface="Wingdings" panose="05000000000000000000" pitchFamily="2" charset="2"/>
              <a:buChar char="q"/>
            </a:pPr>
            <a:endParaRPr lang="en-US" sz="9600" dirty="0">
              <a:solidFill>
                <a:srgbClr val="FFFF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9600" dirty="0">
              <a:solidFill>
                <a:srgbClr val="FFFF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9600" dirty="0">
              <a:solidFill>
                <a:srgbClr val="FFFF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4400" dirty="0">
              <a:solidFill>
                <a:srgbClr val="FFFF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4400" dirty="0">
              <a:solidFill>
                <a:srgbClr val="FFFF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4400" dirty="0">
              <a:solidFill>
                <a:srgbClr val="FFFF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4400" dirty="0">
              <a:solidFill>
                <a:srgbClr val="FFFF00"/>
              </a:solidFill>
            </a:endParaRPr>
          </a:p>
          <a:p>
            <a:endParaRPr lang="en-US" sz="4400" dirty="0">
              <a:solidFill>
                <a:srgbClr val="FFFF00"/>
              </a:solidFill>
            </a:endParaRPr>
          </a:p>
          <a:p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34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does a yellow card mean in soccer? | The US Sun">
            <a:extLst>
              <a:ext uri="{FF2B5EF4-FFF2-40B4-BE49-F238E27FC236}">
                <a16:creationId xmlns:a16="http://schemas.microsoft.com/office/drawing/2014/main" id="{37211613-70DE-C22D-4489-AF4A65089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254" y="1463039"/>
            <a:ext cx="4475750" cy="298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230631-5C63-9563-BDAA-30302DA86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2371" y="76402"/>
            <a:ext cx="7807258" cy="9147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A bit of humor- difference between a SRO and a PO at the NIH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458873-C3A5-B054-F963-3124D5476C6D}"/>
              </a:ext>
            </a:extLst>
          </p:cNvPr>
          <p:cNvSpPr txBox="1">
            <a:spLocks/>
          </p:cNvSpPr>
          <p:nvPr/>
        </p:nvSpPr>
        <p:spPr>
          <a:xfrm>
            <a:off x="781570" y="4466296"/>
            <a:ext cx="6129975" cy="9147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FF00"/>
                </a:solidFill>
              </a:rPr>
              <a:t>SRO (scientific review officer)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F03D7D-2103-ABBC-F81D-C6B39C388BFE}"/>
              </a:ext>
            </a:extLst>
          </p:cNvPr>
          <p:cNvSpPr txBox="1">
            <a:spLocks/>
          </p:cNvSpPr>
          <p:nvPr/>
        </p:nvSpPr>
        <p:spPr>
          <a:xfrm>
            <a:off x="1016844" y="5176788"/>
            <a:ext cx="4710188" cy="9147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FFFFCC"/>
                </a:solidFill>
              </a:rPr>
              <a:t>Make sure policy/rules are followed for applicants and reviewers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678D71-170A-6BAB-DA81-FC5AB2BBF2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695" y="1463038"/>
            <a:ext cx="4039176" cy="303041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514DB77-9ADE-07F6-7388-9BA8B1F4BAE3}"/>
              </a:ext>
            </a:extLst>
          </p:cNvPr>
          <p:cNvSpPr txBox="1">
            <a:spLocks/>
          </p:cNvSpPr>
          <p:nvPr/>
        </p:nvSpPr>
        <p:spPr>
          <a:xfrm>
            <a:off x="6688696" y="4437247"/>
            <a:ext cx="4486460" cy="9147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66FF"/>
                </a:solidFill>
              </a:rPr>
              <a:t>PO (program officer)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A72A25-1B16-750E-53E9-0E22C9773CDF}"/>
              </a:ext>
            </a:extLst>
          </p:cNvPr>
          <p:cNvSpPr txBox="1">
            <a:spLocks/>
          </p:cNvSpPr>
          <p:nvPr/>
        </p:nvSpPr>
        <p:spPr>
          <a:xfrm>
            <a:off x="6353189" y="5176787"/>
            <a:ext cx="4710188" cy="9147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Work with applicants, discuss projects, make funding decisions. </a:t>
            </a:r>
          </a:p>
        </p:txBody>
      </p:sp>
    </p:spTree>
    <p:extLst>
      <p:ext uri="{BB962C8B-B14F-4D97-AF65-F5344CB8AC3E}">
        <p14:creationId xmlns:p14="http://schemas.microsoft.com/office/powerpoint/2010/main" val="965015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22C9-8F76-05FA-BE0E-8A6D414BB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707" y="106136"/>
            <a:ext cx="11585122" cy="1151164"/>
          </a:xfrm>
        </p:spPr>
        <p:txBody>
          <a:bodyPr/>
          <a:lstStyle/>
          <a:p>
            <a:r>
              <a:rPr lang="en-US" dirty="0"/>
              <a:t>What I love about being an SRO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66C24-9A88-1F2E-CDD9-5DF5D0E66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9185" y="1257300"/>
            <a:ext cx="10587772" cy="70408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 have an integral role on the decision-making process for &gt;$800 million worth of applications annually (but not who gets funded)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meet wonderful people in person and virtually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 stay current and up-to-date in the virology field.  </a:t>
            </a:r>
            <a:r>
              <a:rPr lang="en-US" sz="24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Go to conferences, recruit panel members,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Long term job stability. Work remotely ~95% of the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Some stress but not excessive hours. </a:t>
            </a:r>
          </a:p>
        </p:txBody>
      </p:sp>
    </p:spTree>
    <p:extLst>
      <p:ext uri="{BB962C8B-B14F-4D97-AF65-F5344CB8AC3E}">
        <p14:creationId xmlns:p14="http://schemas.microsoft.com/office/powerpoint/2010/main" val="266485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C9E7D-DEB3-8B2C-55D8-9D9C6D72D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579" y="62642"/>
            <a:ext cx="10378837" cy="3730752"/>
          </a:xfrm>
        </p:spPr>
        <p:txBody>
          <a:bodyPr/>
          <a:lstStyle/>
          <a:p>
            <a:r>
              <a:rPr lang="en-US" dirty="0"/>
              <a:t>The disclaimer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A8EA5-A9E5-1FE9-F0A1-8218FF4F0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718" y="1312968"/>
            <a:ext cx="8027303" cy="704088"/>
          </a:xfrm>
        </p:spPr>
        <p:txBody>
          <a:bodyPr>
            <a:normAutofit/>
          </a:bodyPr>
          <a:lstStyle/>
          <a:p>
            <a:r>
              <a:rPr lang="en-US" i="1" dirty="0"/>
              <a:t>As an NIH scientific review officer (SRO)-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47E48-D388-5003-BA8C-F2FB3AE17C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587" y="1367452"/>
            <a:ext cx="2733968" cy="4354994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C80B5B2-1832-C0EB-3FE0-9AF6AEBA64BE}"/>
              </a:ext>
            </a:extLst>
          </p:cNvPr>
          <p:cNvSpPr txBox="1">
            <a:spLocks/>
          </p:cNvSpPr>
          <p:nvPr/>
        </p:nvSpPr>
        <p:spPr>
          <a:xfrm>
            <a:off x="918818" y="2017056"/>
            <a:ext cx="7195810" cy="704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This presentation is </a:t>
            </a:r>
            <a:r>
              <a:rPr lang="en-US" sz="2800" u="sng" dirty="0"/>
              <a:t>not</a:t>
            </a:r>
            <a:r>
              <a:rPr lang="en-US" sz="2800" dirty="0"/>
              <a:t> formal NIH outreach. </a:t>
            </a:r>
            <a:r>
              <a:rPr lang="en-US" sz="2800" dirty="0">
                <a:solidFill>
                  <a:srgbClr val="00B0F0"/>
                </a:solidFill>
              </a:rPr>
              <a:t>I can’t talk specifics about peer review. No guidance information is provided on fellowships or grant applications processes.</a:t>
            </a:r>
          </a:p>
          <a:p>
            <a:endParaRPr lang="en-US" sz="2800" dirty="0">
              <a:solidFill>
                <a:srgbClr val="BBC58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Represents candid discussion.  </a:t>
            </a:r>
            <a:r>
              <a:rPr lang="en-US" sz="2800" dirty="0">
                <a:solidFill>
                  <a:srgbClr val="BBC581"/>
                </a:solidFill>
              </a:rPr>
              <a:t>My career experiences only….what I learned from them, etc.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4474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713BE-9A4A-A8B0-D66B-D77C042E0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393" y="390090"/>
            <a:ext cx="6390290" cy="3339390"/>
          </a:xfrm>
        </p:spPr>
        <p:txBody>
          <a:bodyPr anchor="ctr">
            <a:normAutofit/>
          </a:bodyPr>
          <a:lstStyle/>
          <a:p>
            <a:r>
              <a:rPr lang="en-US" sz="5600" dirty="0"/>
              <a:t>Success in the filed of life-sciences requires a graduate degree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40408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3AD65D1-B021-4B05-9F8F-4D82BD3BD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76934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A4F823-5601-5538-B7B1-9CC4896AC6E1}"/>
              </a:ext>
            </a:extLst>
          </p:cNvPr>
          <p:cNvSpPr txBox="1">
            <a:spLocks/>
          </p:cNvSpPr>
          <p:nvPr/>
        </p:nvSpPr>
        <p:spPr>
          <a:xfrm>
            <a:off x="305251" y="3931406"/>
            <a:ext cx="7049408" cy="3339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masters degree opens doors, a doctorate provides mobility and career advancement </a:t>
            </a:r>
            <a:r>
              <a:rPr lang="en-US" sz="3600" dirty="0">
                <a:solidFill>
                  <a:srgbClr val="00B0F0"/>
                </a:solidFill>
              </a:rPr>
              <a:t>(but maybe not immediately?)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BD577-6B96-0F05-A33C-2B3B512CFF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926" y="2144110"/>
            <a:ext cx="4193823" cy="256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77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BAC1-D6A7-1348-C606-4DEC43563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748" y="24493"/>
            <a:ext cx="11306229" cy="3730752"/>
          </a:xfrm>
        </p:spPr>
        <p:txBody>
          <a:bodyPr/>
          <a:lstStyle/>
          <a:p>
            <a:r>
              <a:rPr lang="en-US" dirty="0"/>
              <a:t>Take-aways for people in Iowa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E65E48-4EC6-96C7-E0D0-15EA6E3A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005" y="1537825"/>
            <a:ext cx="10310187" cy="70408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Look up “ORISE” online for postdoc/staff scientist opportunities at government agencies (USDA, CDC, etc.) </a:t>
            </a:r>
            <a:r>
              <a:rPr lang="en-US" sz="2000" i="1" dirty="0">
                <a:solidFill>
                  <a:srgbClr val="FFFF00"/>
                </a:solidFill>
              </a:rPr>
              <a:t>usually aren’t posted on LinkedIn and Indeed.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Look up “SRO- scientific review officer” online via NIH for usajobs.gov opportunities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Be very careful of contract work, (ask questions, funding in writing?). Go in with eyes wide open, </a:t>
            </a:r>
            <a:r>
              <a:rPr lang="en-US" sz="2000" i="1" dirty="0">
                <a:solidFill>
                  <a:srgbClr val="FFFF00"/>
                </a:solidFill>
              </a:rPr>
              <a:t>more pay doesn’t mean you are doing better science.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Be mobile, refrain from planting roots if the job is temporary (&lt;3 yrs).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An academic/govt postdoc does wonders for the career even if you don’t want to stay in academia.  </a:t>
            </a:r>
            <a:r>
              <a:rPr lang="en-US" sz="2000" dirty="0">
                <a:solidFill>
                  <a:srgbClr val="00B0F0"/>
                </a:solidFill>
              </a:rPr>
              <a:t>Scientific success comes in many shapes and forms.</a:t>
            </a:r>
          </a:p>
        </p:txBody>
      </p:sp>
    </p:spTree>
    <p:extLst>
      <p:ext uri="{BB962C8B-B14F-4D97-AF65-F5344CB8AC3E}">
        <p14:creationId xmlns:p14="http://schemas.microsoft.com/office/powerpoint/2010/main" val="3236559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3C3274-967A-44D8-C384-1BFD4E8C5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6368" y="4335606"/>
            <a:ext cx="11045632" cy="704088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-Joshua Powell</a:t>
            </a:r>
          </a:p>
          <a:p>
            <a:r>
              <a:rPr lang="en-US" sz="112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josh.powell@nih.gov</a:t>
            </a:r>
            <a:r>
              <a:rPr lang="en-US" sz="11200" dirty="0">
                <a:solidFill>
                  <a:srgbClr val="FFFF00"/>
                </a:solidFill>
              </a:rPr>
              <a:t> </a:t>
            </a:r>
            <a:r>
              <a:rPr lang="en-US" sz="11200" dirty="0"/>
              <a:t>(questions and career advice, but not about grants/fellowships)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268FC-BFFD-5657-4C36-260CFE2C2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598" y="452932"/>
            <a:ext cx="4268804" cy="284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7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22E17C-7D6E-CFAE-E405-8D979ABDD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980" y="248006"/>
            <a:ext cx="9081071" cy="60056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A79C918-8AA1-6EC3-C19C-05ABB3FCBC54}"/>
              </a:ext>
            </a:extLst>
          </p:cNvPr>
          <p:cNvSpPr/>
          <p:nvPr/>
        </p:nvSpPr>
        <p:spPr>
          <a:xfrm>
            <a:off x="3762705" y="1219198"/>
            <a:ext cx="252248" cy="2942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AB86A2-A947-7645-3A51-3F2774B06767}"/>
              </a:ext>
            </a:extLst>
          </p:cNvPr>
          <p:cNvSpPr/>
          <p:nvPr/>
        </p:nvSpPr>
        <p:spPr>
          <a:xfrm>
            <a:off x="3846789" y="846081"/>
            <a:ext cx="252248" cy="2942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07D505-1F8B-0BA2-5928-39ED91F5FBD3}"/>
              </a:ext>
            </a:extLst>
          </p:cNvPr>
          <p:cNvSpPr/>
          <p:nvPr/>
        </p:nvSpPr>
        <p:spPr>
          <a:xfrm>
            <a:off x="4188376" y="1371596"/>
            <a:ext cx="252248" cy="2942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9375EE-D4C3-E329-58F1-2E76323104EC}"/>
              </a:ext>
            </a:extLst>
          </p:cNvPr>
          <p:cNvSpPr/>
          <p:nvPr/>
        </p:nvSpPr>
        <p:spPr>
          <a:xfrm>
            <a:off x="10101893" y="4254985"/>
            <a:ext cx="252248" cy="2942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19AD1F-FCD1-961B-E377-AB473F8D7EE2}"/>
              </a:ext>
            </a:extLst>
          </p:cNvPr>
          <p:cNvSpPr/>
          <p:nvPr/>
        </p:nvSpPr>
        <p:spPr>
          <a:xfrm>
            <a:off x="4556533" y="429698"/>
            <a:ext cx="252248" cy="29429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187F92-3A3A-725B-E87C-EFED8C2A9C2B}"/>
              </a:ext>
            </a:extLst>
          </p:cNvPr>
          <p:cNvSpPr/>
          <p:nvPr/>
        </p:nvSpPr>
        <p:spPr>
          <a:xfrm>
            <a:off x="10941250" y="2617068"/>
            <a:ext cx="252248" cy="2942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96692DA-1701-D09A-5B9B-DD8D3664944E}"/>
              </a:ext>
            </a:extLst>
          </p:cNvPr>
          <p:cNvSpPr/>
          <p:nvPr/>
        </p:nvSpPr>
        <p:spPr>
          <a:xfrm>
            <a:off x="8203329" y="2196648"/>
            <a:ext cx="252248" cy="29429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179CF78-9439-7B62-287B-E8572E86CF9A}"/>
              </a:ext>
            </a:extLst>
          </p:cNvPr>
          <p:cNvCxnSpPr>
            <a:cxnSpLocks/>
          </p:cNvCxnSpPr>
          <p:nvPr/>
        </p:nvCxnSpPr>
        <p:spPr>
          <a:xfrm>
            <a:off x="4514197" y="1579418"/>
            <a:ext cx="5504113" cy="26755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3212EE9-3126-FD68-AF52-23A7C9A4C535}"/>
              </a:ext>
            </a:extLst>
          </p:cNvPr>
          <p:cNvCxnSpPr>
            <a:cxnSpLocks/>
          </p:cNvCxnSpPr>
          <p:nvPr/>
        </p:nvCxnSpPr>
        <p:spPr>
          <a:xfrm flipH="1" flipV="1">
            <a:off x="4830079" y="692082"/>
            <a:ext cx="5188231" cy="348090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ED8E35-10C4-168B-12C4-14719E27E381}"/>
              </a:ext>
            </a:extLst>
          </p:cNvPr>
          <p:cNvCxnSpPr>
            <a:cxnSpLocks/>
          </p:cNvCxnSpPr>
          <p:nvPr/>
        </p:nvCxnSpPr>
        <p:spPr>
          <a:xfrm>
            <a:off x="4914163" y="574667"/>
            <a:ext cx="6027087" cy="201215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499C321-7645-79B1-5C92-CBDD78A38711}"/>
              </a:ext>
            </a:extLst>
          </p:cNvPr>
          <p:cNvCxnSpPr>
            <a:cxnSpLocks/>
          </p:cNvCxnSpPr>
          <p:nvPr/>
        </p:nvCxnSpPr>
        <p:spPr>
          <a:xfrm flipH="1" flipV="1">
            <a:off x="8589617" y="2389830"/>
            <a:ext cx="2259901" cy="392178"/>
          </a:xfrm>
          <a:prstGeom prst="straightConnector1">
            <a:avLst/>
          </a:prstGeom>
          <a:ln w="381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C2A856B-EA81-8A09-A2F9-7B2EBECD3E29}"/>
              </a:ext>
            </a:extLst>
          </p:cNvPr>
          <p:cNvSpPr txBox="1"/>
          <p:nvPr/>
        </p:nvSpPr>
        <p:spPr>
          <a:xfrm>
            <a:off x="710514" y="313208"/>
            <a:ext cx="3144002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2004- </a:t>
            </a:r>
            <a:r>
              <a:rPr lang="en-US" sz="1600" dirty="0">
                <a:solidFill>
                  <a:srgbClr val="FFFF00"/>
                </a:solidFill>
              </a:rPr>
              <a:t>B.S Univ. Oregon</a:t>
            </a:r>
          </a:p>
          <a:p>
            <a:r>
              <a:rPr lang="en-US" sz="1600" b="1" dirty="0">
                <a:solidFill>
                  <a:srgbClr val="FFFF00"/>
                </a:solidFill>
              </a:rPr>
              <a:t>2007- </a:t>
            </a:r>
            <a:r>
              <a:rPr lang="en-US" sz="1600" dirty="0">
                <a:solidFill>
                  <a:srgbClr val="FFFF00"/>
                </a:solidFill>
              </a:rPr>
              <a:t>M.S. Oregon St Univ.</a:t>
            </a:r>
          </a:p>
          <a:p>
            <a:r>
              <a:rPr lang="en-US" sz="1600" b="1" dirty="0">
                <a:solidFill>
                  <a:srgbClr val="FFFF00"/>
                </a:solidFill>
              </a:rPr>
              <a:t>2012- </a:t>
            </a:r>
            <a:r>
              <a:rPr lang="en-US" sz="1600" dirty="0">
                <a:solidFill>
                  <a:srgbClr val="FFFF00"/>
                </a:solidFill>
              </a:rPr>
              <a:t>Ph.D. Oregon St. Univ</a:t>
            </a:r>
          </a:p>
          <a:p>
            <a:endParaRPr lang="en-US" sz="1600" b="1" dirty="0">
              <a:solidFill>
                <a:srgbClr val="FFFF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2012-2014- </a:t>
            </a:r>
            <a:r>
              <a:rPr lang="en-US" sz="1600" dirty="0">
                <a:solidFill>
                  <a:srgbClr val="FF0000"/>
                </a:solidFill>
              </a:rPr>
              <a:t>Post Doc.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Univ. Georgia </a:t>
            </a:r>
          </a:p>
          <a:p>
            <a:endParaRPr lang="en-US" sz="1600" b="1" dirty="0">
              <a:solidFill>
                <a:srgbClr val="FFFF00"/>
              </a:solidFill>
            </a:endParaRPr>
          </a:p>
          <a:p>
            <a:r>
              <a:rPr lang="en-US" sz="1600" b="1" dirty="0">
                <a:solidFill>
                  <a:srgbClr val="00B0F0"/>
                </a:solidFill>
              </a:rPr>
              <a:t>2014-2017- </a:t>
            </a:r>
            <a:r>
              <a:rPr lang="en-US" sz="1600" dirty="0">
                <a:solidFill>
                  <a:srgbClr val="00B0F0"/>
                </a:solidFill>
              </a:rPr>
              <a:t>Staff Scientist</a:t>
            </a:r>
          </a:p>
          <a:p>
            <a:r>
              <a:rPr lang="en-US" sz="1600" dirty="0">
                <a:solidFill>
                  <a:srgbClr val="00B0F0"/>
                </a:solidFill>
              </a:rPr>
              <a:t>Pacific NW National Laboratory</a:t>
            </a:r>
          </a:p>
          <a:p>
            <a:endParaRPr lang="en-US" sz="1600" dirty="0">
              <a:solidFill>
                <a:srgbClr val="00B0F0"/>
              </a:solidFill>
            </a:endParaRPr>
          </a:p>
          <a:p>
            <a:r>
              <a:rPr lang="en-US" sz="1600" b="1" dirty="0">
                <a:solidFill>
                  <a:srgbClr val="00B050"/>
                </a:solidFill>
              </a:rPr>
              <a:t>2017-2018- </a:t>
            </a:r>
            <a:r>
              <a:rPr lang="en-US" sz="1600" dirty="0">
                <a:solidFill>
                  <a:srgbClr val="00B050"/>
                </a:solidFill>
              </a:rPr>
              <a:t>Battelle Corp</a:t>
            </a:r>
          </a:p>
          <a:p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b="1" dirty="0">
                <a:solidFill>
                  <a:srgbClr val="FF66FF"/>
                </a:solidFill>
              </a:rPr>
              <a:t>2018-2022-</a:t>
            </a:r>
            <a:r>
              <a:rPr lang="en-US" sz="1600" dirty="0">
                <a:solidFill>
                  <a:srgbClr val="FF66FF"/>
                </a:solidFill>
              </a:rPr>
              <a:t> USDA</a:t>
            </a:r>
          </a:p>
          <a:p>
            <a:r>
              <a:rPr lang="en-US" sz="1600" dirty="0">
                <a:solidFill>
                  <a:srgbClr val="FF66FF"/>
                </a:solidFill>
              </a:rPr>
              <a:t>National Animal Disease Center</a:t>
            </a:r>
          </a:p>
          <a:p>
            <a:r>
              <a:rPr lang="en-US" sz="1600" dirty="0">
                <a:solidFill>
                  <a:srgbClr val="FF66FF"/>
                </a:solidFill>
              </a:rPr>
              <a:t>Senior Virology Scientist</a:t>
            </a:r>
          </a:p>
          <a:p>
            <a:r>
              <a:rPr lang="en-US" sz="1600" dirty="0">
                <a:solidFill>
                  <a:srgbClr val="FF66FF"/>
                </a:solidFill>
              </a:rPr>
              <a:t>Contractor via Oak Ridge</a:t>
            </a:r>
          </a:p>
          <a:p>
            <a:r>
              <a:rPr lang="en-US" sz="1600" dirty="0">
                <a:solidFill>
                  <a:srgbClr val="FF66FF"/>
                </a:solidFill>
              </a:rPr>
              <a:t>Ames, Iowa</a:t>
            </a:r>
          </a:p>
          <a:p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b="1" dirty="0">
                <a:solidFill>
                  <a:srgbClr val="FF66FF"/>
                </a:solidFill>
              </a:rPr>
              <a:t>2022-present-</a:t>
            </a:r>
            <a:r>
              <a:rPr lang="en-US" sz="1600" dirty="0">
                <a:solidFill>
                  <a:srgbClr val="FF66FF"/>
                </a:solidFill>
              </a:rPr>
              <a:t>  NIH</a:t>
            </a:r>
          </a:p>
          <a:p>
            <a:r>
              <a:rPr lang="en-US" sz="1600" dirty="0">
                <a:solidFill>
                  <a:srgbClr val="FF66FF"/>
                </a:solidFill>
              </a:rPr>
              <a:t>Center of Scientific Review</a:t>
            </a:r>
          </a:p>
          <a:p>
            <a:r>
              <a:rPr lang="en-US" sz="1600" dirty="0">
                <a:solidFill>
                  <a:srgbClr val="FF66FF"/>
                </a:solidFill>
              </a:rPr>
              <a:t>(stationed out of Ames Iowa)</a:t>
            </a:r>
          </a:p>
          <a:p>
            <a:endParaRPr lang="en-US" sz="1600" b="1" dirty="0">
              <a:solidFill>
                <a:srgbClr val="FFFF00"/>
              </a:solidFill>
            </a:endParaRPr>
          </a:p>
          <a:p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9D7E0B-130B-966D-481F-B8505C70CD16}"/>
              </a:ext>
            </a:extLst>
          </p:cNvPr>
          <p:cNvSpPr txBox="1"/>
          <p:nvPr/>
        </p:nvSpPr>
        <p:spPr>
          <a:xfrm>
            <a:off x="3951319" y="1061312"/>
            <a:ext cx="1316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2004-2012</a:t>
            </a:r>
          </a:p>
          <a:p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D30EC2-2F94-3D04-C35B-65583EC1F880}"/>
              </a:ext>
            </a:extLst>
          </p:cNvPr>
          <p:cNvSpPr txBox="1"/>
          <p:nvPr/>
        </p:nvSpPr>
        <p:spPr>
          <a:xfrm>
            <a:off x="10409181" y="4296548"/>
            <a:ext cx="1316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2012-2014</a:t>
            </a:r>
          </a:p>
          <a:p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715D9A-45A5-B5E7-54C1-4912BB7B65D5}"/>
              </a:ext>
            </a:extLst>
          </p:cNvPr>
          <p:cNvSpPr txBox="1"/>
          <p:nvPr/>
        </p:nvSpPr>
        <p:spPr>
          <a:xfrm>
            <a:off x="4337291" y="56806"/>
            <a:ext cx="1316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2014-2017</a:t>
            </a:r>
          </a:p>
          <a:p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9E81C7-8C40-3926-698D-E801BB67D1D2}"/>
              </a:ext>
            </a:extLst>
          </p:cNvPr>
          <p:cNvSpPr txBox="1"/>
          <p:nvPr/>
        </p:nvSpPr>
        <p:spPr>
          <a:xfrm>
            <a:off x="11283141" y="2586825"/>
            <a:ext cx="784189" cy="58477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2017-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2018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020B72-658C-E205-1023-423BDF66891E}"/>
              </a:ext>
            </a:extLst>
          </p:cNvPr>
          <p:cNvSpPr txBox="1"/>
          <p:nvPr/>
        </p:nvSpPr>
        <p:spPr>
          <a:xfrm>
            <a:off x="7820464" y="2471826"/>
            <a:ext cx="1538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66FF"/>
                </a:solidFill>
              </a:rPr>
              <a:t>2018-present</a:t>
            </a:r>
          </a:p>
          <a:p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33" name="Graphic 32" descr="Family with girl with solid fill">
            <a:extLst>
              <a:ext uri="{FF2B5EF4-FFF2-40B4-BE49-F238E27FC236}">
                <a16:creationId xmlns:a16="http://schemas.microsoft.com/office/drawing/2014/main" id="{C1D34AF5-24CA-0396-D682-D9C7233AF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2087" y="4549275"/>
            <a:ext cx="668420" cy="668420"/>
          </a:xfrm>
          <a:prstGeom prst="rect">
            <a:avLst/>
          </a:prstGeom>
        </p:spPr>
      </p:pic>
      <p:pic>
        <p:nvPicPr>
          <p:cNvPr id="35" name="Graphic 34" descr="Family with two children with solid fill">
            <a:extLst>
              <a:ext uri="{FF2B5EF4-FFF2-40B4-BE49-F238E27FC236}">
                <a16:creationId xmlns:a16="http://schemas.microsoft.com/office/drawing/2014/main" id="{444CB75D-E91F-55EC-3EAB-D5AB0C34D3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18635" y="-773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8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CC45FE-233D-489E-163C-3B7004479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849" y="647137"/>
            <a:ext cx="7689295" cy="57439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5200F6-4344-F9EE-37AD-26E72088C712}"/>
              </a:ext>
            </a:extLst>
          </p:cNvPr>
          <p:cNvSpPr txBox="1"/>
          <p:nvPr/>
        </p:nvSpPr>
        <p:spPr>
          <a:xfrm>
            <a:off x="4072178" y="1477454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Academia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CF50A6-8ACF-44D9-60B9-95C0C1FB1EBD}"/>
              </a:ext>
            </a:extLst>
          </p:cNvPr>
          <p:cNvSpPr txBox="1"/>
          <p:nvPr/>
        </p:nvSpPr>
        <p:spPr>
          <a:xfrm>
            <a:off x="3691457" y="3271287"/>
            <a:ext cx="2116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Industry/contract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6218B2-2172-7E84-F693-FC55F932F6FB}"/>
              </a:ext>
            </a:extLst>
          </p:cNvPr>
          <p:cNvSpPr txBox="1"/>
          <p:nvPr/>
        </p:nvSpPr>
        <p:spPr>
          <a:xfrm>
            <a:off x="3893502" y="4194818"/>
            <a:ext cx="179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Federal/govt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DA48E2-CC20-5FD5-2B06-A24E544A0DBF}"/>
              </a:ext>
            </a:extLst>
          </p:cNvPr>
          <p:cNvSpPr txBox="1"/>
          <p:nvPr/>
        </p:nvSpPr>
        <p:spPr>
          <a:xfrm>
            <a:off x="3800897" y="2410817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Medical/doctor</a:t>
            </a:r>
          </a:p>
        </p:txBody>
      </p:sp>
    </p:spTree>
    <p:extLst>
      <p:ext uri="{BB962C8B-B14F-4D97-AF65-F5344CB8AC3E}">
        <p14:creationId xmlns:p14="http://schemas.microsoft.com/office/powerpoint/2010/main" val="1605870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73369C-8D59-D954-6464-93E3B987D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593" y="0"/>
            <a:ext cx="7584986" cy="98539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National Lab- 2014-2017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4C6BE-BE6C-792E-8FED-4776EBF51B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496" y="3262227"/>
            <a:ext cx="5856320" cy="3292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FB5BFE-5A01-F018-6AB9-2DF42C895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38" y="3262227"/>
            <a:ext cx="4906015" cy="3292896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74A537C-4777-72DD-103A-F55EB64A4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721" y="985397"/>
            <a:ext cx="6478924" cy="70408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I worked at Pacific Northwest National Laboratory (PNNL) as a staff scientist.</a:t>
            </a:r>
          </a:p>
          <a:p>
            <a:endParaRPr lang="en-US" sz="18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PNNL- biology projects on bioremediation but also govt projects- DARPA, DTRA, DHS on biosecurity use of pathogens (how to detect them). 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210C35E-B582-D2CA-6E53-4581A21C706E}"/>
              </a:ext>
            </a:extLst>
          </p:cNvPr>
          <p:cNvSpPr txBox="1">
            <a:spLocks/>
          </p:cNvSpPr>
          <p:nvPr/>
        </p:nvSpPr>
        <p:spPr>
          <a:xfrm>
            <a:off x="1060721" y="3262227"/>
            <a:ext cx="10270393" cy="704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Hanford Nuclear site- Richland, Washington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A172A5-9E31-A230-B04D-FB0DB0A05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387" y="161898"/>
            <a:ext cx="4058429" cy="270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2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190030-5F05-B4A3-F308-18FD081975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535" y="68278"/>
            <a:ext cx="10390638" cy="67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1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CC4D0-EF2B-93B1-527E-7D199A545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955" y="135172"/>
            <a:ext cx="11578784" cy="11366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National Laboratory model (you are not a federal employee)-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8958E-C8A4-F18E-DA42-0BB839D2E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488" y="839918"/>
            <a:ext cx="6810957" cy="70408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many different managers, projects, funding sources.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Can pay ~$20K more than an academic postdoc.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Reliant on project funding, $ dries up = so does your job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Ideally suited for bioinformatics, analytical instrumentation specialists and engineering degree specialists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 wish I would have stayed as postdoc and not sought promotion as staff scientist </a:t>
            </a:r>
            <a:r>
              <a:rPr lang="en-US" sz="2000" i="1" dirty="0">
                <a:solidFill>
                  <a:srgbClr val="FFFF00"/>
                </a:solidFill>
              </a:rPr>
              <a:t>(charge rate = project recruitment).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A022C4-F123-2ACE-663C-78C48FE8EC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50" y="839918"/>
            <a:ext cx="3604284" cy="202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13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87E63-C5CA-92BD-8841-1DC8462AF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24" y="102476"/>
            <a:ext cx="11761075" cy="373075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2017-2018- corporate contract work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FC8F40-0EC8-EDD4-5E5F-15DCCF5E15CD}"/>
              </a:ext>
            </a:extLst>
          </p:cNvPr>
          <p:cNvSpPr txBox="1">
            <a:spLocks/>
          </p:cNvSpPr>
          <p:nvPr/>
        </p:nvSpPr>
        <p:spPr>
          <a:xfrm>
            <a:off x="785547" y="1331871"/>
            <a:ext cx="5286811" cy="483039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Pays great (devil in details)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Not great job security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Often charge by the hour (sometimes a cushion)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Location is major cities.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Usually not research, even if advertised that way.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270C66-6692-F206-FD3D-35B7451E9D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358" y="4068992"/>
            <a:ext cx="3135564" cy="1844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246C0A-5936-8C03-CEC0-181EE59C9A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138" y="3352918"/>
            <a:ext cx="2695492" cy="17565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FEC7F0-7C2F-E451-9964-FA03F98986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138" y="1437360"/>
            <a:ext cx="2639832" cy="1759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0C560D-21B4-86DF-B38A-96A0D9262E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358" y="1437360"/>
            <a:ext cx="3135564" cy="248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9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7788D9-18BD-5C90-9EF0-328490A80B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96425D-E2F0-308D-61D7-B557B3CA13C9}"/>
              </a:ext>
            </a:extLst>
          </p:cNvPr>
          <p:cNvSpPr txBox="1"/>
          <p:nvPr/>
        </p:nvSpPr>
        <p:spPr>
          <a:xfrm>
            <a:off x="3324455" y="189353"/>
            <a:ext cx="8787189" cy="35461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i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……..I was laid off without warning, on my birthday (with 300 others- about 10% of company)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1E42A3-743C-4C15-9DA8-93AA9AEBF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43293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9379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AnalogousFromLightSeedLeftStep">
      <a:dk1>
        <a:srgbClr val="000000"/>
      </a:dk1>
      <a:lt1>
        <a:srgbClr val="FFFFFF"/>
      </a:lt1>
      <a:dk2>
        <a:srgbClr val="242E41"/>
      </a:dk2>
      <a:lt2>
        <a:srgbClr val="E2E3E8"/>
      </a:lt2>
      <a:accent1>
        <a:srgbClr val="A9A180"/>
      </a:accent1>
      <a:accent2>
        <a:srgbClr val="BA957F"/>
      </a:accent2>
      <a:accent3>
        <a:srgbClr val="C59395"/>
      </a:accent3>
      <a:accent4>
        <a:srgbClr val="BA7F9A"/>
      </a:accent4>
      <a:accent5>
        <a:srgbClr val="C38FBC"/>
      </a:accent5>
      <a:accent6>
        <a:srgbClr val="A97FBA"/>
      </a:accent6>
      <a:hlink>
        <a:srgbClr val="6977AE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1009</Words>
  <Application>Microsoft Office PowerPoint</Application>
  <PresentationFormat>Widescreen</PresentationFormat>
  <Paragraphs>162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Avenir Next LT Pro</vt:lpstr>
      <vt:lpstr>Calibri</vt:lpstr>
      <vt:lpstr>Helvetica Neue</vt:lpstr>
      <vt:lpstr>Sitka Banner</vt:lpstr>
      <vt:lpstr>Wingdings</vt:lpstr>
      <vt:lpstr>HeadlinesVTI</vt:lpstr>
      <vt:lpstr>Professional experiences and career opportunities </vt:lpstr>
      <vt:lpstr>The disclaimer slide</vt:lpstr>
      <vt:lpstr>PowerPoint Presentation</vt:lpstr>
      <vt:lpstr>PowerPoint Presentation</vt:lpstr>
      <vt:lpstr>National Lab- 2014-2017</vt:lpstr>
      <vt:lpstr>PowerPoint Presentation</vt:lpstr>
      <vt:lpstr>National Laboratory model (you are not a federal employee)-</vt:lpstr>
      <vt:lpstr>2017-2018- corporate contract work</vt:lpstr>
      <vt:lpstr>PowerPoint Presentation</vt:lpstr>
      <vt:lpstr>PowerPoint Presentation</vt:lpstr>
      <vt:lpstr>NADC- Ames, IA  (2018-2022)</vt:lpstr>
      <vt:lpstr>The traditional postdoc model at federal agencies has been upended in the last 5 years. ORISE, or similar contractors are now the major employer, not the government itself</vt:lpstr>
      <vt:lpstr>NIH Scientific Review Officer (SRO) [2022-present]</vt:lpstr>
      <vt:lpstr>PowerPoint Presentation</vt:lpstr>
      <vt:lpstr>PowerPoint Presentation</vt:lpstr>
      <vt:lpstr>Peer review study sections and special emphasis panels</vt:lpstr>
      <vt:lpstr>PowerPoint Presentation</vt:lpstr>
      <vt:lpstr>A bit of humor- difference between a SRO and a PO at the NIH</vt:lpstr>
      <vt:lpstr>What I love about being an SRO</vt:lpstr>
      <vt:lpstr>Success in the filed of life-sciences requires a graduate degree </vt:lpstr>
      <vt:lpstr>Take-aways for people in Iowa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experiences and career opportunities</dc:title>
  <dc:creator>Powell, Josh (NIH/CSR) [E]</dc:creator>
  <cp:lastModifiedBy>Powell, Josh (NIH/CSR) [E]</cp:lastModifiedBy>
  <cp:revision>71</cp:revision>
  <dcterms:created xsi:type="dcterms:W3CDTF">2023-10-13T21:00:50Z</dcterms:created>
  <dcterms:modified xsi:type="dcterms:W3CDTF">2023-10-30T13:11:22Z</dcterms:modified>
</cp:coreProperties>
</file>