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</p:sldMasterIdLst>
  <p:notesMasterIdLst>
    <p:notesMasterId r:id="rId17"/>
  </p:notesMasterIdLst>
  <p:sldIdLst>
    <p:sldId id="256" r:id="rId2"/>
    <p:sldId id="263" r:id="rId3"/>
    <p:sldId id="264" r:id="rId4"/>
    <p:sldId id="265" r:id="rId5"/>
    <p:sldId id="271" r:id="rId6"/>
    <p:sldId id="266" r:id="rId7"/>
    <p:sldId id="267" r:id="rId8"/>
    <p:sldId id="269" r:id="rId9"/>
    <p:sldId id="270" r:id="rId10"/>
    <p:sldId id="258" r:id="rId11"/>
    <p:sldId id="262" r:id="rId12"/>
    <p:sldId id="272" r:id="rId13"/>
    <p:sldId id="259" r:id="rId14"/>
    <p:sldId id="257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A9DC"/>
    <a:srgbClr val="FFCDDA"/>
    <a:srgbClr val="FB2655"/>
    <a:srgbClr val="D6EBF7"/>
    <a:srgbClr val="52D725"/>
    <a:srgbClr val="DBF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1"/>
    <p:restoredTop sz="95161"/>
  </p:normalViewPr>
  <p:slideViewPr>
    <p:cSldViewPr snapToGrid="0" showGuides="1">
      <p:cViewPr varScale="1">
        <p:scale>
          <a:sx n="100" d="100"/>
          <a:sy n="100" d="100"/>
        </p:scale>
        <p:origin x="184" y="328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7181B-364E-F448-995D-9EB23D0FEC0C}" type="doc">
      <dgm:prSet loTypeId="urn:microsoft.com/office/officeart/2008/layout/VerticalCurvedList" loCatId="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20C04F-046D-314A-BA70-8B3C5631E334}">
      <dgm:prSet phldrT="[Text]"/>
      <dgm:spPr/>
      <dgm:t>
        <a:bodyPr/>
        <a:lstStyle/>
        <a:p>
          <a:r>
            <a:rPr lang="en-US" dirty="0"/>
            <a:t>SAU, Bachelors of Science – 4yrs</a:t>
          </a:r>
        </a:p>
      </dgm:t>
    </dgm:pt>
    <dgm:pt modelId="{29481070-BFCA-F643-AC6A-AF2367F84FCD}" type="parTrans" cxnId="{83587756-4DE9-FF4B-A507-C1585B03B0DF}">
      <dgm:prSet/>
      <dgm:spPr/>
      <dgm:t>
        <a:bodyPr/>
        <a:lstStyle/>
        <a:p>
          <a:endParaRPr lang="en-US"/>
        </a:p>
      </dgm:t>
    </dgm:pt>
    <dgm:pt modelId="{D351CA55-4B91-D545-834A-342BE6677AF3}" type="sibTrans" cxnId="{83587756-4DE9-FF4B-A507-C1585B03B0DF}">
      <dgm:prSet/>
      <dgm:spPr/>
      <dgm:t>
        <a:bodyPr/>
        <a:lstStyle/>
        <a:p>
          <a:endParaRPr lang="en-US"/>
        </a:p>
      </dgm:t>
    </dgm:pt>
    <dgm:pt modelId="{E23837F9-D436-C04D-9E9B-4C338E44DDFB}">
      <dgm:prSet phldrT="[Text]"/>
      <dgm:spPr/>
      <dgm:t>
        <a:bodyPr/>
        <a:lstStyle/>
        <a:p>
          <a:r>
            <a:rPr lang="en-US" dirty="0"/>
            <a:t>Iowa, Research Assistant – 2yrs</a:t>
          </a:r>
        </a:p>
      </dgm:t>
    </dgm:pt>
    <dgm:pt modelId="{848299AA-5426-7946-94ED-6C240BF0AD05}" type="parTrans" cxnId="{551D9963-B1B8-0843-86C8-D0EA6C13292C}">
      <dgm:prSet/>
      <dgm:spPr/>
      <dgm:t>
        <a:bodyPr/>
        <a:lstStyle/>
        <a:p>
          <a:endParaRPr lang="en-US"/>
        </a:p>
      </dgm:t>
    </dgm:pt>
    <dgm:pt modelId="{E4EA7B25-23BD-1F4A-8662-6052A15A215E}" type="sibTrans" cxnId="{551D9963-B1B8-0843-86C8-D0EA6C13292C}">
      <dgm:prSet/>
      <dgm:spPr/>
      <dgm:t>
        <a:bodyPr/>
        <a:lstStyle/>
        <a:p>
          <a:endParaRPr lang="en-US"/>
        </a:p>
      </dgm:t>
    </dgm:pt>
    <dgm:pt modelId="{39C604A0-3452-3E4A-A3DA-C88DCD3BF2DC}">
      <dgm:prSet phldrT="[Text]"/>
      <dgm:spPr/>
      <dgm:t>
        <a:bodyPr/>
        <a:lstStyle/>
        <a:p>
          <a:r>
            <a:rPr lang="en-US" dirty="0"/>
            <a:t>Iowa, PhD in Genetics – 6yrs </a:t>
          </a:r>
        </a:p>
      </dgm:t>
    </dgm:pt>
    <dgm:pt modelId="{F2792DC7-98E5-D742-A00E-6C9C98523935}" type="parTrans" cxnId="{0BFB5D86-A764-ED47-A1D7-23A56BCC313F}">
      <dgm:prSet/>
      <dgm:spPr/>
      <dgm:t>
        <a:bodyPr/>
        <a:lstStyle/>
        <a:p>
          <a:endParaRPr lang="en-US"/>
        </a:p>
      </dgm:t>
    </dgm:pt>
    <dgm:pt modelId="{45999676-A21B-FB40-BA66-A1B20CAFD10F}" type="sibTrans" cxnId="{0BFB5D86-A764-ED47-A1D7-23A56BCC313F}">
      <dgm:prSet/>
      <dgm:spPr/>
      <dgm:t>
        <a:bodyPr/>
        <a:lstStyle/>
        <a:p>
          <a:endParaRPr lang="en-US"/>
        </a:p>
      </dgm:t>
    </dgm:pt>
    <dgm:pt modelId="{1918FC03-BC8C-D245-A4D0-2035F7999769}">
      <dgm:prSet/>
      <dgm:spPr/>
      <dgm:t>
        <a:bodyPr/>
        <a:lstStyle/>
        <a:p>
          <a:r>
            <a:rPr lang="en-US" dirty="0"/>
            <a:t>Brown, Post-Doc – 2yrs</a:t>
          </a:r>
        </a:p>
      </dgm:t>
    </dgm:pt>
    <dgm:pt modelId="{6DA82A43-E4CB-C34C-98F0-AF6B8BE0A1F3}" type="parTrans" cxnId="{DCCFF66D-1BB7-C447-86FE-62D6E3386E3D}">
      <dgm:prSet/>
      <dgm:spPr/>
      <dgm:t>
        <a:bodyPr/>
        <a:lstStyle/>
        <a:p>
          <a:endParaRPr lang="en-US"/>
        </a:p>
      </dgm:t>
    </dgm:pt>
    <dgm:pt modelId="{3C5769B7-D2DF-CD4D-BE86-90565BCD95DF}" type="sibTrans" cxnId="{DCCFF66D-1BB7-C447-86FE-62D6E3386E3D}">
      <dgm:prSet/>
      <dgm:spPr/>
      <dgm:t>
        <a:bodyPr/>
        <a:lstStyle/>
        <a:p>
          <a:endParaRPr lang="en-US"/>
        </a:p>
      </dgm:t>
    </dgm:pt>
    <dgm:pt modelId="{C8ED270A-378D-6045-904A-B0FD55F80908}">
      <dgm:prSet/>
      <dgm:spPr/>
      <dgm:t>
        <a:bodyPr/>
        <a:lstStyle/>
        <a:p>
          <a:r>
            <a:rPr lang="en-US" dirty="0"/>
            <a:t>SIUE, Assistant Professor – 6yrs</a:t>
          </a:r>
        </a:p>
      </dgm:t>
    </dgm:pt>
    <dgm:pt modelId="{3F5107F7-51AD-5D4E-AC2D-5E117E583DAD}" type="parTrans" cxnId="{18AD60EA-6A68-A240-9363-9984063064AC}">
      <dgm:prSet/>
      <dgm:spPr/>
      <dgm:t>
        <a:bodyPr/>
        <a:lstStyle/>
        <a:p>
          <a:endParaRPr lang="en-US"/>
        </a:p>
      </dgm:t>
    </dgm:pt>
    <dgm:pt modelId="{D2670890-9884-F841-9FEC-E306D2DF9806}" type="sibTrans" cxnId="{18AD60EA-6A68-A240-9363-9984063064AC}">
      <dgm:prSet/>
      <dgm:spPr/>
      <dgm:t>
        <a:bodyPr/>
        <a:lstStyle/>
        <a:p>
          <a:endParaRPr lang="en-US"/>
        </a:p>
      </dgm:t>
    </dgm:pt>
    <dgm:pt modelId="{0F0A90ED-C04E-1745-A58A-F6E011A72042}" type="pres">
      <dgm:prSet presAssocID="{2AD7181B-364E-F448-995D-9EB23D0FEC0C}" presName="Name0" presStyleCnt="0">
        <dgm:presLayoutVars>
          <dgm:chMax val="7"/>
          <dgm:chPref val="7"/>
          <dgm:dir/>
        </dgm:presLayoutVars>
      </dgm:prSet>
      <dgm:spPr/>
    </dgm:pt>
    <dgm:pt modelId="{776C0444-50D3-1446-AF30-8E8F19CABCB7}" type="pres">
      <dgm:prSet presAssocID="{2AD7181B-364E-F448-995D-9EB23D0FEC0C}" presName="Name1" presStyleCnt="0"/>
      <dgm:spPr/>
    </dgm:pt>
    <dgm:pt modelId="{24A3BB36-4BFF-514C-ACA3-B98905B2B80E}" type="pres">
      <dgm:prSet presAssocID="{2AD7181B-364E-F448-995D-9EB23D0FEC0C}" presName="cycle" presStyleCnt="0"/>
      <dgm:spPr/>
    </dgm:pt>
    <dgm:pt modelId="{562A9653-8CFB-5843-A60E-43DA162FF181}" type="pres">
      <dgm:prSet presAssocID="{2AD7181B-364E-F448-995D-9EB23D0FEC0C}" presName="srcNode" presStyleLbl="node1" presStyleIdx="0" presStyleCnt="5"/>
      <dgm:spPr/>
    </dgm:pt>
    <dgm:pt modelId="{0B1C00AB-23FE-4D48-9073-98F8EDBDA36B}" type="pres">
      <dgm:prSet presAssocID="{2AD7181B-364E-F448-995D-9EB23D0FEC0C}" presName="conn" presStyleLbl="parChTrans1D2" presStyleIdx="0" presStyleCnt="1"/>
      <dgm:spPr/>
    </dgm:pt>
    <dgm:pt modelId="{3F72A193-F9F8-0748-BB15-7066CAFDE415}" type="pres">
      <dgm:prSet presAssocID="{2AD7181B-364E-F448-995D-9EB23D0FEC0C}" presName="extraNode" presStyleLbl="node1" presStyleIdx="0" presStyleCnt="5"/>
      <dgm:spPr/>
    </dgm:pt>
    <dgm:pt modelId="{ACE49DB1-FFD0-C148-9F82-F6B53331BBF2}" type="pres">
      <dgm:prSet presAssocID="{2AD7181B-364E-F448-995D-9EB23D0FEC0C}" presName="dstNode" presStyleLbl="node1" presStyleIdx="0" presStyleCnt="5"/>
      <dgm:spPr/>
    </dgm:pt>
    <dgm:pt modelId="{066F4DC9-170F-6C4A-95CD-26AACF01BA9A}" type="pres">
      <dgm:prSet presAssocID="{F120C04F-046D-314A-BA70-8B3C5631E334}" presName="text_1" presStyleLbl="node1" presStyleIdx="0" presStyleCnt="5">
        <dgm:presLayoutVars>
          <dgm:bulletEnabled val="1"/>
        </dgm:presLayoutVars>
      </dgm:prSet>
      <dgm:spPr/>
    </dgm:pt>
    <dgm:pt modelId="{2BC2D504-250E-B94B-A3D5-AE1C8212041E}" type="pres">
      <dgm:prSet presAssocID="{F120C04F-046D-314A-BA70-8B3C5631E334}" presName="accent_1" presStyleCnt="0"/>
      <dgm:spPr/>
    </dgm:pt>
    <dgm:pt modelId="{7326CB09-904F-C84A-800F-86EE42836213}" type="pres">
      <dgm:prSet presAssocID="{F120C04F-046D-314A-BA70-8B3C5631E334}" presName="accentRepeatNode" presStyleLbl="solidFgAcc1" presStyleIdx="0" presStyleCnt="5"/>
      <dgm:spPr/>
    </dgm:pt>
    <dgm:pt modelId="{A485EB85-797F-8541-AC21-B17DF4C17A65}" type="pres">
      <dgm:prSet presAssocID="{E23837F9-D436-C04D-9E9B-4C338E44DDFB}" presName="text_2" presStyleLbl="node1" presStyleIdx="1" presStyleCnt="5">
        <dgm:presLayoutVars>
          <dgm:bulletEnabled val="1"/>
        </dgm:presLayoutVars>
      </dgm:prSet>
      <dgm:spPr/>
    </dgm:pt>
    <dgm:pt modelId="{713ADC0F-B43A-464C-805E-B17DE42B62AA}" type="pres">
      <dgm:prSet presAssocID="{E23837F9-D436-C04D-9E9B-4C338E44DDFB}" presName="accent_2" presStyleCnt="0"/>
      <dgm:spPr/>
    </dgm:pt>
    <dgm:pt modelId="{D96F5F4F-2532-8C4A-A7EE-50BC37DAFFE3}" type="pres">
      <dgm:prSet presAssocID="{E23837F9-D436-C04D-9E9B-4C338E44DDFB}" presName="accentRepeatNode" presStyleLbl="solidFgAcc1" presStyleIdx="1" presStyleCnt="5"/>
      <dgm:spPr/>
    </dgm:pt>
    <dgm:pt modelId="{D0940FBA-C57A-4C47-A9F5-A09C51F01A5C}" type="pres">
      <dgm:prSet presAssocID="{39C604A0-3452-3E4A-A3DA-C88DCD3BF2DC}" presName="text_3" presStyleLbl="node1" presStyleIdx="2" presStyleCnt="5">
        <dgm:presLayoutVars>
          <dgm:bulletEnabled val="1"/>
        </dgm:presLayoutVars>
      </dgm:prSet>
      <dgm:spPr/>
    </dgm:pt>
    <dgm:pt modelId="{C5E4C865-E1F0-9D4A-90FF-3C264DCDF382}" type="pres">
      <dgm:prSet presAssocID="{39C604A0-3452-3E4A-A3DA-C88DCD3BF2DC}" presName="accent_3" presStyleCnt="0"/>
      <dgm:spPr/>
    </dgm:pt>
    <dgm:pt modelId="{614E21FF-5C27-4A44-AAF0-4974DB675167}" type="pres">
      <dgm:prSet presAssocID="{39C604A0-3452-3E4A-A3DA-C88DCD3BF2DC}" presName="accentRepeatNode" presStyleLbl="solidFgAcc1" presStyleIdx="2" presStyleCnt="5"/>
      <dgm:spPr/>
    </dgm:pt>
    <dgm:pt modelId="{527FD34D-2824-1B44-AA03-28455473E7B0}" type="pres">
      <dgm:prSet presAssocID="{1918FC03-BC8C-D245-A4D0-2035F7999769}" presName="text_4" presStyleLbl="node1" presStyleIdx="3" presStyleCnt="5">
        <dgm:presLayoutVars>
          <dgm:bulletEnabled val="1"/>
        </dgm:presLayoutVars>
      </dgm:prSet>
      <dgm:spPr/>
    </dgm:pt>
    <dgm:pt modelId="{C95357E1-2707-6942-A802-9CE16A5B1265}" type="pres">
      <dgm:prSet presAssocID="{1918FC03-BC8C-D245-A4D0-2035F7999769}" presName="accent_4" presStyleCnt="0"/>
      <dgm:spPr/>
    </dgm:pt>
    <dgm:pt modelId="{1B0FAE48-7A6A-8F41-A667-67F8ACC75367}" type="pres">
      <dgm:prSet presAssocID="{1918FC03-BC8C-D245-A4D0-2035F7999769}" presName="accentRepeatNode" presStyleLbl="solidFgAcc1" presStyleIdx="3" presStyleCnt="5"/>
      <dgm:spPr/>
    </dgm:pt>
    <dgm:pt modelId="{292A35FD-76EB-3F43-AFEB-69FF1F037D49}" type="pres">
      <dgm:prSet presAssocID="{C8ED270A-378D-6045-904A-B0FD55F80908}" presName="text_5" presStyleLbl="node1" presStyleIdx="4" presStyleCnt="5">
        <dgm:presLayoutVars>
          <dgm:bulletEnabled val="1"/>
        </dgm:presLayoutVars>
      </dgm:prSet>
      <dgm:spPr/>
    </dgm:pt>
    <dgm:pt modelId="{79A0E87A-4B49-194C-B74A-2170560CA66A}" type="pres">
      <dgm:prSet presAssocID="{C8ED270A-378D-6045-904A-B0FD55F80908}" presName="accent_5" presStyleCnt="0"/>
      <dgm:spPr/>
    </dgm:pt>
    <dgm:pt modelId="{EEFBE138-B319-F444-8718-B9F6AB89FF3C}" type="pres">
      <dgm:prSet presAssocID="{C8ED270A-378D-6045-904A-B0FD55F80908}" presName="accentRepeatNode" presStyleLbl="solidFgAcc1" presStyleIdx="4" presStyleCnt="5"/>
      <dgm:spPr/>
    </dgm:pt>
  </dgm:ptLst>
  <dgm:cxnLst>
    <dgm:cxn modelId="{9D58C632-AD45-0E45-A1D7-A155EDBA5368}" type="presOf" srcId="{2AD7181B-364E-F448-995D-9EB23D0FEC0C}" destId="{0F0A90ED-C04E-1745-A58A-F6E011A72042}" srcOrd="0" destOrd="0" presId="urn:microsoft.com/office/officeart/2008/layout/VerticalCurvedList"/>
    <dgm:cxn modelId="{E7D99141-FD60-0542-A6C8-52A4B4660796}" type="presOf" srcId="{E23837F9-D436-C04D-9E9B-4C338E44DDFB}" destId="{A485EB85-797F-8541-AC21-B17DF4C17A65}" srcOrd="0" destOrd="0" presId="urn:microsoft.com/office/officeart/2008/layout/VerticalCurvedList"/>
    <dgm:cxn modelId="{83587756-4DE9-FF4B-A507-C1585B03B0DF}" srcId="{2AD7181B-364E-F448-995D-9EB23D0FEC0C}" destId="{F120C04F-046D-314A-BA70-8B3C5631E334}" srcOrd="0" destOrd="0" parTransId="{29481070-BFCA-F643-AC6A-AF2367F84FCD}" sibTransId="{D351CA55-4B91-D545-834A-342BE6677AF3}"/>
    <dgm:cxn modelId="{5ADDD256-47A8-F24A-B16B-9D458F5F73D6}" type="presOf" srcId="{D351CA55-4B91-D545-834A-342BE6677AF3}" destId="{0B1C00AB-23FE-4D48-9073-98F8EDBDA36B}" srcOrd="0" destOrd="0" presId="urn:microsoft.com/office/officeart/2008/layout/VerticalCurvedList"/>
    <dgm:cxn modelId="{551D9963-B1B8-0843-86C8-D0EA6C13292C}" srcId="{2AD7181B-364E-F448-995D-9EB23D0FEC0C}" destId="{E23837F9-D436-C04D-9E9B-4C338E44DDFB}" srcOrd="1" destOrd="0" parTransId="{848299AA-5426-7946-94ED-6C240BF0AD05}" sibTransId="{E4EA7B25-23BD-1F4A-8662-6052A15A215E}"/>
    <dgm:cxn modelId="{DCCFF66D-1BB7-C447-86FE-62D6E3386E3D}" srcId="{2AD7181B-364E-F448-995D-9EB23D0FEC0C}" destId="{1918FC03-BC8C-D245-A4D0-2035F7999769}" srcOrd="3" destOrd="0" parTransId="{6DA82A43-E4CB-C34C-98F0-AF6B8BE0A1F3}" sibTransId="{3C5769B7-D2DF-CD4D-BE86-90565BCD95DF}"/>
    <dgm:cxn modelId="{64475F75-1FBF-5649-A139-D4529E19DEF0}" type="presOf" srcId="{39C604A0-3452-3E4A-A3DA-C88DCD3BF2DC}" destId="{D0940FBA-C57A-4C47-A9F5-A09C51F01A5C}" srcOrd="0" destOrd="0" presId="urn:microsoft.com/office/officeart/2008/layout/VerticalCurvedList"/>
    <dgm:cxn modelId="{0BFB5D86-A764-ED47-A1D7-23A56BCC313F}" srcId="{2AD7181B-364E-F448-995D-9EB23D0FEC0C}" destId="{39C604A0-3452-3E4A-A3DA-C88DCD3BF2DC}" srcOrd="2" destOrd="0" parTransId="{F2792DC7-98E5-D742-A00E-6C9C98523935}" sibTransId="{45999676-A21B-FB40-BA66-A1B20CAFD10F}"/>
    <dgm:cxn modelId="{F8F9EB87-5F23-624C-95C4-0DD369E015CF}" type="presOf" srcId="{F120C04F-046D-314A-BA70-8B3C5631E334}" destId="{066F4DC9-170F-6C4A-95CD-26AACF01BA9A}" srcOrd="0" destOrd="0" presId="urn:microsoft.com/office/officeart/2008/layout/VerticalCurvedList"/>
    <dgm:cxn modelId="{8178FFA2-B8AE-EF45-A514-458ABA340FBE}" type="presOf" srcId="{C8ED270A-378D-6045-904A-B0FD55F80908}" destId="{292A35FD-76EB-3F43-AFEB-69FF1F037D49}" srcOrd="0" destOrd="0" presId="urn:microsoft.com/office/officeart/2008/layout/VerticalCurvedList"/>
    <dgm:cxn modelId="{18AD60EA-6A68-A240-9363-9984063064AC}" srcId="{2AD7181B-364E-F448-995D-9EB23D0FEC0C}" destId="{C8ED270A-378D-6045-904A-B0FD55F80908}" srcOrd="4" destOrd="0" parTransId="{3F5107F7-51AD-5D4E-AC2D-5E117E583DAD}" sibTransId="{D2670890-9884-F841-9FEC-E306D2DF9806}"/>
    <dgm:cxn modelId="{013897FB-BE51-6642-99D2-066AAA1909E9}" type="presOf" srcId="{1918FC03-BC8C-D245-A4D0-2035F7999769}" destId="{527FD34D-2824-1B44-AA03-28455473E7B0}" srcOrd="0" destOrd="0" presId="urn:microsoft.com/office/officeart/2008/layout/VerticalCurvedList"/>
    <dgm:cxn modelId="{EB9D7BBC-887E-3646-99B6-ABD0A434CB21}" type="presParOf" srcId="{0F0A90ED-C04E-1745-A58A-F6E011A72042}" destId="{776C0444-50D3-1446-AF30-8E8F19CABCB7}" srcOrd="0" destOrd="0" presId="urn:microsoft.com/office/officeart/2008/layout/VerticalCurvedList"/>
    <dgm:cxn modelId="{61CA2D81-35DB-E74D-8194-F13BE276E031}" type="presParOf" srcId="{776C0444-50D3-1446-AF30-8E8F19CABCB7}" destId="{24A3BB36-4BFF-514C-ACA3-B98905B2B80E}" srcOrd="0" destOrd="0" presId="urn:microsoft.com/office/officeart/2008/layout/VerticalCurvedList"/>
    <dgm:cxn modelId="{5387FBB2-C894-4944-8189-4155DF75E678}" type="presParOf" srcId="{24A3BB36-4BFF-514C-ACA3-B98905B2B80E}" destId="{562A9653-8CFB-5843-A60E-43DA162FF181}" srcOrd="0" destOrd="0" presId="urn:microsoft.com/office/officeart/2008/layout/VerticalCurvedList"/>
    <dgm:cxn modelId="{93E645F6-CB85-F540-8655-4DC578B897A2}" type="presParOf" srcId="{24A3BB36-4BFF-514C-ACA3-B98905B2B80E}" destId="{0B1C00AB-23FE-4D48-9073-98F8EDBDA36B}" srcOrd="1" destOrd="0" presId="urn:microsoft.com/office/officeart/2008/layout/VerticalCurvedList"/>
    <dgm:cxn modelId="{CEBEE03D-8130-4F44-A025-BED55E1C1533}" type="presParOf" srcId="{24A3BB36-4BFF-514C-ACA3-B98905B2B80E}" destId="{3F72A193-F9F8-0748-BB15-7066CAFDE415}" srcOrd="2" destOrd="0" presId="urn:microsoft.com/office/officeart/2008/layout/VerticalCurvedList"/>
    <dgm:cxn modelId="{EB7FA6A0-E9C8-3049-9ACF-26F0A2CCE4F6}" type="presParOf" srcId="{24A3BB36-4BFF-514C-ACA3-B98905B2B80E}" destId="{ACE49DB1-FFD0-C148-9F82-F6B53331BBF2}" srcOrd="3" destOrd="0" presId="urn:microsoft.com/office/officeart/2008/layout/VerticalCurvedList"/>
    <dgm:cxn modelId="{21C750C8-72BF-9A4A-8739-4665C6378105}" type="presParOf" srcId="{776C0444-50D3-1446-AF30-8E8F19CABCB7}" destId="{066F4DC9-170F-6C4A-95CD-26AACF01BA9A}" srcOrd="1" destOrd="0" presId="urn:microsoft.com/office/officeart/2008/layout/VerticalCurvedList"/>
    <dgm:cxn modelId="{095E224B-641E-524C-B978-B0EF1199E365}" type="presParOf" srcId="{776C0444-50D3-1446-AF30-8E8F19CABCB7}" destId="{2BC2D504-250E-B94B-A3D5-AE1C8212041E}" srcOrd="2" destOrd="0" presId="urn:microsoft.com/office/officeart/2008/layout/VerticalCurvedList"/>
    <dgm:cxn modelId="{0624049E-869B-804E-BF57-F84D035F79D7}" type="presParOf" srcId="{2BC2D504-250E-B94B-A3D5-AE1C8212041E}" destId="{7326CB09-904F-C84A-800F-86EE42836213}" srcOrd="0" destOrd="0" presId="urn:microsoft.com/office/officeart/2008/layout/VerticalCurvedList"/>
    <dgm:cxn modelId="{76535EDB-88BD-D847-AEF0-55F650E52FF7}" type="presParOf" srcId="{776C0444-50D3-1446-AF30-8E8F19CABCB7}" destId="{A485EB85-797F-8541-AC21-B17DF4C17A65}" srcOrd="3" destOrd="0" presId="urn:microsoft.com/office/officeart/2008/layout/VerticalCurvedList"/>
    <dgm:cxn modelId="{990C0F41-CBB0-BD42-BADB-6A4CB86AC535}" type="presParOf" srcId="{776C0444-50D3-1446-AF30-8E8F19CABCB7}" destId="{713ADC0F-B43A-464C-805E-B17DE42B62AA}" srcOrd="4" destOrd="0" presId="urn:microsoft.com/office/officeart/2008/layout/VerticalCurvedList"/>
    <dgm:cxn modelId="{3D54CC01-3627-B545-86CD-992F373C063C}" type="presParOf" srcId="{713ADC0F-B43A-464C-805E-B17DE42B62AA}" destId="{D96F5F4F-2532-8C4A-A7EE-50BC37DAFFE3}" srcOrd="0" destOrd="0" presId="urn:microsoft.com/office/officeart/2008/layout/VerticalCurvedList"/>
    <dgm:cxn modelId="{FB27D1CC-7383-9A4F-B6AD-D9F68830D566}" type="presParOf" srcId="{776C0444-50D3-1446-AF30-8E8F19CABCB7}" destId="{D0940FBA-C57A-4C47-A9F5-A09C51F01A5C}" srcOrd="5" destOrd="0" presId="urn:microsoft.com/office/officeart/2008/layout/VerticalCurvedList"/>
    <dgm:cxn modelId="{3803A8A2-1EC8-CE40-8C79-AEF8EAFC6833}" type="presParOf" srcId="{776C0444-50D3-1446-AF30-8E8F19CABCB7}" destId="{C5E4C865-E1F0-9D4A-90FF-3C264DCDF382}" srcOrd="6" destOrd="0" presId="urn:microsoft.com/office/officeart/2008/layout/VerticalCurvedList"/>
    <dgm:cxn modelId="{4EB28617-B99C-754E-9DE1-2773B8A5A0E8}" type="presParOf" srcId="{C5E4C865-E1F0-9D4A-90FF-3C264DCDF382}" destId="{614E21FF-5C27-4A44-AAF0-4974DB675167}" srcOrd="0" destOrd="0" presId="urn:microsoft.com/office/officeart/2008/layout/VerticalCurvedList"/>
    <dgm:cxn modelId="{0C92A1D7-7D64-E440-BC10-5E81DFA16309}" type="presParOf" srcId="{776C0444-50D3-1446-AF30-8E8F19CABCB7}" destId="{527FD34D-2824-1B44-AA03-28455473E7B0}" srcOrd="7" destOrd="0" presId="urn:microsoft.com/office/officeart/2008/layout/VerticalCurvedList"/>
    <dgm:cxn modelId="{5293CD31-119C-844C-A97E-00AE4C100BB3}" type="presParOf" srcId="{776C0444-50D3-1446-AF30-8E8F19CABCB7}" destId="{C95357E1-2707-6942-A802-9CE16A5B1265}" srcOrd="8" destOrd="0" presId="urn:microsoft.com/office/officeart/2008/layout/VerticalCurvedList"/>
    <dgm:cxn modelId="{E7D5ECD1-64EC-1246-AC62-91A6F146963A}" type="presParOf" srcId="{C95357E1-2707-6942-A802-9CE16A5B1265}" destId="{1B0FAE48-7A6A-8F41-A667-67F8ACC75367}" srcOrd="0" destOrd="0" presId="urn:microsoft.com/office/officeart/2008/layout/VerticalCurvedList"/>
    <dgm:cxn modelId="{51C446DD-518C-6A43-9D20-86886DC3601C}" type="presParOf" srcId="{776C0444-50D3-1446-AF30-8E8F19CABCB7}" destId="{292A35FD-76EB-3F43-AFEB-69FF1F037D49}" srcOrd="9" destOrd="0" presId="urn:microsoft.com/office/officeart/2008/layout/VerticalCurvedList"/>
    <dgm:cxn modelId="{F1E14C5C-0F29-7747-A379-2B323A9D04BF}" type="presParOf" srcId="{776C0444-50D3-1446-AF30-8E8F19CABCB7}" destId="{79A0E87A-4B49-194C-B74A-2170560CA66A}" srcOrd="10" destOrd="0" presId="urn:microsoft.com/office/officeart/2008/layout/VerticalCurvedList"/>
    <dgm:cxn modelId="{2E6FED0C-3720-8D47-AC6B-BB52D4452A62}" type="presParOf" srcId="{79A0E87A-4B49-194C-B74A-2170560CA66A}" destId="{EEFBE138-B319-F444-8718-B9F6AB89FF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AE3DED-90A8-A541-8037-B790E802D88A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</dgm:pt>
    <dgm:pt modelId="{CD48AC8A-591E-0E42-B3F9-6E145BE20E16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/>
            <a:t>Gain teaching experience.</a:t>
          </a:r>
        </a:p>
      </dgm:t>
    </dgm:pt>
    <dgm:pt modelId="{076A643F-6D45-054A-B8C8-6A1C101F2AF3}" type="parTrans" cxnId="{A16F4C61-867B-FF4B-B6E4-F315BFBC633C}">
      <dgm:prSet/>
      <dgm:spPr/>
      <dgm:t>
        <a:bodyPr/>
        <a:lstStyle/>
        <a:p>
          <a:endParaRPr lang="en-US"/>
        </a:p>
      </dgm:t>
    </dgm:pt>
    <dgm:pt modelId="{82708117-9002-B745-A91A-DB548A2726F2}" type="sibTrans" cxnId="{A16F4C61-867B-FF4B-B6E4-F315BFBC633C}">
      <dgm:prSet/>
      <dgm:spPr/>
      <dgm:t>
        <a:bodyPr/>
        <a:lstStyle/>
        <a:p>
          <a:endParaRPr lang="en-US"/>
        </a:p>
      </dgm:t>
    </dgm:pt>
    <dgm:pt modelId="{03563115-5A2C-D648-A42E-8B956D895F06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dirty="0"/>
            <a:t>Know the expectations.</a:t>
          </a:r>
        </a:p>
      </dgm:t>
    </dgm:pt>
    <dgm:pt modelId="{FF49608E-5DAF-6A47-AAE0-39EF4B2E5CDB}" type="parTrans" cxnId="{1811A33E-8274-844B-82A7-1F427EF383D4}">
      <dgm:prSet/>
      <dgm:spPr/>
      <dgm:t>
        <a:bodyPr/>
        <a:lstStyle/>
        <a:p>
          <a:endParaRPr lang="en-US"/>
        </a:p>
      </dgm:t>
    </dgm:pt>
    <dgm:pt modelId="{B6126A84-D434-9443-853C-0088B78516BC}" type="sibTrans" cxnId="{1811A33E-8274-844B-82A7-1F427EF383D4}">
      <dgm:prSet/>
      <dgm:spPr/>
      <dgm:t>
        <a:bodyPr/>
        <a:lstStyle/>
        <a:p>
          <a:endParaRPr lang="en-US"/>
        </a:p>
      </dgm:t>
    </dgm:pt>
    <dgm:pt modelId="{56AFDC15-6920-9643-ACE6-58E44B770DE8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800" dirty="0"/>
            <a:t>Know the position you seek.</a:t>
          </a:r>
        </a:p>
      </dgm:t>
    </dgm:pt>
    <dgm:pt modelId="{C8B79C54-625D-2D45-A4CE-DB1E82D8CC49}" type="parTrans" cxnId="{C923291C-E3A6-6D4B-92E2-0224F01304A5}">
      <dgm:prSet/>
      <dgm:spPr/>
      <dgm:t>
        <a:bodyPr/>
        <a:lstStyle/>
        <a:p>
          <a:endParaRPr lang="en-US"/>
        </a:p>
      </dgm:t>
    </dgm:pt>
    <dgm:pt modelId="{98D275F2-A2DF-9C44-AFFD-5CE0E2E5558E}" type="sibTrans" cxnId="{C923291C-E3A6-6D4B-92E2-0224F01304A5}">
      <dgm:prSet/>
      <dgm:spPr/>
      <dgm:t>
        <a:bodyPr/>
        <a:lstStyle/>
        <a:p>
          <a:endParaRPr lang="en-US"/>
        </a:p>
      </dgm:t>
    </dgm:pt>
    <dgm:pt modelId="{75542DED-3C11-B746-93AB-8999BC38CBA6}">
      <dgm:prSet custT="1"/>
      <dgm:spPr/>
      <dgm:t>
        <a:bodyPr/>
        <a:lstStyle/>
        <a:p>
          <a:r>
            <a:rPr lang="en-US" sz="1600" dirty="0"/>
            <a:t>4-year program community college, community college?</a:t>
          </a:r>
        </a:p>
      </dgm:t>
    </dgm:pt>
    <dgm:pt modelId="{BE85D81F-EBC8-5D4D-A6F4-FE9709EE0CE0}" type="parTrans" cxnId="{F6DE1C9C-F4BD-DB4C-B31B-CEA4026C4648}">
      <dgm:prSet/>
      <dgm:spPr/>
      <dgm:t>
        <a:bodyPr/>
        <a:lstStyle/>
        <a:p>
          <a:endParaRPr lang="en-US"/>
        </a:p>
      </dgm:t>
    </dgm:pt>
    <dgm:pt modelId="{2B0C201B-D482-ED4E-8BE0-526EA8669E18}" type="sibTrans" cxnId="{F6DE1C9C-F4BD-DB4C-B31B-CEA4026C4648}">
      <dgm:prSet/>
      <dgm:spPr/>
      <dgm:t>
        <a:bodyPr/>
        <a:lstStyle/>
        <a:p>
          <a:endParaRPr lang="en-US"/>
        </a:p>
      </dgm:t>
    </dgm:pt>
    <dgm:pt modelId="{56909603-E893-8A4F-95A5-BED724CCF394}">
      <dgm:prSet custT="1"/>
      <dgm:spPr/>
      <dgm:t>
        <a:bodyPr/>
        <a:lstStyle/>
        <a:p>
          <a:r>
            <a:rPr lang="en-US" sz="1600" dirty="0"/>
            <a:t>Research support, resources, expectations</a:t>
          </a:r>
        </a:p>
      </dgm:t>
    </dgm:pt>
    <dgm:pt modelId="{DF2EE716-2BBE-E649-8B6E-5A541A299795}" type="parTrans" cxnId="{B0420CF4-9D45-A94B-9F53-D357055AE3C6}">
      <dgm:prSet/>
      <dgm:spPr/>
      <dgm:t>
        <a:bodyPr/>
        <a:lstStyle/>
        <a:p>
          <a:endParaRPr lang="en-US"/>
        </a:p>
      </dgm:t>
    </dgm:pt>
    <dgm:pt modelId="{75BD088F-639B-C845-932F-EA966FD9AC82}" type="sibTrans" cxnId="{B0420CF4-9D45-A94B-9F53-D357055AE3C6}">
      <dgm:prSet/>
      <dgm:spPr/>
      <dgm:t>
        <a:bodyPr/>
        <a:lstStyle/>
        <a:p>
          <a:endParaRPr lang="en-US"/>
        </a:p>
      </dgm:t>
    </dgm:pt>
    <dgm:pt modelId="{6E566CFB-390E-D144-B496-53E4F7452D0B}">
      <dgm:prSet custT="1"/>
      <dgm:spPr/>
      <dgm:t>
        <a:bodyPr/>
        <a:lstStyle/>
        <a:p>
          <a:r>
            <a:rPr lang="en-US" sz="1600" dirty="0"/>
            <a:t>3:3, 4:4, 4:2, </a:t>
          </a:r>
          <a:r>
            <a:rPr lang="en-US" sz="1600" dirty="0" err="1"/>
            <a:t>etc</a:t>
          </a:r>
          <a:r>
            <a:rPr lang="en-US" sz="1600" dirty="0"/>
            <a:t>?</a:t>
          </a:r>
        </a:p>
      </dgm:t>
    </dgm:pt>
    <dgm:pt modelId="{445F91AA-DA50-2144-A609-6EBDAB76D4B7}" type="parTrans" cxnId="{9B3C3296-681F-AB46-B923-3233561DCF13}">
      <dgm:prSet/>
      <dgm:spPr/>
      <dgm:t>
        <a:bodyPr/>
        <a:lstStyle/>
        <a:p>
          <a:endParaRPr lang="en-US"/>
        </a:p>
      </dgm:t>
    </dgm:pt>
    <dgm:pt modelId="{7413392E-BEB2-AB4F-839F-D482050B79B4}" type="sibTrans" cxnId="{9B3C3296-681F-AB46-B923-3233561DCF13}">
      <dgm:prSet/>
      <dgm:spPr/>
      <dgm:t>
        <a:bodyPr/>
        <a:lstStyle/>
        <a:p>
          <a:endParaRPr lang="en-US"/>
        </a:p>
      </dgm:t>
    </dgm:pt>
    <dgm:pt modelId="{83E2A9D4-1415-5E44-A16E-96565E42837A}">
      <dgm:prSet custT="1"/>
      <dgm:spPr/>
      <dgm:t>
        <a:bodyPr/>
        <a:lstStyle/>
        <a:p>
          <a:r>
            <a:rPr lang="en-US" sz="1600" dirty="0"/>
            <a:t>Tenure requirements</a:t>
          </a:r>
        </a:p>
      </dgm:t>
    </dgm:pt>
    <dgm:pt modelId="{B23DCAFB-80EB-D947-BECA-62CB18E897D2}" type="parTrans" cxnId="{4DBCDF53-9FB1-1B49-B298-0F71F5B1DA8B}">
      <dgm:prSet/>
      <dgm:spPr/>
      <dgm:t>
        <a:bodyPr/>
        <a:lstStyle/>
        <a:p>
          <a:endParaRPr lang="en-US"/>
        </a:p>
      </dgm:t>
    </dgm:pt>
    <dgm:pt modelId="{19F30D2B-2C0C-BF4D-8BA7-9F9D53DDFF35}" type="sibTrans" cxnId="{4DBCDF53-9FB1-1B49-B298-0F71F5B1DA8B}">
      <dgm:prSet/>
      <dgm:spPr/>
      <dgm:t>
        <a:bodyPr/>
        <a:lstStyle/>
        <a:p>
          <a:endParaRPr lang="en-US"/>
        </a:p>
      </dgm:t>
    </dgm:pt>
    <dgm:pt modelId="{7E2B27FA-1AC6-CE4E-A27B-EAF4BBE93171}">
      <dgm:prSet custT="1"/>
      <dgm:spPr/>
      <dgm:t>
        <a:bodyPr/>
        <a:lstStyle/>
        <a:p>
          <a:r>
            <a:rPr lang="en-US" sz="1600" dirty="0"/>
            <a:t>Mission and study body</a:t>
          </a:r>
        </a:p>
      </dgm:t>
    </dgm:pt>
    <dgm:pt modelId="{8B61E764-C19D-9244-8C87-6AE5DC3533BD}" type="parTrans" cxnId="{E8815C80-4279-0646-87ED-7AB0823DA8E1}">
      <dgm:prSet/>
      <dgm:spPr/>
      <dgm:t>
        <a:bodyPr/>
        <a:lstStyle/>
        <a:p>
          <a:endParaRPr lang="en-US"/>
        </a:p>
      </dgm:t>
    </dgm:pt>
    <dgm:pt modelId="{C775C310-E4C7-BB41-95CA-CB30CC911735}" type="sibTrans" cxnId="{E8815C80-4279-0646-87ED-7AB0823DA8E1}">
      <dgm:prSet/>
      <dgm:spPr/>
      <dgm:t>
        <a:bodyPr/>
        <a:lstStyle/>
        <a:p>
          <a:endParaRPr lang="en-US"/>
        </a:p>
      </dgm:t>
    </dgm:pt>
    <dgm:pt modelId="{C9430017-5B83-334C-A385-76D73EFCDE99}">
      <dgm:prSet custT="1"/>
      <dgm:spPr/>
      <dgm:t>
        <a:bodyPr/>
        <a:lstStyle/>
        <a:p>
          <a:r>
            <a:rPr lang="en-US" sz="1600" dirty="0"/>
            <a:t>Be an </a:t>
          </a:r>
          <a:r>
            <a:rPr lang="en-US" sz="1600" dirty="0" err="1"/>
            <a:t>adjuct</a:t>
          </a:r>
          <a:r>
            <a:rPr lang="en-US" sz="1600" dirty="0"/>
            <a:t> or visiting faculty</a:t>
          </a:r>
        </a:p>
      </dgm:t>
    </dgm:pt>
    <dgm:pt modelId="{FB8F46E0-AF73-B44E-A730-08CF418CEC3E}" type="parTrans" cxnId="{CF3CACD2-6ACC-2F4E-B0C7-40AE47EA6646}">
      <dgm:prSet/>
      <dgm:spPr/>
      <dgm:t>
        <a:bodyPr/>
        <a:lstStyle/>
        <a:p>
          <a:endParaRPr lang="en-US"/>
        </a:p>
      </dgm:t>
    </dgm:pt>
    <dgm:pt modelId="{0AF37098-8352-364C-8A87-C015890928AB}" type="sibTrans" cxnId="{CF3CACD2-6ACC-2F4E-B0C7-40AE47EA6646}">
      <dgm:prSet/>
      <dgm:spPr/>
      <dgm:t>
        <a:bodyPr/>
        <a:lstStyle/>
        <a:p>
          <a:endParaRPr lang="en-US"/>
        </a:p>
      </dgm:t>
    </dgm:pt>
    <dgm:pt modelId="{BB8AAE78-AEAF-D04A-899A-4CE9875DD5DE}">
      <dgm:prSet custT="1"/>
      <dgm:spPr/>
      <dgm:t>
        <a:bodyPr/>
        <a:lstStyle/>
        <a:p>
          <a:r>
            <a:rPr lang="en-US" sz="1600" dirty="0"/>
            <a:t>Create lesson plans and syllabi</a:t>
          </a:r>
        </a:p>
      </dgm:t>
    </dgm:pt>
    <dgm:pt modelId="{1C3472CC-FE0A-964B-A4AF-84B3DD548958}" type="parTrans" cxnId="{B34B5D42-9410-FF49-9CE8-F798F9BC6D76}">
      <dgm:prSet/>
      <dgm:spPr/>
      <dgm:t>
        <a:bodyPr/>
        <a:lstStyle/>
        <a:p>
          <a:endParaRPr lang="en-US"/>
        </a:p>
      </dgm:t>
    </dgm:pt>
    <dgm:pt modelId="{BB209E09-A703-1F4C-81EF-288B521FED48}" type="sibTrans" cxnId="{B34B5D42-9410-FF49-9CE8-F798F9BC6D76}">
      <dgm:prSet/>
      <dgm:spPr/>
      <dgm:t>
        <a:bodyPr/>
        <a:lstStyle/>
        <a:p>
          <a:endParaRPr lang="en-US"/>
        </a:p>
      </dgm:t>
    </dgm:pt>
    <dgm:pt modelId="{260B3733-1619-6149-B5F2-EAF8AFFD1ACE}">
      <dgm:prSet custT="1"/>
      <dgm:spPr/>
      <dgm:t>
        <a:bodyPr/>
        <a:lstStyle/>
        <a:p>
          <a:r>
            <a:rPr lang="en-US" sz="1600" dirty="0"/>
            <a:t>Example assessment material</a:t>
          </a:r>
        </a:p>
      </dgm:t>
    </dgm:pt>
    <dgm:pt modelId="{DE13C901-6940-DD4C-9814-A1D43C716184}" type="parTrans" cxnId="{67F1A9F9-DB81-F94F-BF2D-5FA3EF51C6E0}">
      <dgm:prSet/>
      <dgm:spPr/>
      <dgm:t>
        <a:bodyPr/>
        <a:lstStyle/>
        <a:p>
          <a:endParaRPr lang="en-US"/>
        </a:p>
      </dgm:t>
    </dgm:pt>
    <dgm:pt modelId="{8BDA4F2B-42E2-E842-B3D0-D992E2C25F03}" type="sibTrans" cxnId="{67F1A9F9-DB81-F94F-BF2D-5FA3EF51C6E0}">
      <dgm:prSet/>
      <dgm:spPr/>
      <dgm:t>
        <a:bodyPr/>
        <a:lstStyle/>
        <a:p>
          <a:endParaRPr lang="en-US"/>
        </a:p>
      </dgm:t>
    </dgm:pt>
    <dgm:pt modelId="{C46082E5-D428-4940-823A-EC4AFECFEF13}" type="pres">
      <dgm:prSet presAssocID="{60AE3DED-90A8-A541-8037-B790E802D8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EB82E0-05F0-4843-B8E5-12771BA28EA1}" type="pres">
      <dgm:prSet presAssocID="{CD48AC8A-591E-0E42-B3F9-6E145BE20E16}" presName="gear1" presStyleLbl="node1" presStyleIdx="0" presStyleCnt="3">
        <dgm:presLayoutVars>
          <dgm:chMax val="1"/>
          <dgm:bulletEnabled val="1"/>
        </dgm:presLayoutVars>
      </dgm:prSet>
      <dgm:spPr/>
    </dgm:pt>
    <dgm:pt modelId="{DD00FF51-073F-3B4C-8984-75C105D44B3E}" type="pres">
      <dgm:prSet presAssocID="{CD48AC8A-591E-0E42-B3F9-6E145BE20E16}" presName="gear1srcNode" presStyleLbl="node1" presStyleIdx="0" presStyleCnt="3"/>
      <dgm:spPr/>
    </dgm:pt>
    <dgm:pt modelId="{524616B8-A5E1-5F4E-A331-B543F2375E69}" type="pres">
      <dgm:prSet presAssocID="{CD48AC8A-591E-0E42-B3F9-6E145BE20E16}" presName="gear1dstNode" presStyleLbl="node1" presStyleIdx="0" presStyleCnt="3"/>
      <dgm:spPr/>
    </dgm:pt>
    <dgm:pt modelId="{46F15755-83B3-FC44-9FD4-047CC6CF7B90}" type="pres">
      <dgm:prSet presAssocID="{CD48AC8A-591E-0E42-B3F9-6E145BE20E16}" presName="gear1ch" presStyleLbl="fgAcc1" presStyleIdx="0" presStyleCnt="3" custScaleX="171300" custScaleY="68029" custLinFactNeighborX="-21017" custLinFactNeighborY="7140">
        <dgm:presLayoutVars>
          <dgm:chMax val="0"/>
          <dgm:bulletEnabled val="1"/>
        </dgm:presLayoutVars>
      </dgm:prSet>
      <dgm:spPr/>
    </dgm:pt>
    <dgm:pt modelId="{700A8CB6-0E30-074F-BB81-7DD529C7665F}" type="pres">
      <dgm:prSet presAssocID="{03563115-5A2C-D648-A42E-8B956D895F06}" presName="gear2" presStyleLbl="node1" presStyleIdx="1" presStyleCnt="3" custScaleX="101536" custScaleY="101536">
        <dgm:presLayoutVars>
          <dgm:chMax val="1"/>
          <dgm:bulletEnabled val="1"/>
        </dgm:presLayoutVars>
      </dgm:prSet>
      <dgm:spPr/>
    </dgm:pt>
    <dgm:pt modelId="{E0ED2122-C206-5D44-8D5E-A7E4EC7A9CF2}" type="pres">
      <dgm:prSet presAssocID="{03563115-5A2C-D648-A42E-8B956D895F06}" presName="gear2srcNode" presStyleLbl="node1" presStyleIdx="1" presStyleCnt="3"/>
      <dgm:spPr/>
    </dgm:pt>
    <dgm:pt modelId="{39B66D20-F57C-354B-9498-93B3468DB47B}" type="pres">
      <dgm:prSet presAssocID="{03563115-5A2C-D648-A42E-8B956D895F06}" presName="gear2dstNode" presStyleLbl="node1" presStyleIdx="1" presStyleCnt="3"/>
      <dgm:spPr/>
    </dgm:pt>
    <dgm:pt modelId="{F9EA3E6C-CCC3-5847-BBF3-01B1BFD395DC}" type="pres">
      <dgm:prSet presAssocID="{03563115-5A2C-D648-A42E-8B956D895F06}" presName="gear2ch" presStyleLbl="fgAcc1" presStyleIdx="1" presStyleCnt="3" custScaleX="123563" custScaleY="81753" custLinFactNeighborX="-17684" custLinFactNeighborY="-18246">
        <dgm:presLayoutVars>
          <dgm:chMax val="0"/>
          <dgm:bulletEnabled val="1"/>
        </dgm:presLayoutVars>
      </dgm:prSet>
      <dgm:spPr/>
    </dgm:pt>
    <dgm:pt modelId="{057A740E-11C6-8644-AE4F-5076A56EE35E}" type="pres">
      <dgm:prSet presAssocID="{56AFDC15-6920-9643-ACE6-58E44B770DE8}" presName="gear3" presStyleLbl="node1" presStyleIdx="2" presStyleCnt="3"/>
      <dgm:spPr/>
    </dgm:pt>
    <dgm:pt modelId="{04D8FE98-9B16-4245-B715-7A16BD4C7726}" type="pres">
      <dgm:prSet presAssocID="{56AFDC15-6920-9643-ACE6-58E44B770DE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0EE7EDE-760B-574B-B497-9D53A8B9A909}" type="pres">
      <dgm:prSet presAssocID="{56AFDC15-6920-9643-ACE6-58E44B770DE8}" presName="gear3srcNode" presStyleLbl="node1" presStyleIdx="2" presStyleCnt="3"/>
      <dgm:spPr/>
    </dgm:pt>
    <dgm:pt modelId="{0EDCE679-034B-1348-B4B2-D93503C4C601}" type="pres">
      <dgm:prSet presAssocID="{56AFDC15-6920-9643-ACE6-58E44B770DE8}" presName="gear3dstNode" presStyleLbl="node1" presStyleIdx="2" presStyleCnt="3"/>
      <dgm:spPr/>
    </dgm:pt>
    <dgm:pt modelId="{62757A95-B3FE-9747-8F48-026876E51BFE}" type="pres">
      <dgm:prSet presAssocID="{56AFDC15-6920-9643-ACE6-58E44B770DE8}" presName="gear3ch" presStyleLbl="fgAcc1" presStyleIdx="2" presStyleCnt="3" custScaleX="154940" custScaleY="91741" custLinFactNeighborX="30312" custLinFactNeighborY="7020">
        <dgm:presLayoutVars>
          <dgm:chMax val="0"/>
          <dgm:bulletEnabled val="1"/>
        </dgm:presLayoutVars>
      </dgm:prSet>
      <dgm:spPr/>
    </dgm:pt>
    <dgm:pt modelId="{A1BBCC1D-4070-0C4C-B11D-DFBDFDE8FE72}" type="pres">
      <dgm:prSet presAssocID="{82708117-9002-B745-A91A-DB548A2726F2}" presName="connector1" presStyleLbl="sibTrans2D1" presStyleIdx="0" presStyleCnt="3"/>
      <dgm:spPr/>
    </dgm:pt>
    <dgm:pt modelId="{455F6EE4-E7F6-3F42-AD5D-49CE9CF39677}" type="pres">
      <dgm:prSet presAssocID="{B6126A84-D434-9443-853C-0088B78516BC}" presName="connector2" presStyleLbl="sibTrans2D1" presStyleIdx="1" presStyleCnt="3"/>
      <dgm:spPr/>
    </dgm:pt>
    <dgm:pt modelId="{1F991BE1-D8D9-6740-913A-04A23869D1B4}" type="pres">
      <dgm:prSet presAssocID="{98D275F2-A2DF-9C44-AFFD-5CE0E2E5558E}" presName="connector3" presStyleLbl="sibTrans2D1" presStyleIdx="2" presStyleCnt="3"/>
      <dgm:spPr/>
    </dgm:pt>
  </dgm:ptLst>
  <dgm:cxnLst>
    <dgm:cxn modelId="{C923291C-E3A6-6D4B-92E2-0224F01304A5}" srcId="{60AE3DED-90A8-A541-8037-B790E802D88A}" destId="{56AFDC15-6920-9643-ACE6-58E44B770DE8}" srcOrd="2" destOrd="0" parTransId="{C8B79C54-625D-2D45-A4CE-DB1E82D8CC49}" sibTransId="{98D275F2-A2DF-9C44-AFFD-5CE0E2E5558E}"/>
    <dgm:cxn modelId="{1811A33E-8274-844B-82A7-1F427EF383D4}" srcId="{60AE3DED-90A8-A541-8037-B790E802D88A}" destId="{03563115-5A2C-D648-A42E-8B956D895F06}" srcOrd="1" destOrd="0" parTransId="{FF49608E-5DAF-6A47-AAE0-39EF4B2E5CDB}" sibTransId="{B6126A84-D434-9443-853C-0088B78516BC}"/>
    <dgm:cxn modelId="{B34B5D42-9410-FF49-9CE8-F798F9BC6D76}" srcId="{CD48AC8A-591E-0E42-B3F9-6E145BE20E16}" destId="{BB8AAE78-AEAF-D04A-899A-4CE9875DD5DE}" srcOrd="1" destOrd="0" parTransId="{1C3472CC-FE0A-964B-A4AF-84B3DD548958}" sibTransId="{BB209E09-A703-1F4C-81EF-288B521FED48}"/>
    <dgm:cxn modelId="{39306748-7144-AF4B-B03C-9109A75F8E66}" type="presOf" srcId="{7E2B27FA-1AC6-CE4E-A27B-EAF4BBE93171}" destId="{F9EA3E6C-CCC3-5847-BBF3-01B1BFD395DC}" srcOrd="0" destOrd="2" presId="urn:microsoft.com/office/officeart/2005/8/layout/gear1"/>
    <dgm:cxn modelId="{4DBCDF53-9FB1-1B49-B298-0F71F5B1DA8B}" srcId="{03563115-5A2C-D648-A42E-8B956D895F06}" destId="{83E2A9D4-1415-5E44-A16E-96565E42837A}" srcOrd="1" destOrd="0" parTransId="{B23DCAFB-80EB-D947-BECA-62CB18E897D2}" sibTransId="{19F30D2B-2C0C-BF4D-8BA7-9F9D53DDFF35}"/>
    <dgm:cxn modelId="{EEBC8760-0E44-2F4E-B72F-4F06BA7C3D51}" type="presOf" srcId="{56AFDC15-6920-9643-ACE6-58E44B770DE8}" destId="{40EE7EDE-760B-574B-B497-9D53A8B9A909}" srcOrd="2" destOrd="0" presId="urn:microsoft.com/office/officeart/2005/8/layout/gear1"/>
    <dgm:cxn modelId="{A16F4C61-867B-FF4B-B6E4-F315BFBC633C}" srcId="{60AE3DED-90A8-A541-8037-B790E802D88A}" destId="{CD48AC8A-591E-0E42-B3F9-6E145BE20E16}" srcOrd="0" destOrd="0" parTransId="{076A643F-6D45-054A-B8C8-6A1C101F2AF3}" sibTransId="{82708117-9002-B745-A91A-DB548A2726F2}"/>
    <dgm:cxn modelId="{B9CFB066-607F-0847-A4C6-0C039601B4A8}" type="presOf" srcId="{56AFDC15-6920-9643-ACE6-58E44B770DE8}" destId="{057A740E-11C6-8644-AE4F-5076A56EE35E}" srcOrd="0" destOrd="0" presId="urn:microsoft.com/office/officeart/2005/8/layout/gear1"/>
    <dgm:cxn modelId="{FAFFFC69-4B47-AF4F-AF23-21B2F1E68133}" type="presOf" srcId="{CD48AC8A-591E-0E42-B3F9-6E145BE20E16}" destId="{DD00FF51-073F-3B4C-8984-75C105D44B3E}" srcOrd="1" destOrd="0" presId="urn:microsoft.com/office/officeart/2005/8/layout/gear1"/>
    <dgm:cxn modelId="{0B7C856B-8930-DC4C-B3F4-892E34C9C8D7}" type="presOf" srcId="{03563115-5A2C-D648-A42E-8B956D895F06}" destId="{E0ED2122-C206-5D44-8D5E-A7E4EC7A9CF2}" srcOrd="1" destOrd="0" presId="urn:microsoft.com/office/officeart/2005/8/layout/gear1"/>
    <dgm:cxn modelId="{EE0C9C78-BC56-2F42-A16B-13487A827D35}" type="presOf" srcId="{B6126A84-D434-9443-853C-0088B78516BC}" destId="{455F6EE4-E7F6-3F42-AD5D-49CE9CF39677}" srcOrd="0" destOrd="0" presId="urn:microsoft.com/office/officeart/2005/8/layout/gear1"/>
    <dgm:cxn modelId="{E8815C80-4279-0646-87ED-7AB0823DA8E1}" srcId="{03563115-5A2C-D648-A42E-8B956D895F06}" destId="{7E2B27FA-1AC6-CE4E-A27B-EAF4BBE93171}" srcOrd="2" destOrd="0" parTransId="{8B61E764-C19D-9244-8C87-6AE5DC3533BD}" sibTransId="{C775C310-E4C7-BB41-95CA-CB30CC911735}"/>
    <dgm:cxn modelId="{78C1668B-F280-1741-BDB3-E3414207E4BD}" type="presOf" srcId="{56AFDC15-6920-9643-ACE6-58E44B770DE8}" destId="{04D8FE98-9B16-4245-B715-7A16BD4C7726}" srcOrd="1" destOrd="0" presId="urn:microsoft.com/office/officeart/2005/8/layout/gear1"/>
    <dgm:cxn modelId="{44E12D93-111C-6042-BD99-AC88AD366B0E}" type="presOf" srcId="{75542DED-3C11-B746-93AB-8999BC38CBA6}" destId="{62757A95-B3FE-9747-8F48-026876E51BFE}" srcOrd="0" destOrd="0" presId="urn:microsoft.com/office/officeart/2005/8/layout/gear1"/>
    <dgm:cxn modelId="{4817CE94-9013-1C4C-88B8-970562A3FFC1}" type="presOf" srcId="{83E2A9D4-1415-5E44-A16E-96565E42837A}" destId="{F9EA3E6C-CCC3-5847-BBF3-01B1BFD395DC}" srcOrd="0" destOrd="1" presId="urn:microsoft.com/office/officeart/2005/8/layout/gear1"/>
    <dgm:cxn modelId="{9B3C3296-681F-AB46-B923-3233561DCF13}" srcId="{03563115-5A2C-D648-A42E-8B956D895F06}" destId="{6E566CFB-390E-D144-B496-53E4F7452D0B}" srcOrd="0" destOrd="0" parTransId="{445F91AA-DA50-2144-A609-6EBDAB76D4B7}" sibTransId="{7413392E-BEB2-AB4F-839F-D482050B79B4}"/>
    <dgm:cxn modelId="{07D04199-A81B-EE42-A298-3CE1D4044D0E}" type="presOf" srcId="{CD48AC8A-591E-0E42-B3F9-6E145BE20E16}" destId="{524616B8-A5E1-5F4E-A331-B543F2375E69}" srcOrd="2" destOrd="0" presId="urn:microsoft.com/office/officeart/2005/8/layout/gear1"/>
    <dgm:cxn modelId="{2A2DDE99-4543-7E41-8396-99DAAEFB3FCE}" type="presOf" srcId="{56909603-E893-8A4F-95A5-BED724CCF394}" destId="{62757A95-B3FE-9747-8F48-026876E51BFE}" srcOrd="0" destOrd="1" presId="urn:microsoft.com/office/officeart/2005/8/layout/gear1"/>
    <dgm:cxn modelId="{BFFAD59B-13B5-7744-9FE1-B2599C7F1E57}" type="presOf" srcId="{6E566CFB-390E-D144-B496-53E4F7452D0B}" destId="{F9EA3E6C-CCC3-5847-BBF3-01B1BFD395DC}" srcOrd="0" destOrd="0" presId="urn:microsoft.com/office/officeart/2005/8/layout/gear1"/>
    <dgm:cxn modelId="{F6DE1C9C-F4BD-DB4C-B31B-CEA4026C4648}" srcId="{56AFDC15-6920-9643-ACE6-58E44B770DE8}" destId="{75542DED-3C11-B746-93AB-8999BC38CBA6}" srcOrd="0" destOrd="0" parTransId="{BE85D81F-EBC8-5D4D-A6F4-FE9709EE0CE0}" sibTransId="{2B0C201B-D482-ED4E-8BE0-526EA8669E18}"/>
    <dgm:cxn modelId="{6E90B2A3-469B-E144-88A9-F656ED894B14}" type="presOf" srcId="{260B3733-1619-6149-B5F2-EAF8AFFD1ACE}" destId="{46F15755-83B3-FC44-9FD4-047CC6CF7B90}" srcOrd="0" destOrd="2" presId="urn:microsoft.com/office/officeart/2005/8/layout/gear1"/>
    <dgm:cxn modelId="{9C14C9CC-67D9-654C-8853-E7551DE95905}" type="presOf" srcId="{60AE3DED-90A8-A541-8037-B790E802D88A}" destId="{C46082E5-D428-4940-823A-EC4AFECFEF13}" srcOrd="0" destOrd="0" presId="urn:microsoft.com/office/officeart/2005/8/layout/gear1"/>
    <dgm:cxn modelId="{F94631CE-9C2B-C540-8668-1187F8C23194}" type="presOf" srcId="{C9430017-5B83-334C-A385-76D73EFCDE99}" destId="{46F15755-83B3-FC44-9FD4-047CC6CF7B90}" srcOrd="0" destOrd="0" presId="urn:microsoft.com/office/officeart/2005/8/layout/gear1"/>
    <dgm:cxn modelId="{CF3CACD2-6ACC-2F4E-B0C7-40AE47EA6646}" srcId="{CD48AC8A-591E-0E42-B3F9-6E145BE20E16}" destId="{C9430017-5B83-334C-A385-76D73EFCDE99}" srcOrd="0" destOrd="0" parTransId="{FB8F46E0-AF73-B44E-A730-08CF418CEC3E}" sibTransId="{0AF37098-8352-364C-8A87-C015890928AB}"/>
    <dgm:cxn modelId="{C931D2DB-65EA-EA44-B821-58A9B3C48C3C}" type="presOf" srcId="{CD48AC8A-591E-0E42-B3F9-6E145BE20E16}" destId="{F3EB82E0-05F0-4843-B8E5-12771BA28EA1}" srcOrd="0" destOrd="0" presId="urn:microsoft.com/office/officeart/2005/8/layout/gear1"/>
    <dgm:cxn modelId="{C477E1E3-3466-2941-97B5-F512FD3E91C4}" type="presOf" srcId="{82708117-9002-B745-A91A-DB548A2726F2}" destId="{A1BBCC1D-4070-0C4C-B11D-DFBDFDE8FE72}" srcOrd="0" destOrd="0" presId="urn:microsoft.com/office/officeart/2005/8/layout/gear1"/>
    <dgm:cxn modelId="{49A802EF-D927-2A44-B092-87AEEB73B51A}" type="presOf" srcId="{56AFDC15-6920-9643-ACE6-58E44B770DE8}" destId="{0EDCE679-034B-1348-B4B2-D93503C4C601}" srcOrd="3" destOrd="0" presId="urn:microsoft.com/office/officeart/2005/8/layout/gear1"/>
    <dgm:cxn modelId="{BD4724F0-A6C3-9541-A0CC-E6BE39FB63C5}" type="presOf" srcId="{98D275F2-A2DF-9C44-AFFD-5CE0E2E5558E}" destId="{1F991BE1-D8D9-6740-913A-04A23869D1B4}" srcOrd="0" destOrd="0" presId="urn:microsoft.com/office/officeart/2005/8/layout/gear1"/>
    <dgm:cxn modelId="{2AA75EF0-01AF-5941-8838-C31414952AD0}" type="presOf" srcId="{03563115-5A2C-D648-A42E-8B956D895F06}" destId="{700A8CB6-0E30-074F-BB81-7DD529C7665F}" srcOrd="0" destOrd="0" presId="urn:microsoft.com/office/officeart/2005/8/layout/gear1"/>
    <dgm:cxn modelId="{B0420CF4-9D45-A94B-9F53-D357055AE3C6}" srcId="{56AFDC15-6920-9643-ACE6-58E44B770DE8}" destId="{56909603-E893-8A4F-95A5-BED724CCF394}" srcOrd="1" destOrd="0" parTransId="{DF2EE716-2BBE-E649-8B6E-5A541A299795}" sibTransId="{75BD088F-639B-C845-932F-EA966FD9AC82}"/>
    <dgm:cxn modelId="{1ECA79F4-FAB5-1A47-AED2-8F4C11A2E3BA}" type="presOf" srcId="{03563115-5A2C-D648-A42E-8B956D895F06}" destId="{39B66D20-F57C-354B-9498-93B3468DB47B}" srcOrd="2" destOrd="0" presId="urn:microsoft.com/office/officeart/2005/8/layout/gear1"/>
    <dgm:cxn modelId="{67F1A9F9-DB81-F94F-BF2D-5FA3EF51C6E0}" srcId="{CD48AC8A-591E-0E42-B3F9-6E145BE20E16}" destId="{260B3733-1619-6149-B5F2-EAF8AFFD1ACE}" srcOrd="2" destOrd="0" parTransId="{DE13C901-6940-DD4C-9814-A1D43C716184}" sibTransId="{8BDA4F2B-42E2-E842-B3D0-D992E2C25F03}"/>
    <dgm:cxn modelId="{1C6DA0FF-0E28-C445-A3F4-7EFBE7E9BC20}" type="presOf" srcId="{BB8AAE78-AEAF-D04A-899A-4CE9875DD5DE}" destId="{46F15755-83B3-FC44-9FD4-047CC6CF7B90}" srcOrd="0" destOrd="1" presId="urn:microsoft.com/office/officeart/2005/8/layout/gear1"/>
    <dgm:cxn modelId="{6B891DEA-DCB0-FE4E-AB22-A28E59096018}" type="presParOf" srcId="{C46082E5-D428-4940-823A-EC4AFECFEF13}" destId="{F3EB82E0-05F0-4843-B8E5-12771BA28EA1}" srcOrd="0" destOrd="0" presId="urn:microsoft.com/office/officeart/2005/8/layout/gear1"/>
    <dgm:cxn modelId="{18AA36C2-6DC2-7940-97E0-BB187DE0CDBD}" type="presParOf" srcId="{C46082E5-D428-4940-823A-EC4AFECFEF13}" destId="{DD00FF51-073F-3B4C-8984-75C105D44B3E}" srcOrd="1" destOrd="0" presId="urn:microsoft.com/office/officeart/2005/8/layout/gear1"/>
    <dgm:cxn modelId="{BA689204-2A51-B546-9D23-72B430C51290}" type="presParOf" srcId="{C46082E5-D428-4940-823A-EC4AFECFEF13}" destId="{524616B8-A5E1-5F4E-A331-B543F2375E69}" srcOrd="2" destOrd="0" presId="urn:microsoft.com/office/officeart/2005/8/layout/gear1"/>
    <dgm:cxn modelId="{2F71CDA7-9484-CB47-AC5F-B4EA0149CB34}" type="presParOf" srcId="{C46082E5-D428-4940-823A-EC4AFECFEF13}" destId="{46F15755-83B3-FC44-9FD4-047CC6CF7B90}" srcOrd="3" destOrd="0" presId="urn:microsoft.com/office/officeart/2005/8/layout/gear1"/>
    <dgm:cxn modelId="{85C2A5CA-7A0B-7743-A81C-8E46340432AF}" type="presParOf" srcId="{C46082E5-D428-4940-823A-EC4AFECFEF13}" destId="{700A8CB6-0E30-074F-BB81-7DD529C7665F}" srcOrd="4" destOrd="0" presId="urn:microsoft.com/office/officeart/2005/8/layout/gear1"/>
    <dgm:cxn modelId="{17C06EC7-E32F-4640-A783-29FF83DE4046}" type="presParOf" srcId="{C46082E5-D428-4940-823A-EC4AFECFEF13}" destId="{E0ED2122-C206-5D44-8D5E-A7E4EC7A9CF2}" srcOrd="5" destOrd="0" presId="urn:microsoft.com/office/officeart/2005/8/layout/gear1"/>
    <dgm:cxn modelId="{6D7C6864-C43D-424A-8AB8-A1FB195D00DE}" type="presParOf" srcId="{C46082E5-D428-4940-823A-EC4AFECFEF13}" destId="{39B66D20-F57C-354B-9498-93B3468DB47B}" srcOrd="6" destOrd="0" presId="urn:microsoft.com/office/officeart/2005/8/layout/gear1"/>
    <dgm:cxn modelId="{4B06E274-5351-804C-A77A-004E9CF6BE1A}" type="presParOf" srcId="{C46082E5-D428-4940-823A-EC4AFECFEF13}" destId="{F9EA3E6C-CCC3-5847-BBF3-01B1BFD395DC}" srcOrd="7" destOrd="0" presId="urn:microsoft.com/office/officeart/2005/8/layout/gear1"/>
    <dgm:cxn modelId="{DC9DCD66-91A5-B345-87BC-F6C3276C66DB}" type="presParOf" srcId="{C46082E5-D428-4940-823A-EC4AFECFEF13}" destId="{057A740E-11C6-8644-AE4F-5076A56EE35E}" srcOrd="8" destOrd="0" presId="urn:microsoft.com/office/officeart/2005/8/layout/gear1"/>
    <dgm:cxn modelId="{17A6BEF9-32C0-8B49-81D7-ECB95C379126}" type="presParOf" srcId="{C46082E5-D428-4940-823A-EC4AFECFEF13}" destId="{04D8FE98-9B16-4245-B715-7A16BD4C7726}" srcOrd="9" destOrd="0" presId="urn:microsoft.com/office/officeart/2005/8/layout/gear1"/>
    <dgm:cxn modelId="{DCA999DB-5A7D-1843-ADBD-6FD3DF050A3C}" type="presParOf" srcId="{C46082E5-D428-4940-823A-EC4AFECFEF13}" destId="{40EE7EDE-760B-574B-B497-9D53A8B9A909}" srcOrd="10" destOrd="0" presId="urn:microsoft.com/office/officeart/2005/8/layout/gear1"/>
    <dgm:cxn modelId="{B333AAB6-85E0-D042-ADA8-B5A8B4C57C1E}" type="presParOf" srcId="{C46082E5-D428-4940-823A-EC4AFECFEF13}" destId="{0EDCE679-034B-1348-B4B2-D93503C4C601}" srcOrd="11" destOrd="0" presId="urn:microsoft.com/office/officeart/2005/8/layout/gear1"/>
    <dgm:cxn modelId="{DFF2D4EA-2E83-AB45-965D-DD195C723CCE}" type="presParOf" srcId="{C46082E5-D428-4940-823A-EC4AFECFEF13}" destId="{62757A95-B3FE-9747-8F48-026876E51BFE}" srcOrd="12" destOrd="0" presId="urn:microsoft.com/office/officeart/2005/8/layout/gear1"/>
    <dgm:cxn modelId="{9B371161-2A7A-ED4B-B05D-D4C86523275D}" type="presParOf" srcId="{C46082E5-D428-4940-823A-EC4AFECFEF13}" destId="{A1BBCC1D-4070-0C4C-B11D-DFBDFDE8FE72}" srcOrd="13" destOrd="0" presId="urn:microsoft.com/office/officeart/2005/8/layout/gear1"/>
    <dgm:cxn modelId="{A38CAAC1-E1AD-7446-943E-27D554E0B86D}" type="presParOf" srcId="{C46082E5-D428-4940-823A-EC4AFECFEF13}" destId="{455F6EE4-E7F6-3F42-AD5D-49CE9CF39677}" srcOrd="14" destOrd="0" presId="urn:microsoft.com/office/officeart/2005/8/layout/gear1"/>
    <dgm:cxn modelId="{16A2A875-A554-7046-835E-5C56F97B83DB}" type="presParOf" srcId="{C46082E5-D428-4940-823A-EC4AFECFEF13}" destId="{1F991BE1-D8D9-6740-913A-04A23869D1B4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C00AB-23FE-4D48-9073-98F8EDBDA36B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34925" cap="flat" cmpd="sng" algn="in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F4DC9-170F-6C4A-95CD-26AACF01BA9A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SAU, Bachelors of Science – 4yrs</a:t>
          </a:r>
        </a:p>
      </dsp:txBody>
      <dsp:txXfrm>
        <a:off x="509717" y="338558"/>
        <a:ext cx="7541700" cy="677550"/>
      </dsp:txXfrm>
    </dsp:sp>
    <dsp:sp modelId="{7326CB09-904F-C84A-800F-86EE4283621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485EB85-797F-8541-AC21-B17DF4C17A65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Iowa, Research Assistant – 2yrs</a:t>
          </a:r>
        </a:p>
      </dsp:txBody>
      <dsp:txXfrm>
        <a:off x="995230" y="1354558"/>
        <a:ext cx="7056187" cy="677550"/>
      </dsp:txXfrm>
    </dsp:sp>
    <dsp:sp modelId="{D96F5F4F-2532-8C4A-A7EE-50BC37DAFFE3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940FBA-C57A-4C47-A9F5-A09C51F01A5C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Iowa, PhD in Genetics – 6yrs </a:t>
          </a:r>
        </a:p>
      </dsp:txBody>
      <dsp:txXfrm>
        <a:off x="1144243" y="2370558"/>
        <a:ext cx="6907174" cy="677550"/>
      </dsp:txXfrm>
    </dsp:sp>
    <dsp:sp modelId="{614E21FF-5C27-4A44-AAF0-4974DB675167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7FD34D-2824-1B44-AA03-28455473E7B0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Brown, Post-Doc – 2yrs</a:t>
          </a:r>
        </a:p>
      </dsp:txBody>
      <dsp:txXfrm>
        <a:off x="995230" y="3386558"/>
        <a:ext cx="7056187" cy="677550"/>
      </dsp:txXfrm>
    </dsp:sp>
    <dsp:sp modelId="{1B0FAE48-7A6A-8F41-A667-67F8ACC7536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2A35FD-76EB-3F43-AFEB-69FF1F037D49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7805" tIns="93980" rIns="93980" bIns="9398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SIUE, Assistant Professor – 6yrs</a:t>
          </a:r>
        </a:p>
      </dsp:txBody>
      <dsp:txXfrm>
        <a:off x="509717" y="4402558"/>
        <a:ext cx="7541700" cy="677550"/>
      </dsp:txXfrm>
    </dsp:sp>
    <dsp:sp modelId="{EEFBE138-B319-F444-8718-B9F6AB89FF3C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B82E0-05F0-4843-B8E5-12771BA28EA1}">
      <dsp:nvSpPr>
        <dsp:cNvPr id="0" name=""/>
        <dsp:cNvSpPr/>
      </dsp:nvSpPr>
      <dsp:spPr>
        <a:xfrm>
          <a:off x="4272922" y="2634147"/>
          <a:ext cx="3219514" cy="3219514"/>
        </a:xfrm>
        <a:prstGeom prst="gear9">
          <a:avLst/>
        </a:prstGeom>
        <a:solidFill>
          <a:schemeClr val="accent4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Gain teaching experience.</a:t>
          </a:r>
        </a:p>
      </dsp:txBody>
      <dsp:txXfrm>
        <a:off x="4920188" y="3388303"/>
        <a:ext cx="1924982" cy="1654896"/>
      </dsp:txXfrm>
    </dsp:sp>
    <dsp:sp modelId="{46F15755-83B3-FC44-9FD4-047CC6CF7B90}">
      <dsp:nvSpPr>
        <dsp:cNvPr id="0" name=""/>
        <dsp:cNvSpPr/>
      </dsp:nvSpPr>
      <dsp:spPr>
        <a:xfrm>
          <a:off x="2702182" y="4908667"/>
          <a:ext cx="3509563" cy="8362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Be an </a:t>
          </a:r>
          <a:r>
            <a:rPr lang="en-US" sz="1600" kern="1200" dirty="0" err="1"/>
            <a:t>adjuct</a:t>
          </a:r>
          <a:r>
            <a:rPr lang="en-US" sz="1600" kern="1200" dirty="0"/>
            <a:t> or visiting faculty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Create lesson plans and syllabi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Example assessment material</a:t>
          </a:r>
        </a:p>
      </dsp:txBody>
      <dsp:txXfrm>
        <a:off x="2726675" y="4933160"/>
        <a:ext cx="3460577" cy="787273"/>
      </dsp:txXfrm>
    </dsp:sp>
    <dsp:sp modelId="{700A8CB6-0E30-074F-BB81-7DD529C7665F}">
      <dsp:nvSpPr>
        <dsp:cNvPr id="0" name=""/>
        <dsp:cNvSpPr/>
      </dsp:nvSpPr>
      <dsp:spPr>
        <a:xfrm>
          <a:off x="2381768" y="1855189"/>
          <a:ext cx="2377429" cy="2377429"/>
        </a:xfrm>
        <a:prstGeom prst="gear6">
          <a:avLst/>
        </a:prstGeom>
        <a:solidFill>
          <a:schemeClr val="accent5">
            <a:lumMod val="7500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Know the expectations.</a:t>
          </a:r>
        </a:p>
      </dsp:txBody>
      <dsp:txXfrm>
        <a:off x="2980293" y="2457331"/>
        <a:ext cx="1180379" cy="1173145"/>
      </dsp:txXfrm>
    </dsp:sp>
    <dsp:sp modelId="{F9EA3E6C-CCC3-5847-BBF3-01B1BFD395DC}">
      <dsp:nvSpPr>
        <dsp:cNvPr id="0" name=""/>
        <dsp:cNvSpPr/>
      </dsp:nvSpPr>
      <dsp:spPr>
        <a:xfrm>
          <a:off x="1035090" y="3282983"/>
          <a:ext cx="2531536" cy="100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3:3, 4:4, 4:2, </a:t>
          </a:r>
          <a:r>
            <a:rPr lang="en-US" sz="1600" kern="1200" dirty="0" err="1"/>
            <a:t>etc</a:t>
          </a:r>
          <a:r>
            <a:rPr lang="en-US" sz="1600" kern="1200" dirty="0"/>
            <a:t>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Tenure requirements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Mission and study body</a:t>
          </a:r>
        </a:p>
      </dsp:txBody>
      <dsp:txXfrm>
        <a:off x="1064524" y="3312417"/>
        <a:ext cx="2472668" cy="946096"/>
      </dsp:txXfrm>
    </dsp:sp>
    <dsp:sp modelId="{057A740E-11C6-8644-AE4F-5076A56EE35E}">
      <dsp:nvSpPr>
        <dsp:cNvPr id="0" name=""/>
        <dsp:cNvSpPr/>
      </dsp:nvSpPr>
      <dsp:spPr>
        <a:xfrm rot="20700000">
          <a:off x="3711209" y="257800"/>
          <a:ext cx="2294157" cy="2294157"/>
        </a:xfrm>
        <a:prstGeom prst="gear6">
          <a:avLst/>
        </a:prstGeom>
        <a:solidFill>
          <a:schemeClr val="accent2"/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Know the position you seek.</a:t>
          </a:r>
        </a:p>
      </dsp:txBody>
      <dsp:txXfrm rot="-20700000">
        <a:off x="4214385" y="760976"/>
        <a:ext cx="1287805" cy="1287805"/>
      </dsp:txXfrm>
    </dsp:sp>
    <dsp:sp modelId="{62757A95-B3FE-9747-8F48-026876E51BFE}">
      <dsp:nvSpPr>
        <dsp:cNvPr id="0" name=""/>
        <dsp:cNvSpPr/>
      </dsp:nvSpPr>
      <dsp:spPr>
        <a:xfrm>
          <a:off x="5501881" y="898033"/>
          <a:ext cx="3174382" cy="1127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4-year program community college, community college?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Research support, resources, expectations</a:t>
          </a:r>
        </a:p>
      </dsp:txBody>
      <dsp:txXfrm>
        <a:off x="5534911" y="931063"/>
        <a:ext cx="3108322" cy="1061683"/>
      </dsp:txXfrm>
    </dsp:sp>
    <dsp:sp modelId="{A1BBCC1D-4070-0C4C-B11D-DFBDFDE8FE72}">
      <dsp:nvSpPr>
        <dsp:cNvPr id="0" name=""/>
        <dsp:cNvSpPr/>
      </dsp:nvSpPr>
      <dsp:spPr>
        <a:xfrm>
          <a:off x="4043991" y="2137660"/>
          <a:ext cx="4120978" cy="4120978"/>
        </a:xfrm>
        <a:prstGeom prst="circularArrow">
          <a:avLst>
            <a:gd name="adj1" fmla="val 4688"/>
            <a:gd name="adj2" fmla="val 299029"/>
            <a:gd name="adj3" fmla="val 2545385"/>
            <a:gd name="adj4" fmla="val 1579970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F6EE4-E7F6-3F42-AD5D-49CE9CF39677}">
      <dsp:nvSpPr>
        <dsp:cNvPr id="0" name=""/>
        <dsp:cNvSpPr/>
      </dsp:nvSpPr>
      <dsp:spPr>
        <a:xfrm>
          <a:off x="1985081" y="1347973"/>
          <a:ext cx="2994148" cy="29941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91BE1-D8D9-6740-913A-04A23869D1B4}">
      <dsp:nvSpPr>
        <dsp:cNvPr id="0" name=""/>
        <dsp:cNvSpPr/>
      </dsp:nvSpPr>
      <dsp:spPr>
        <a:xfrm>
          <a:off x="3180547" y="-251827"/>
          <a:ext cx="3228294" cy="32282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D69C-5D52-8441-8361-CEB83114CEEB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9E38D-5243-4648-9BDD-9FC701C2C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89E38D-5243-4648-9BDD-9FC701C2C6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25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95396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6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1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96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3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0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673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363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808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epetruc@si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7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hyperlink" Target="https://bmcproc.biomedcentral.com/articles/10.1186/s12919-021-00207-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9A1668-AAF7-C15C-85D9-C71388D3A9A8}"/>
              </a:ext>
            </a:extLst>
          </p:cNvPr>
          <p:cNvSpPr txBox="1"/>
          <p:nvPr/>
        </p:nvSpPr>
        <p:spPr>
          <a:xfrm>
            <a:off x="4140225" y="3466895"/>
            <a:ext cx="3869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Scientific Careers Retreat, University of Iowa</a:t>
            </a:r>
            <a:endParaRPr lang="en-US" sz="2000" b="0" i="0" u="none" strike="noStrike" dirty="0">
              <a:solidFill>
                <a:srgbClr val="212121"/>
              </a:solidFill>
              <a:effectLst/>
            </a:endParaRPr>
          </a:p>
          <a:p>
            <a:pPr algn="ctr"/>
            <a:r>
              <a:rPr lang="en-US" sz="2000" b="0" i="0" u="none" strike="noStrike" dirty="0">
                <a:solidFill>
                  <a:srgbClr val="212121"/>
                </a:solidFill>
                <a:effectLst/>
              </a:rPr>
              <a:t>2023</a:t>
            </a:r>
            <a:r>
              <a:rPr lang="en-US" sz="2000" dirty="0">
                <a:solidFill>
                  <a:srgbClr val="212121"/>
                </a:solidFill>
              </a:rPr>
              <a:t>1104</a:t>
            </a:r>
            <a:endParaRPr lang="en-US" sz="2000" b="0" i="0" u="none" strike="noStrike" dirty="0">
              <a:solidFill>
                <a:srgbClr val="21212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FAC48-BA59-40A8-C375-491983C133E4}"/>
              </a:ext>
            </a:extLst>
          </p:cNvPr>
          <p:cNvSpPr txBox="1"/>
          <p:nvPr/>
        </p:nvSpPr>
        <p:spPr>
          <a:xfrm>
            <a:off x="6952847" y="4900229"/>
            <a:ext cx="317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Emily </a:t>
            </a:r>
            <a:r>
              <a:rPr lang="en-US" sz="2400" dirty="0" err="1"/>
              <a:t>Petruccelli</a:t>
            </a:r>
            <a:r>
              <a:rPr lang="en-US" sz="2400" dirty="0"/>
              <a:t>, PhD</a:t>
            </a:r>
          </a:p>
          <a:p>
            <a:pPr algn="r"/>
            <a:r>
              <a:rPr lang="en-US" sz="2400" b="0" i="0" u="none" strike="noStrike" dirty="0">
                <a:solidFill>
                  <a:srgbClr val="212121"/>
                </a:solidFill>
                <a:effectLst/>
                <a:hlinkClick r:id="rId2"/>
              </a:rPr>
              <a:t>epetruc@siue.edu</a:t>
            </a:r>
            <a:r>
              <a:rPr lang="en-US" sz="2400" b="0" i="0" u="none" strike="noStrike" dirty="0">
                <a:solidFill>
                  <a:srgbClr val="212121"/>
                </a:solidFill>
                <a:effectLst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D131A-0104-7BE1-4862-CAB594B1E8C5}"/>
              </a:ext>
            </a:extLst>
          </p:cNvPr>
          <p:cNvSpPr txBox="1"/>
          <p:nvPr/>
        </p:nvSpPr>
        <p:spPr>
          <a:xfrm>
            <a:off x="1955800" y="1713522"/>
            <a:ext cx="82185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+mj-lt"/>
              </a:rPr>
              <a:t>Assistant Professor at a primarily undergraduate institution (PUI)</a:t>
            </a:r>
            <a:endParaRPr lang="en-US" sz="4400" b="0" i="0" u="none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pic>
        <p:nvPicPr>
          <p:cNvPr id="8" name="Picture 7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FE688159-6B4A-2856-0A31-FB67AE44A4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591" y="4376057"/>
            <a:ext cx="836109" cy="12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2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DDD59E-7FAD-2F52-4172-E2839B227144}"/>
              </a:ext>
            </a:extLst>
          </p:cNvPr>
          <p:cNvSpPr txBox="1">
            <a:spLocks/>
          </p:cNvSpPr>
          <p:nvPr/>
        </p:nvSpPr>
        <p:spPr>
          <a:xfrm>
            <a:off x="1485900" y="13179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My academic path…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7FF6BE1-A004-3E50-4A7E-C9A990223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04158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Zeek Cuellar - Fundraising For Children's Miracle Network ...">
            <a:extLst>
              <a:ext uri="{FF2B5EF4-FFF2-40B4-BE49-F238E27FC236}">
                <a16:creationId xmlns:a16="http://schemas.microsoft.com/office/drawing/2014/main" id="{A2171642-2AC4-657C-9680-C83230A9E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36" b="99055" l="9699" r="89967">
                        <a14:foregroundMark x1="39632" y1="3592" x2="39632" y2="3592"/>
                        <a14:foregroundMark x1="60870" y1="2836" x2="60870" y2="2836"/>
                        <a14:foregroundMark x1="60368" y1="23440" x2="60368" y2="23440"/>
                        <a14:foregroundMark x1="43645" y1="62382" x2="43645" y2="62382"/>
                        <a14:foregroundMark x1="53512" y1="90359" x2="53512" y2="90359"/>
                        <a14:foregroundMark x1="36455" y1="96030" x2="36455" y2="96030"/>
                        <a14:foregroundMark x1="47659" y1="99055" x2="47659" y2="99055"/>
                        <a14:foregroundMark x1="62040" y1="65784" x2="62040" y2="65784"/>
                        <a14:foregroundMark x1="74749" y1="63138" x2="74749" y2="63138"/>
                        <a14:foregroundMark x1="76421" y1="68998" x2="76421" y2="68998"/>
                        <a14:foregroundMark x1="73579" y1="69754" x2="73579" y2="69754"/>
                        <a14:foregroundMark x1="41806" y1="18904" x2="41806" y2="18904"/>
                        <a14:foregroundMark x1="22910" y1="25331" x2="22910" y2="2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484" y="1079500"/>
            <a:ext cx="713591" cy="6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owa Hawkeyes - Wikipedia">
            <a:extLst>
              <a:ext uri="{FF2B5EF4-FFF2-40B4-BE49-F238E27FC236}">
                <a16:creationId xmlns:a16="http://schemas.microsoft.com/office/drawing/2014/main" id="{8D5FD1D8-62F4-E59C-87AB-1E6F5BBBF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31" y="2168744"/>
            <a:ext cx="693858" cy="4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owa Hawkeyes - Wikipedia">
            <a:extLst>
              <a:ext uri="{FF2B5EF4-FFF2-40B4-BE49-F238E27FC236}">
                <a16:creationId xmlns:a16="http://schemas.microsoft.com/office/drawing/2014/main" id="{077A3C83-5707-AA1C-B74D-598DC2C2C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20" y="3196647"/>
            <a:ext cx="693858" cy="4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,315 Bear Logo Stock Photos, High-Res Pictures, and Images ...">
            <a:extLst>
              <a:ext uri="{FF2B5EF4-FFF2-40B4-BE49-F238E27FC236}">
                <a16:creationId xmlns:a16="http://schemas.microsoft.com/office/drawing/2014/main" id="{C81E2E0D-73C5-DDF2-4483-33155D60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778" y="4083001"/>
            <a:ext cx="739169" cy="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UE Marketing and Communications - Graphic Design ...">
            <a:extLst>
              <a:ext uri="{FF2B5EF4-FFF2-40B4-BE49-F238E27FC236}">
                <a16:creationId xmlns:a16="http://schemas.microsoft.com/office/drawing/2014/main" id="{98CFE56E-E74F-D768-5C07-B90042A3A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889" y="5109144"/>
            <a:ext cx="739170" cy="73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9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DDD59E-7FAD-2F52-4172-E2839B227144}"/>
              </a:ext>
            </a:extLst>
          </p:cNvPr>
          <p:cNvSpPr txBox="1">
            <a:spLocks/>
          </p:cNvSpPr>
          <p:nvPr/>
        </p:nvSpPr>
        <p:spPr>
          <a:xfrm>
            <a:off x="1295400" y="2219826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Life at a primarily undergraduate institution (PUI)</a:t>
            </a:r>
          </a:p>
        </p:txBody>
      </p:sp>
    </p:spTree>
    <p:extLst>
      <p:ext uri="{BB962C8B-B14F-4D97-AF65-F5344CB8AC3E}">
        <p14:creationId xmlns:p14="http://schemas.microsoft.com/office/powerpoint/2010/main" val="1597906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3BB7A-B63F-207D-F810-37B60BBE92BC}"/>
              </a:ext>
            </a:extLst>
          </p:cNvPr>
          <p:cNvSpPr txBox="1"/>
          <p:nvPr/>
        </p:nvSpPr>
        <p:spPr>
          <a:xfrm>
            <a:off x="1485900" y="168443"/>
            <a:ext cx="102616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/>
                <a:latin typeface="Trebuchet MS" panose="020B0703020202090204" pitchFamily="34" charset="0"/>
              </a:rPr>
              <a:t>Job Contract: 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r>
              <a:rPr lang="en-US" sz="2400" dirty="0">
                <a:solidFill>
                  <a:srgbClr val="3F3F3F"/>
                </a:solidFill>
                <a:effectLst/>
                <a:latin typeface="Trebuchet MS" panose="020B0703020202090204" pitchFamily="34" charset="0"/>
              </a:rPr>
              <a:t>9 month contract August - May </a:t>
            </a:r>
            <a:endParaRPr lang="en-US" sz="2800" dirty="0">
              <a:effectLst/>
            </a:endParaRPr>
          </a:p>
          <a:p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$3050 semi-monthly (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$55K </a:t>
            </a:r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per year; currently at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$63K</a:t>
            </a:r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)</a:t>
            </a:r>
          </a:p>
          <a:p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N</a:t>
            </a:r>
            <a:r>
              <a:rPr lang="en-US" sz="2400" dirty="0">
                <a:solidFill>
                  <a:srgbClr val="3F3F3F"/>
                </a:solidFill>
                <a:effectLst/>
                <a:latin typeface="Trebuchet MS" panose="020B0703020202090204" pitchFamily="34" charset="0"/>
              </a:rPr>
              <a:t>egoti</a:t>
            </a:r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ated moving expenses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($3500</a:t>
            </a:r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) and startup funds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Trebuchet MS" panose="020B0703020202090204" pitchFamily="34" charset="0"/>
              </a:rPr>
              <a:t>($77K</a:t>
            </a:r>
            <a:r>
              <a:rPr lang="en-US" sz="2400" dirty="0">
                <a:solidFill>
                  <a:srgbClr val="3F3F3F"/>
                </a:solidFill>
                <a:latin typeface="Trebuchet MS" panose="020B0703020202090204" pitchFamily="34" charset="0"/>
              </a:rPr>
              <a:t>)</a:t>
            </a:r>
            <a:endParaRPr lang="en-US" sz="2400" dirty="0">
              <a:solidFill>
                <a:srgbClr val="3F3F3F"/>
              </a:solidFill>
              <a:effectLst/>
              <a:latin typeface="Trebuchet MS" panose="020B070302020209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effectLst/>
            </a:endParaRP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  <a:effectLst/>
                <a:latin typeface="Wingdings 3" pitchFamily="2" charset="2"/>
              </a:rPr>
              <a:t> </a:t>
            </a:r>
            <a:r>
              <a:rPr lang="en-US" sz="2400" dirty="0">
                <a:effectLst/>
                <a:latin typeface="Trebuchet MS" panose="020B0703020202090204" pitchFamily="34" charset="0"/>
              </a:rPr>
              <a:t>Teaching (60%) </a:t>
            </a:r>
            <a:endParaRPr lang="en-US" sz="2800" dirty="0">
              <a:effectLst/>
            </a:endParaRP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Wingdings 3" pitchFamily="2" charset="2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3:3 load, so a large ~100 student course with labs or 2-3 smaller courses</a:t>
            </a:r>
            <a:endParaRPr lang="en-US" sz="2400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Wingdings 3" pitchFamily="2" charset="2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Responsible for all instruction, materials, grading, and TAs </a:t>
            </a:r>
          </a:p>
          <a:p>
            <a:pPr lvl="1"/>
            <a:endParaRPr lang="en-US" sz="2400" dirty="0">
              <a:effectLst/>
            </a:endParaRPr>
          </a:p>
          <a:p>
            <a:r>
              <a:rPr lang="en-US" sz="2400" dirty="0">
                <a:solidFill>
                  <a:schemeClr val="accent5">
                    <a:lumMod val="75000"/>
                  </a:schemeClr>
                </a:solidFill>
                <a:effectLst/>
                <a:latin typeface="Wingdings 3" pitchFamily="2" charset="2"/>
              </a:rPr>
              <a:t> </a:t>
            </a:r>
            <a:r>
              <a:rPr lang="en-US" sz="2400" dirty="0">
                <a:effectLst/>
                <a:latin typeface="Trebuchet MS" panose="020B0703020202090204" pitchFamily="34" charset="0"/>
              </a:rPr>
              <a:t>Scholarship/Research (</a:t>
            </a:r>
            <a:r>
              <a:rPr lang="en-US" sz="2400" dirty="0">
                <a:latin typeface="Trebuchet MS" panose="020B0703020202090204" pitchFamily="34" charset="0"/>
              </a:rPr>
              <a:t>30</a:t>
            </a:r>
            <a:r>
              <a:rPr lang="en-US" sz="2400" dirty="0">
                <a:effectLst/>
                <a:latin typeface="Trebuchet MS" panose="020B0703020202090204" pitchFamily="34" charset="0"/>
              </a:rPr>
              <a:t>%) </a:t>
            </a:r>
            <a:endParaRPr lang="en-US" sz="2800" dirty="0">
              <a:effectLst/>
            </a:endParaRP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effectLst/>
                <a:latin typeface="Wingdings 3" pitchFamily="2" charset="2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8 research students = 1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teaching release </a:t>
            </a:r>
            <a:endParaRPr lang="en-US" sz="2400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lvl="1"/>
            <a:r>
              <a:rPr lang="en-US" sz="1600" dirty="0">
                <a:solidFill>
                  <a:schemeClr val="accent5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Wingdings 3" pitchFamily="2" charset="2"/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Whatever time you have left in a day! </a:t>
            </a:r>
          </a:p>
          <a:p>
            <a:pPr lvl="1"/>
            <a:endParaRPr lang="en-US" sz="2400" dirty="0">
              <a:effectLst/>
            </a:endParaRPr>
          </a:p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/>
                <a:latin typeface="Wingdings 3" pitchFamily="2" charset="2"/>
              </a:rPr>
              <a:t> </a:t>
            </a:r>
            <a:r>
              <a:rPr lang="en-US" sz="2400" dirty="0">
                <a:effectLst/>
                <a:latin typeface="Trebuchet MS" panose="020B0703020202090204" pitchFamily="34" charset="0"/>
              </a:rPr>
              <a:t>Service (10%) </a:t>
            </a:r>
            <a:endParaRPr lang="en-US" sz="2800" dirty="0">
              <a:effectLst/>
            </a:endParaRPr>
          </a:p>
          <a:p>
            <a:pPr lvl="1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ffectLst/>
                <a:latin typeface="Wingdings 3" pitchFamily="2" charset="2"/>
              </a:rPr>
              <a:t></a:t>
            </a:r>
            <a:r>
              <a:rPr lang="en-US" sz="1600" dirty="0">
                <a:solidFill>
                  <a:srgbClr val="EF7C07"/>
                </a:solidFill>
                <a:effectLst/>
                <a:latin typeface="Wingdings 3" pitchFamily="2" charset="2"/>
              </a:rPr>
              <a:t>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Department meetings (weekly)</a:t>
            </a:r>
            <a:endParaRPr lang="en-US" sz="2400" dirty="0">
              <a:solidFill>
                <a:schemeClr val="accent4">
                  <a:lumMod val="75000"/>
                </a:schemeClr>
              </a:solidFill>
              <a:effectLst/>
            </a:endParaRPr>
          </a:p>
          <a:p>
            <a:pPr lvl="1"/>
            <a:r>
              <a:rPr lang="en-US" sz="1600" dirty="0">
                <a:solidFill>
                  <a:schemeClr val="accent4">
                    <a:lumMod val="75000"/>
                  </a:schemeClr>
                </a:solidFill>
                <a:effectLst/>
                <a:latin typeface="Wingdings 3" pitchFamily="2" charset="2"/>
              </a:rPr>
              <a:t>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Committee meetings Dept.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 University level (undergrad, grad, IT/library, Appeals,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etc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  <a:latin typeface="Trebuchet MS" panose="020B0703020202090204" pitchFamily="34" charset="0"/>
              </a:rPr>
              <a:t>)</a:t>
            </a:r>
            <a:endParaRPr lang="en-US" dirty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1708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F371B-8689-1C22-62AF-84F1B07EC0D9}"/>
              </a:ext>
            </a:extLst>
          </p:cNvPr>
          <p:cNvSpPr txBox="1"/>
          <p:nvPr/>
        </p:nvSpPr>
        <p:spPr>
          <a:xfrm>
            <a:off x="1562100" y="824764"/>
            <a:ext cx="5308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Unsat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 / Sat. / Meritorious / Excellent)</a:t>
            </a:r>
            <a:endParaRPr lang="en-US" sz="2400" b="0" i="0" u="sng" strike="noStrike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E7984-DE40-970B-5C1C-41F3A3A8B817}"/>
              </a:ext>
            </a:extLst>
          </p:cNvPr>
          <p:cNvSpPr txBox="1"/>
          <p:nvPr/>
        </p:nvSpPr>
        <p:spPr>
          <a:xfrm>
            <a:off x="3675237" y="1919488"/>
            <a:ext cx="7656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Effective teaching, curriculum development, student and faculty evals, research mentoring, teaching portfolio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4B993-3F14-BE91-0A15-CC1B2707F1C3}"/>
              </a:ext>
            </a:extLst>
          </p:cNvPr>
          <p:cNvSpPr txBox="1"/>
          <p:nvPr/>
        </p:nvSpPr>
        <p:spPr>
          <a:xfrm>
            <a:off x="3675237" y="3417132"/>
            <a:ext cx="765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Attendance at meetings, two peer-reviewed publications, record of mentoring, at least 1 grant submission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F636E-03DE-D693-4C13-DC3FD3A7EC1A}"/>
              </a:ext>
            </a:extLst>
          </p:cNvPr>
          <p:cNvSpPr txBox="1"/>
          <p:nvPr/>
        </p:nvSpPr>
        <p:spPr>
          <a:xfrm>
            <a:off x="3675237" y="4784147"/>
            <a:ext cx="7656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Departmental- and University-level committees, manuscript reviewer, scholarship/grant/award judge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E43AAAD-19EA-3E5A-3C24-1A09AD874E6B}"/>
              </a:ext>
            </a:extLst>
          </p:cNvPr>
          <p:cNvGrpSpPr/>
          <p:nvPr/>
        </p:nvGrpSpPr>
        <p:grpSpPr>
          <a:xfrm>
            <a:off x="850150" y="1973333"/>
            <a:ext cx="2973237" cy="684214"/>
            <a:chOff x="1788229" y="-194916"/>
            <a:chExt cx="8165952" cy="68421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2C9455-8B83-292A-575B-1F32DB984588}"/>
                </a:ext>
              </a:extLst>
            </p:cNvPr>
            <p:cNvSpPr/>
            <p:nvPr/>
          </p:nvSpPr>
          <p:spPr>
            <a:xfrm>
              <a:off x="2086543" y="-194916"/>
              <a:ext cx="7541701" cy="6775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DC1397-6595-6FA7-ED78-4AA8C355587B}"/>
                </a:ext>
              </a:extLst>
            </p:cNvPr>
            <p:cNvSpPr txBox="1"/>
            <p:nvPr/>
          </p:nvSpPr>
          <p:spPr>
            <a:xfrm>
              <a:off x="1788229" y="-188252"/>
              <a:ext cx="8165952" cy="677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805" tIns="93980" rIns="93980" bIns="9398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Teaching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B35EBD-FCF8-5566-A388-F3F815AF14B1}"/>
              </a:ext>
            </a:extLst>
          </p:cNvPr>
          <p:cNvGrpSpPr/>
          <p:nvPr/>
        </p:nvGrpSpPr>
        <p:grpSpPr>
          <a:xfrm>
            <a:off x="963797" y="3484641"/>
            <a:ext cx="2973237" cy="693878"/>
            <a:chOff x="509717" y="322230"/>
            <a:chExt cx="8165952" cy="6938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E5666D-995D-80D7-D1C1-5995D0CD43CB}"/>
                </a:ext>
              </a:extLst>
            </p:cNvPr>
            <p:cNvSpPr/>
            <p:nvPr/>
          </p:nvSpPr>
          <p:spPr>
            <a:xfrm>
              <a:off x="509717" y="322230"/>
              <a:ext cx="7541701" cy="6775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8FF0719-4692-9C10-F460-1311032A7A85}"/>
                </a:ext>
              </a:extLst>
            </p:cNvPr>
            <p:cNvSpPr txBox="1"/>
            <p:nvPr/>
          </p:nvSpPr>
          <p:spPr>
            <a:xfrm>
              <a:off x="509717" y="338558"/>
              <a:ext cx="8165952" cy="677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805" tIns="93980" rIns="93980" bIns="9398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Research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864F91-48E6-1963-3473-7B3BDFE69815}"/>
              </a:ext>
            </a:extLst>
          </p:cNvPr>
          <p:cNvGrpSpPr/>
          <p:nvPr/>
        </p:nvGrpSpPr>
        <p:grpSpPr>
          <a:xfrm>
            <a:off x="963796" y="4843602"/>
            <a:ext cx="2973237" cy="710208"/>
            <a:chOff x="509717" y="305900"/>
            <a:chExt cx="8165952" cy="71020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98B290C-F32A-84A3-527B-E0AC6354BE9F}"/>
                </a:ext>
              </a:extLst>
            </p:cNvPr>
            <p:cNvSpPr/>
            <p:nvPr/>
          </p:nvSpPr>
          <p:spPr>
            <a:xfrm>
              <a:off x="509717" y="338558"/>
              <a:ext cx="7541700" cy="6775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937F0B-83E5-A308-F13C-70D6CE4043C0}"/>
                </a:ext>
              </a:extLst>
            </p:cNvPr>
            <p:cNvSpPr txBox="1"/>
            <p:nvPr/>
          </p:nvSpPr>
          <p:spPr>
            <a:xfrm>
              <a:off x="509717" y="305900"/>
              <a:ext cx="8165952" cy="67755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7805" tIns="93980" rIns="93980" bIns="93980" numCol="1" spcCol="1270" anchor="ctr" anchorCtr="0">
              <a:noAutofit/>
            </a:bodyPr>
            <a:lstStyle/>
            <a:p>
              <a:pPr marL="0" lvl="0" indent="0" algn="l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700" kern="1200" dirty="0"/>
                <a:t>Service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59CF065D-376E-F49E-CD43-DAE286BF2FAD}"/>
              </a:ext>
            </a:extLst>
          </p:cNvPr>
          <p:cNvSpPr txBox="1">
            <a:spLocks/>
          </p:cNvSpPr>
          <p:nvPr/>
        </p:nvSpPr>
        <p:spPr>
          <a:xfrm>
            <a:off x="1485900" y="13179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Tenure Requirements: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924525-289D-BA6B-C5BE-28B669D5D16F}"/>
              </a:ext>
            </a:extLst>
          </p:cNvPr>
          <p:cNvSpPr txBox="1"/>
          <p:nvPr/>
        </p:nvSpPr>
        <p:spPr>
          <a:xfrm>
            <a:off x="6934200" y="183141"/>
            <a:ext cx="5016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6yr process, submit yearly reviews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full draft at midpoint 3yr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final dossier at the start of 6yr</a:t>
            </a:r>
            <a:endParaRPr lang="en-US" sz="2400" b="0" i="0" u="sng" strike="noStrike" dirty="0"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332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55862"/>
            <a:ext cx="9601200" cy="6775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day in the life…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81F57-C7F8-3F99-A861-175FC3663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935"/>
          <a:stretch/>
        </p:blipFill>
        <p:spPr>
          <a:xfrm>
            <a:off x="264696" y="2715116"/>
            <a:ext cx="6318642" cy="36616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2206BE-FA0C-A350-3D1A-6F8C094C10AA}"/>
              </a:ext>
            </a:extLst>
          </p:cNvPr>
          <p:cNvSpPr txBox="1"/>
          <p:nvPr/>
        </p:nvSpPr>
        <p:spPr>
          <a:xfrm>
            <a:off x="2103521" y="936583"/>
            <a:ext cx="2286000" cy="466344"/>
          </a:xfrm>
          <a:prstGeom prst="rect">
            <a:avLst/>
          </a:prstGeom>
          <a:solidFill>
            <a:srgbClr val="DBF6D3"/>
          </a:solidFill>
          <a:effectLst>
            <a:outerShdw blurRad="50800" dist="38100" dir="10800000" algn="r" rotWithShape="0">
              <a:srgbClr val="52D725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Teaching: </a:t>
            </a:r>
            <a:r>
              <a:rPr lang="en-US" sz="2400" dirty="0">
                <a:latin typeface="+mj-lt"/>
              </a:rPr>
              <a:t>60%</a:t>
            </a:r>
            <a:r>
              <a:rPr lang="en-US" sz="2400" u="sng" dirty="0">
                <a:latin typeface="+mj-lt"/>
              </a:rPr>
              <a:t>                            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30E59E-D70E-4D94-30B7-2AFDF7EC212F}"/>
              </a:ext>
            </a:extLst>
          </p:cNvPr>
          <p:cNvSpPr txBox="1"/>
          <p:nvPr/>
        </p:nvSpPr>
        <p:spPr>
          <a:xfrm>
            <a:off x="2103521" y="1537109"/>
            <a:ext cx="2286000" cy="466344"/>
          </a:xfrm>
          <a:prstGeom prst="rect">
            <a:avLst/>
          </a:prstGeom>
          <a:solidFill>
            <a:srgbClr val="FFCDDA"/>
          </a:solidFill>
          <a:effectLst>
            <a:outerShdw blurRad="50800" dist="38100" dir="10800000" algn="r" rotWithShape="0">
              <a:srgbClr val="FB2655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Research: </a:t>
            </a:r>
            <a:r>
              <a:rPr lang="en-US" sz="2400" dirty="0">
                <a:latin typeface="+mj-lt"/>
              </a:rPr>
              <a:t>20%</a:t>
            </a:r>
            <a:r>
              <a:rPr lang="en-US" sz="2400" u="sng" dirty="0">
                <a:latin typeface="+mj-lt"/>
              </a:rPr>
              <a:t>                            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DF175F-ABCC-E8F2-EAAD-C359DA9435A5}"/>
              </a:ext>
            </a:extLst>
          </p:cNvPr>
          <p:cNvSpPr txBox="1"/>
          <p:nvPr/>
        </p:nvSpPr>
        <p:spPr>
          <a:xfrm>
            <a:off x="2103521" y="2126112"/>
            <a:ext cx="2286000" cy="466344"/>
          </a:xfrm>
          <a:prstGeom prst="rect">
            <a:avLst/>
          </a:prstGeom>
          <a:solidFill>
            <a:srgbClr val="D6EBF7"/>
          </a:solidFill>
          <a:effectLst>
            <a:outerShdw blurRad="50800" dist="38100" dir="10800000" algn="r" rotWithShape="0">
              <a:srgbClr val="30A9DC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Service: </a:t>
            </a:r>
            <a:r>
              <a:rPr lang="en-US" sz="2400" dirty="0">
                <a:latin typeface="+mj-lt"/>
              </a:rPr>
              <a:t>20%</a:t>
            </a:r>
            <a:r>
              <a:rPr lang="en-US" sz="2400" u="sng" dirty="0">
                <a:latin typeface="+mj-lt"/>
              </a:rPr>
              <a:t>                            </a:t>
            </a:r>
            <a:endParaRPr lang="en-US" sz="2400" b="0" i="0" u="sng" strike="noStrike" dirty="0">
              <a:solidFill>
                <a:srgbClr val="212121"/>
              </a:solidFill>
              <a:effectLst/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A47E4-D073-5FEC-C30D-A94CF9E8C562}"/>
              </a:ext>
            </a:extLst>
          </p:cNvPr>
          <p:cNvSpPr txBox="1"/>
          <p:nvPr/>
        </p:nvSpPr>
        <p:spPr>
          <a:xfrm>
            <a:off x="6424862" y="-104417"/>
            <a:ext cx="5767137" cy="612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rebuchet MS" panose="020B0703020202090204" pitchFamily="34" charset="0"/>
              </a:rPr>
              <a:t>Arrive on campus 				~7am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rebuchet MS" panose="020B0703020202090204" pitchFamily="34" charset="0"/>
              </a:rPr>
              <a:t>Check email 					7-8am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rebuchet MS" panose="020B0703020202090204" pitchFamily="34" charset="0"/>
              </a:rPr>
              <a:t>Flip flies/check lab			8-9am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rebuchet MS" panose="020B0703020202090204" pitchFamily="34" charset="0"/>
              </a:rPr>
              <a:t>Prep for class 					9-10am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rebuchet MS" panose="020B0703020202090204" pitchFamily="34" charset="0"/>
              </a:rPr>
              <a:t>Teach a class 					10-11am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Student ?s, blackboard 		11-noon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Eat /read a paper				noon-1pm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Prep/check weekly labs 		1pm-3pm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Go to weekly seminar			3-4pm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Grading, writing, meetings 	4-5pm</a:t>
            </a:r>
          </a:p>
          <a:p>
            <a:pPr marL="342900" indent="-342900">
              <a:lnSpc>
                <a:spcPct val="150000"/>
              </a:lnSpc>
              <a:buFont typeface="Wingdings 3" pitchFamily="2" charset="2"/>
              <a:buChar char="u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703020202090204" pitchFamily="34" charset="0"/>
              </a:rPr>
              <a:t>Leave work						~5-8pm</a:t>
            </a:r>
          </a:p>
        </p:txBody>
      </p:sp>
    </p:spTree>
    <p:extLst>
      <p:ext uri="{BB962C8B-B14F-4D97-AF65-F5344CB8AC3E}">
        <p14:creationId xmlns:p14="http://schemas.microsoft.com/office/powerpoint/2010/main" val="268622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0CF5C60-E77D-422A-DD61-15B6190C449C}"/>
              </a:ext>
            </a:extLst>
          </p:cNvPr>
          <p:cNvSpPr txBox="1">
            <a:spLocks/>
          </p:cNvSpPr>
          <p:nvPr/>
        </p:nvSpPr>
        <p:spPr>
          <a:xfrm>
            <a:off x="1485900" y="131799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Obtaining a faculty position at a PUI…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9ABE5-C509-8C1B-980F-3BE9D5B3E1A3}"/>
              </a:ext>
            </a:extLst>
          </p:cNvPr>
          <p:cNvSpPr txBox="1"/>
          <p:nvPr/>
        </p:nvSpPr>
        <p:spPr>
          <a:xfrm>
            <a:off x="9749289" y="5615114"/>
            <a:ext cx="1974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  <a:hlinkClick r:id="rId2"/>
              </a:rPr>
              <a:t>King-Smith et al, 2021 in BMC Proceedings</a:t>
            </a:r>
            <a:endParaRPr lang="en-US" sz="1400" dirty="0"/>
          </a:p>
        </p:txBody>
      </p:sp>
      <p:pic>
        <p:nvPicPr>
          <p:cNvPr id="3074" name="Picture 2" descr="Qr Code Preview Image.">
            <a:extLst>
              <a:ext uri="{FF2B5EF4-FFF2-40B4-BE49-F238E27FC236}">
                <a16:creationId xmlns:a16="http://schemas.microsoft.com/office/drawing/2014/main" id="{F39D9E90-CB6F-AF6B-0B57-8DB40ABC1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263" y="3767624"/>
            <a:ext cx="1847490" cy="184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69DCC79-6076-9A0E-9AA6-D6878F33D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477985"/>
              </p:ext>
            </p:extLst>
          </p:nvPr>
        </p:nvGraphicFramePr>
        <p:xfrm>
          <a:off x="707367" y="719666"/>
          <a:ext cx="9452634" cy="5853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8B72DA-F525-B6C1-38AE-F5A0F8D98061}"/>
              </a:ext>
            </a:extLst>
          </p:cNvPr>
          <p:cNvSpPr txBox="1"/>
          <p:nvPr/>
        </p:nvSpPr>
        <p:spPr>
          <a:xfrm>
            <a:off x="9563942" y="3104359"/>
            <a:ext cx="23454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0" dirty="0">
                <a:solidFill>
                  <a:srgbClr val="1B3051"/>
                </a:solidFill>
                <a:effectLst/>
                <a:latin typeface="Europa"/>
              </a:rPr>
              <a:t>Obtaining a faculty position at a primarily undergraduate institution (PUI)</a:t>
            </a:r>
          </a:p>
        </p:txBody>
      </p:sp>
    </p:spTree>
    <p:extLst>
      <p:ext uri="{BB962C8B-B14F-4D97-AF65-F5344CB8AC3E}">
        <p14:creationId xmlns:p14="http://schemas.microsoft.com/office/powerpoint/2010/main" val="3905173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046198"/>
            <a:ext cx="9254328" cy="1485900"/>
          </a:xfrm>
        </p:spPr>
        <p:txBody>
          <a:bodyPr/>
          <a:lstStyle/>
          <a:p>
            <a:pPr algn="ctr"/>
            <a:r>
              <a:rPr lang="en-US" dirty="0"/>
              <a:t>In undergrad, what do I want to bee when I grow up…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D80779-5CA7-8DE2-6AED-ADA7B652BD83}"/>
              </a:ext>
            </a:extLst>
          </p:cNvPr>
          <p:cNvSpPr txBox="1"/>
          <p:nvPr/>
        </p:nvSpPr>
        <p:spPr>
          <a:xfrm>
            <a:off x="1718472" y="2624434"/>
            <a:ext cx="92543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 Medical Doctor?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 Teacher?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something with job security, livable wage, pride..? </a:t>
            </a:r>
          </a:p>
          <a:p>
            <a:endParaRPr lang="en-US" sz="3200" dirty="0"/>
          </a:p>
        </p:txBody>
      </p:sp>
      <p:pic>
        <p:nvPicPr>
          <p:cNvPr id="4" name="Picture 2" descr="Zeek Cuellar - Fundraising For Children's Miracle Network ...">
            <a:extLst>
              <a:ext uri="{FF2B5EF4-FFF2-40B4-BE49-F238E27FC236}">
                <a16:creationId xmlns:a16="http://schemas.microsoft.com/office/drawing/2014/main" id="{7D429CC4-084C-2B7A-FCCC-52D14AB67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36" b="99055" l="9699" r="89967">
                        <a14:foregroundMark x1="39632" y1="3592" x2="39632" y2="3592"/>
                        <a14:foregroundMark x1="60870" y1="2836" x2="60870" y2="2836"/>
                        <a14:foregroundMark x1="60368" y1="23440" x2="60368" y2="23440"/>
                        <a14:foregroundMark x1="43645" y1="62382" x2="43645" y2="62382"/>
                        <a14:foregroundMark x1="53512" y1="90359" x2="53512" y2="90359"/>
                        <a14:foregroundMark x1="36455" y1="96030" x2="36455" y2="96030"/>
                        <a14:foregroundMark x1="47659" y1="99055" x2="47659" y2="99055"/>
                        <a14:foregroundMark x1="62040" y1="65784" x2="62040" y2="65784"/>
                        <a14:foregroundMark x1="74749" y1="63138" x2="74749" y2="63138"/>
                        <a14:foregroundMark x1="76421" y1="68998" x2="76421" y2="68998"/>
                        <a14:foregroundMark x1="73579" y1="69754" x2="73579" y2="69754"/>
                        <a14:foregroundMark x1="41806" y1="18904" x2="41806" y2="18904"/>
                        <a14:foregroundMark x1="22910" y1="25331" x2="22910" y2="253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785" y="953862"/>
            <a:ext cx="835581" cy="7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9A0F5C-C59D-50EC-70C6-085D061183AF}"/>
              </a:ext>
            </a:extLst>
          </p:cNvPr>
          <p:cNvSpPr txBox="1"/>
          <p:nvPr/>
        </p:nvSpPr>
        <p:spPr>
          <a:xfrm>
            <a:off x="1481711" y="5475888"/>
            <a:ext cx="99751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30A9D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Keep many options open!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30A9DC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431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064" y="261823"/>
            <a:ext cx="9637296" cy="855777"/>
          </a:xfrm>
        </p:spPr>
        <p:txBody>
          <a:bodyPr/>
          <a:lstStyle/>
          <a:p>
            <a:pPr algn="ctr"/>
            <a:r>
              <a:rPr lang="en-US" dirty="0"/>
              <a:t>Research Assistant at University of Iowa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E67A7-57B2-E40F-CBF6-7F842C7F4C9D}"/>
              </a:ext>
            </a:extLst>
          </p:cNvPr>
          <p:cNvSpPr txBox="1"/>
          <p:nvPr/>
        </p:nvSpPr>
        <p:spPr>
          <a:xfrm>
            <a:off x="2376238" y="1814852"/>
            <a:ext cx="9637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Wingdings" pitchFamily="2" charset="2"/>
              <a:buChar char="Ø"/>
            </a:pPr>
            <a:r>
              <a:rPr lang="en-US" sz="2800" dirty="0"/>
              <a:t>Find meiotic genes in genomes of organisms at the base of the Tree of Life: are obligately asexual rotifers secretly having sex?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28D7-61B4-1BBF-DFD7-9A0B4C23D41A}"/>
              </a:ext>
            </a:extLst>
          </p:cNvPr>
          <p:cNvSpPr txBox="1"/>
          <p:nvPr/>
        </p:nvSpPr>
        <p:spPr>
          <a:xfrm>
            <a:off x="997619" y="5352741"/>
            <a:ext cx="107452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SKILLZ: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basic cell bio – DNA isolation, cleaning, primer design, PCR, Sanger Sequencing; bioinformatics – contig creation, phylogenetics</a:t>
            </a:r>
          </a:p>
        </p:txBody>
      </p:sp>
      <p:pic>
        <p:nvPicPr>
          <p:cNvPr id="3" name="Picture 4" descr="Iowa Hawkeyes - Wikipedia">
            <a:extLst>
              <a:ext uri="{FF2B5EF4-FFF2-40B4-BE49-F238E27FC236}">
                <a16:creationId xmlns:a16="http://schemas.microsoft.com/office/drawing/2014/main" id="{7D02DA96-8F3F-E8DA-12E3-CDB883159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485" y="385979"/>
            <a:ext cx="693858" cy="4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F4D7B6-1236-E9D9-A3E4-6BE01DC374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2"/>
          <a:stretch/>
        </p:blipFill>
        <p:spPr>
          <a:xfrm>
            <a:off x="2135014" y="1643687"/>
            <a:ext cx="980004" cy="23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2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739" y="328952"/>
            <a:ext cx="9047746" cy="1485900"/>
          </a:xfrm>
        </p:spPr>
        <p:txBody>
          <a:bodyPr/>
          <a:lstStyle/>
          <a:p>
            <a:pPr algn="ctr"/>
            <a:r>
              <a:rPr lang="en-US" dirty="0"/>
              <a:t>PhD in Genetics at University of Iowa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E67A7-57B2-E40F-CBF6-7F842C7F4C9D}"/>
              </a:ext>
            </a:extLst>
          </p:cNvPr>
          <p:cNvSpPr txBox="1"/>
          <p:nvPr/>
        </p:nvSpPr>
        <p:spPr>
          <a:xfrm>
            <a:off x="2376238" y="1814852"/>
            <a:ext cx="96372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Wingdings" pitchFamily="2" charset="2"/>
              <a:buChar char="Ø"/>
            </a:pPr>
            <a:r>
              <a:rPr lang="en-US" sz="2800" i="1" dirty="0"/>
              <a:t>Drosophila</a:t>
            </a:r>
            <a:r>
              <a:rPr lang="en-US" sz="2800" dirty="0"/>
              <a:t> neurogenetics to study complex behaviors like sleep, seizures, and response to alcohol. </a:t>
            </a:r>
          </a:p>
          <a:p>
            <a:pPr marL="2743200" lvl="5" indent="-457200">
              <a:buFont typeface="Wingdings" pitchFamily="2" charset="2"/>
              <a:buChar char="§"/>
            </a:pPr>
            <a:r>
              <a:rPr lang="en-US" sz="2400" dirty="0"/>
              <a:t>Sleep in epileptic </a:t>
            </a:r>
            <a:r>
              <a:rPr lang="en-US" sz="2400" dirty="0" err="1"/>
              <a:t>NaV</a:t>
            </a:r>
            <a:r>
              <a:rPr lang="en-US" sz="2400" dirty="0"/>
              <a:t> channel mutants</a:t>
            </a:r>
          </a:p>
          <a:p>
            <a:pPr marL="2743200" lvl="5" indent="-457200">
              <a:buFont typeface="Wingdings" pitchFamily="2" charset="2"/>
              <a:buChar char="§"/>
            </a:pPr>
            <a:r>
              <a:rPr lang="en-US" sz="2400" dirty="0"/>
              <a:t>Unique insect DA receptor, </a:t>
            </a:r>
            <a:r>
              <a:rPr lang="en-US" sz="2400" dirty="0" err="1"/>
              <a:t>DopEcR</a:t>
            </a:r>
            <a:r>
              <a:rPr lang="en-US" sz="2400" dirty="0"/>
              <a:t>, has a role in alcohol behaviors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28D7-61B4-1BBF-DFD7-9A0B4C23D41A}"/>
              </a:ext>
            </a:extLst>
          </p:cNvPr>
          <p:cNvSpPr txBox="1"/>
          <p:nvPr/>
        </p:nvSpPr>
        <p:spPr>
          <a:xfrm>
            <a:off x="997619" y="5352741"/>
            <a:ext cx="10745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SKILLZ: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Drosophila– husbandry, genetic crosses, dissections, behavioral assays; cell bio – Westerns, RT-PCR; immunostaining and confocal microscopy; presentation creation and delivery</a:t>
            </a:r>
          </a:p>
        </p:txBody>
      </p:sp>
      <p:pic>
        <p:nvPicPr>
          <p:cNvPr id="3" name="Picture 4" descr="Iowa Hawkeyes - Wikipedia">
            <a:extLst>
              <a:ext uri="{FF2B5EF4-FFF2-40B4-BE49-F238E27FC236}">
                <a16:creationId xmlns:a16="http://schemas.microsoft.com/office/drawing/2014/main" id="{E2360678-31AC-9134-0A3C-713862079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485" y="385979"/>
            <a:ext cx="693858" cy="4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F228DC-773C-E601-0161-58ED21DC3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881" y="1651464"/>
            <a:ext cx="3048000" cy="2286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B5992-9DD2-0507-CDEA-27A3BFEE1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980" y="3154740"/>
            <a:ext cx="287394" cy="3682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1D85E0-C2D0-5A2D-E4C7-26E3991B9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680" y="3573840"/>
            <a:ext cx="287394" cy="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84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0233158-FF0A-ABA1-CA63-3139476F191D}"/>
              </a:ext>
            </a:extLst>
          </p:cNvPr>
          <p:cNvSpPr/>
          <p:nvPr/>
        </p:nvSpPr>
        <p:spPr>
          <a:xfrm>
            <a:off x="4402870" y="3072369"/>
            <a:ext cx="2795561" cy="18484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FDDD59E-7FAD-2F52-4172-E2839B227144}"/>
              </a:ext>
            </a:extLst>
          </p:cNvPr>
          <p:cNvSpPr txBox="1">
            <a:spLocks/>
          </p:cNvSpPr>
          <p:nvPr/>
        </p:nvSpPr>
        <p:spPr>
          <a:xfrm>
            <a:off x="1485900" y="940190"/>
            <a:ext cx="9486900" cy="15285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Should I switch model organisms?</a:t>
            </a:r>
          </a:p>
        </p:txBody>
      </p:sp>
      <p:pic>
        <p:nvPicPr>
          <p:cNvPr id="1028" name="Picture 4" descr="ABRC">
            <a:extLst>
              <a:ext uri="{FF2B5EF4-FFF2-40B4-BE49-F238E27FC236}">
                <a16:creationId xmlns:a16="http://schemas.microsoft.com/office/drawing/2014/main" id="{7FAB4AFE-39C9-2224-C426-46409F4EF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33" y="2043264"/>
            <a:ext cx="1383727" cy="270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E7488-D52A-80A6-B774-C79EF295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82"/>
          <a:stretch/>
        </p:blipFill>
        <p:spPr>
          <a:xfrm>
            <a:off x="3100214" y="2354887"/>
            <a:ext cx="980004" cy="2390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B61F3-99C2-0BC6-B699-DE76390C8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67556" y="2853592"/>
            <a:ext cx="3048000" cy="2286000"/>
          </a:xfrm>
          <a:prstGeom prst="rect">
            <a:avLst/>
          </a:prstGeom>
        </p:spPr>
      </p:pic>
      <p:pic>
        <p:nvPicPr>
          <p:cNvPr id="1040" name="Picture 16" descr="Find &amp; Order Mice | The Jackson Laboratory">
            <a:extLst>
              <a:ext uri="{FF2B5EF4-FFF2-40B4-BE49-F238E27FC236}">
                <a16:creationId xmlns:a16="http://schemas.microsoft.com/office/drawing/2014/main" id="{85433A59-1916-B40A-50FD-BCAB7983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0621" y1="77848" x2="30621" y2="77848"/>
                        <a14:backgroundMark x1="51606" y1="82595" x2="51606" y2="82595"/>
                        <a14:backgroundMark x1="41113" y1="77848" x2="41113" y2="77848"/>
                        <a14:backgroundMark x1="49679" y1="78481" x2="49679" y2="78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95" y="2245786"/>
            <a:ext cx="2965450" cy="200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75AF6BC-AF88-4511-D23C-29BC71166DEC}"/>
              </a:ext>
            </a:extLst>
          </p:cNvPr>
          <p:cNvSpPr txBox="1">
            <a:spLocks/>
          </p:cNvSpPr>
          <p:nvPr/>
        </p:nvSpPr>
        <p:spPr>
          <a:xfrm>
            <a:off x="6300994" y="3917525"/>
            <a:ext cx="2469895" cy="111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...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0BB536-6BED-A465-FC79-FD29DE1B83A4}"/>
              </a:ext>
            </a:extLst>
          </p:cNvPr>
          <p:cNvSpPr txBox="1">
            <a:spLocks/>
          </p:cNvSpPr>
          <p:nvPr/>
        </p:nvSpPr>
        <p:spPr>
          <a:xfrm>
            <a:off x="8557011" y="3895751"/>
            <a:ext cx="2469895" cy="11183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or</a:t>
            </a:r>
          </a:p>
        </p:txBody>
      </p:sp>
      <p:pic>
        <p:nvPicPr>
          <p:cNvPr id="1044" name="Picture 20" descr="Final Common Rule – Sixteen Agencies Update Regulations on Individuals Who  Participate in Human Research – Policy &amp; Medicine">
            <a:extLst>
              <a:ext uri="{FF2B5EF4-FFF2-40B4-BE49-F238E27FC236}">
                <a16:creationId xmlns:a16="http://schemas.microsoft.com/office/drawing/2014/main" id="{8EDCA86D-3CF1-ACAE-1A6B-C09072EC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668" y="4263593"/>
            <a:ext cx="3542484" cy="266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30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25E32B8-1C43-7014-C505-5ACC573DB4BE}"/>
              </a:ext>
            </a:extLst>
          </p:cNvPr>
          <p:cNvSpPr/>
          <p:nvPr/>
        </p:nvSpPr>
        <p:spPr>
          <a:xfrm>
            <a:off x="1172419" y="4018547"/>
            <a:ext cx="10892969" cy="135531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4" y="328952"/>
            <a:ext cx="9047746" cy="1485900"/>
          </a:xfrm>
        </p:spPr>
        <p:txBody>
          <a:bodyPr/>
          <a:lstStyle/>
          <a:p>
            <a:pPr algn="ctr"/>
            <a:r>
              <a:rPr lang="en-US" dirty="0"/>
              <a:t>The post-doc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C2027B-D348-52BD-97EA-55376C14715D}"/>
              </a:ext>
            </a:extLst>
          </p:cNvPr>
          <p:cNvSpPr txBox="1"/>
          <p:nvPr/>
        </p:nvSpPr>
        <p:spPr>
          <a:xfrm>
            <a:off x="1172419" y="1710035"/>
            <a:ext cx="108929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Choice 1: Skip the post-doc! Go straight into teaching.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Choice 2: Stay in flies, but change things up by learning electrophysiology. (Dr. Bing Zhang at Mizzou)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Choice 3: Stay in flies, but learn new strategies for measuring addiction-like behavior (Dr. Karla Kaun at Brown)</a:t>
            </a:r>
          </a:p>
        </p:txBody>
      </p:sp>
    </p:spTree>
    <p:extLst>
      <p:ext uri="{BB962C8B-B14F-4D97-AF65-F5344CB8AC3E}">
        <p14:creationId xmlns:p14="http://schemas.microsoft.com/office/powerpoint/2010/main" val="257708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4" y="328952"/>
            <a:ext cx="9047746" cy="1485900"/>
          </a:xfrm>
        </p:spPr>
        <p:txBody>
          <a:bodyPr/>
          <a:lstStyle/>
          <a:p>
            <a:pPr algn="ctr"/>
            <a:r>
              <a:rPr lang="en-US" dirty="0"/>
              <a:t>Post-Doc at Brown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E67A7-57B2-E40F-CBF6-7F842C7F4C9D}"/>
              </a:ext>
            </a:extLst>
          </p:cNvPr>
          <p:cNvSpPr txBox="1"/>
          <p:nvPr/>
        </p:nvSpPr>
        <p:spPr>
          <a:xfrm>
            <a:off x="2376238" y="1814852"/>
            <a:ext cx="96372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Wingdings" pitchFamily="2" charset="2"/>
              <a:buChar char="Ø"/>
            </a:pPr>
            <a:r>
              <a:rPr lang="en-US" sz="3200" dirty="0"/>
              <a:t>Exploring </a:t>
            </a:r>
            <a:r>
              <a:rPr lang="en-US" sz="3200" dirty="0" err="1"/>
              <a:t>neuromolecular</a:t>
            </a:r>
            <a:r>
              <a:rPr lang="en-US" sz="3200" dirty="0"/>
              <a:t> underpinnings of alcohol addiction using </a:t>
            </a:r>
            <a:r>
              <a:rPr lang="en-US" sz="3200" i="1" dirty="0"/>
              <a:t>Drosophila</a:t>
            </a:r>
            <a:r>
              <a:rPr lang="en-US" sz="3200" dirty="0"/>
              <a:t>. </a:t>
            </a:r>
          </a:p>
          <a:p>
            <a:pPr marL="2743200" lvl="5" indent="-457200">
              <a:buFont typeface="Wingdings" pitchFamily="2" charset="2"/>
              <a:buChar char="§"/>
            </a:pPr>
            <a:r>
              <a:rPr lang="en-US" sz="2400" dirty="0"/>
              <a:t>Role of Notch signaling in fly memory of intoxication</a:t>
            </a:r>
          </a:p>
          <a:p>
            <a:pPr marL="2743200" lvl="5" indent="-457200">
              <a:buFont typeface="Wingdings" pitchFamily="2" charset="2"/>
              <a:buChar char="§"/>
            </a:pPr>
            <a:r>
              <a:rPr lang="en-US" sz="2400" dirty="0"/>
              <a:t>Lasting transcriptomic changes in ‘addicted’ fly memory neurons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28D7-61B4-1BBF-DFD7-9A0B4C23D41A}"/>
              </a:ext>
            </a:extLst>
          </p:cNvPr>
          <p:cNvSpPr txBox="1"/>
          <p:nvPr/>
        </p:nvSpPr>
        <p:spPr>
          <a:xfrm>
            <a:off x="997619" y="4847418"/>
            <a:ext cx="10745202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SKILLZ: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Drosophila– associative memory behavior, cutting edge genetic tools for neuronal connectivity; cell bio –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qRT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-PCR,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ChIP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8DAB8E">
                    <a:lumMod val="75000"/>
                  </a:srgbClr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, nuclear pulldown for RNA isolation; 3D rendering of confocal files; 3D printing; working with my own RA and students; networking</a:t>
            </a:r>
          </a:p>
        </p:txBody>
      </p:sp>
      <p:pic>
        <p:nvPicPr>
          <p:cNvPr id="3" name="Picture 6" descr="1,315 Bear Logo Stock Photos, High-Res Pictures, and Images ...">
            <a:extLst>
              <a:ext uri="{FF2B5EF4-FFF2-40B4-BE49-F238E27FC236}">
                <a16:creationId xmlns:a16="http://schemas.microsoft.com/office/drawing/2014/main" id="{9BF5B442-9A41-0F9A-4E3E-536C0923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361" y="292152"/>
            <a:ext cx="739169" cy="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DAA03-1D9A-4580-B86C-2034123DA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0881" y="1651464"/>
            <a:ext cx="3048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4EAF6-F548-FA6C-C317-4D2827D93F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4980" y="2824540"/>
            <a:ext cx="287394" cy="368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9C3A05-D2DA-40F3-F15F-22C1935C94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680" y="3269040"/>
            <a:ext cx="287394" cy="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7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4" y="328952"/>
            <a:ext cx="9047746" cy="1485900"/>
          </a:xfrm>
        </p:spPr>
        <p:txBody>
          <a:bodyPr/>
          <a:lstStyle/>
          <a:p>
            <a:pPr algn="ctr"/>
            <a:r>
              <a:rPr lang="en-US" dirty="0"/>
              <a:t>Post-Doc at Brown University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E67A7-57B2-E40F-CBF6-7F842C7F4C9D}"/>
              </a:ext>
            </a:extLst>
          </p:cNvPr>
          <p:cNvSpPr txBox="1"/>
          <p:nvPr/>
        </p:nvSpPr>
        <p:spPr>
          <a:xfrm>
            <a:off x="1563438" y="1377707"/>
            <a:ext cx="96372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0" lvl="3" indent="-457200">
              <a:buFont typeface="Wingdings" pitchFamily="2" charset="2"/>
              <a:buChar char="ü"/>
            </a:pPr>
            <a:r>
              <a:rPr lang="en-US" sz="3200" dirty="0"/>
              <a:t>Successfully published a review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3200" dirty="0"/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200" dirty="0"/>
              <a:t>Completed major project, rejected by </a:t>
            </a:r>
            <a:r>
              <a:rPr lang="en-US" sz="3200" i="1" dirty="0"/>
              <a:t>Cell</a:t>
            </a:r>
            <a:r>
              <a:rPr lang="en-US" sz="3200" dirty="0"/>
              <a:t> but under review at </a:t>
            </a:r>
            <a:r>
              <a:rPr lang="en-US" sz="3200" i="1" dirty="0"/>
              <a:t>Neuron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3200" dirty="0"/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200" dirty="0"/>
              <a:t>Able to ‘take’ RNA-seq data with me</a:t>
            </a:r>
          </a:p>
          <a:p>
            <a:pPr marL="1828800" lvl="3" indent="-457200">
              <a:buFont typeface="Wingdings" pitchFamily="2" charset="2"/>
              <a:buChar char="ü"/>
            </a:pPr>
            <a:endParaRPr lang="en-US" sz="3200" dirty="0"/>
          </a:p>
          <a:p>
            <a:pPr marL="1828800" lvl="3" indent="-457200">
              <a:buFont typeface="Wingdings" pitchFamily="2" charset="2"/>
              <a:buChar char="ü"/>
            </a:pPr>
            <a:r>
              <a:rPr lang="en-US" sz="3200" dirty="0"/>
              <a:t>Got an adjunct position at night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928D7-61B4-1BBF-DFD7-9A0B4C23D41A}"/>
              </a:ext>
            </a:extLst>
          </p:cNvPr>
          <p:cNvSpPr txBox="1"/>
          <p:nvPr/>
        </p:nvSpPr>
        <p:spPr>
          <a:xfrm>
            <a:off x="1481711" y="5475888"/>
            <a:ext cx="99751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30A9D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I’m tired and miss aspects of the Midwest. </a:t>
            </a:r>
          </a:p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30A9DC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Maybe I’ll just apply to jobs and get interview practice?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30A9DC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3" name="Picture 6" descr="1,315 Bear Logo Stock Photos, High-Res Pictures, and Images ...">
            <a:extLst>
              <a:ext uri="{FF2B5EF4-FFF2-40B4-BE49-F238E27FC236}">
                <a16:creationId xmlns:a16="http://schemas.microsoft.com/office/drawing/2014/main" id="{9BF5B442-9A41-0F9A-4E3E-536C09231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361" y="292152"/>
            <a:ext cx="739169" cy="7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051C6E-1DEA-D2B9-F4CE-EDF000A43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35680" y="1512936"/>
            <a:ext cx="287394" cy="3682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C4DA4-93B5-E62C-50E6-29A38BE8F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2" b="96748" l="3125" r="92188">
                        <a14:foregroundMark x1="50521" y1="8943" x2="36979" y2="11789"/>
                        <a14:foregroundMark x1="36979" y1="11789" x2="27604" y2="17886"/>
                        <a14:foregroundMark x1="27604" y1="17886" x2="22917" y2="39837"/>
                        <a14:foregroundMark x1="22917" y1="39837" x2="54167" y2="45935"/>
                        <a14:foregroundMark x1="54167" y1="45935" x2="60938" y2="55285"/>
                        <a14:foregroundMark x1="60938" y1="55285" x2="79167" y2="67480"/>
                        <a14:foregroundMark x1="79167" y1="67480" x2="77083" y2="80081"/>
                        <a14:foregroundMark x1="77083" y1="80081" x2="58333" y2="87398"/>
                        <a14:foregroundMark x1="58333" y1="87398" x2="20313" y2="89431"/>
                        <a14:foregroundMark x1="20313" y1="89431" x2="11979" y2="78455"/>
                        <a14:foregroundMark x1="11979" y1="78455" x2="9896" y2="65447"/>
                        <a14:foregroundMark x1="73958" y1="64634" x2="73958" y2="64634"/>
                        <a14:foregroundMark x1="55208" y1="48374" x2="77604" y2="60569"/>
                        <a14:foregroundMark x1="77604" y1="60569" x2="78646" y2="73984"/>
                        <a14:foregroundMark x1="78646" y1="73984" x2="84375" y2="83740"/>
                        <a14:foregroundMark x1="84375" y1="83740" x2="91667" y2="74797"/>
                        <a14:foregroundMark x1="91667" y1="74797" x2="92708" y2="52846"/>
                        <a14:foregroundMark x1="92708" y1="52846" x2="92708" y2="52033"/>
                        <a14:foregroundMark x1="92708" y1="49187" x2="92708" y2="31707"/>
                        <a14:foregroundMark x1="88021" y1="28862" x2="58854" y2="5691"/>
                        <a14:foregroundMark x1="54688" y1="4878" x2="18750" y2="7317"/>
                        <a14:foregroundMark x1="18750" y1="7317" x2="7292" y2="5691"/>
                        <a14:foregroundMark x1="4688" y1="4472" x2="6771" y2="71545"/>
                        <a14:foregroundMark x1="16146" y1="51220" x2="39583" y2="51220"/>
                        <a14:foregroundMark x1="39583" y1="51220" x2="80208" y2="48374"/>
                        <a14:foregroundMark x1="80208" y1="48374" x2="80729" y2="48374"/>
                        <a14:foregroundMark x1="3125" y1="69512" x2="6250" y2="95122"/>
                        <a14:foregroundMark x1="7292" y1="95528" x2="33333" y2="95935"/>
                        <a14:foregroundMark x1="33333" y1="95935" x2="80208" y2="91057"/>
                        <a14:foregroundMark x1="80208" y1="91057" x2="90104" y2="95122"/>
                        <a14:foregroundMark x1="62500" y1="96341" x2="76042" y2="96748"/>
                        <a14:foregroundMark x1="76042" y1="96748" x2="89583" y2="95528"/>
                        <a14:foregroundMark x1="89583" y1="95528" x2="90104" y2="95122"/>
                        <a14:foregroundMark x1="91667" y1="95122" x2="91146" y2="77236"/>
                        <a14:foregroundMark x1="75000" y1="76016" x2="14583" y2="76016"/>
                        <a14:foregroundMark x1="69792" y1="63415" x2="16146" y2="63008"/>
                        <a14:foregroundMark x1="85938" y1="31301" x2="55729" y2="30894"/>
                        <a14:foregroundMark x1="66667" y1="14634" x2="63021" y2="28455"/>
                        <a14:foregroundMark x1="57292" y1="9756" x2="58854" y2="28049"/>
                        <a14:backgroundMark x1="64063" y1="3252" x2="89063" y2="142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6380" y="2974619"/>
            <a:ext cx="287394" cy="3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5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484FE2-D42A-36C2-0767-774A168446E5}"/>
              </a:ext>
            </a:extLst>
          </p:cNvPr>
          <p:cNvSpPr/>
          <p:nvPr/>
        </p:nvSpPr>
        <p:spPr>
          <a:xfrm>
            <a:off x="6306265" y="1664791"/>
            <a:ext cx="5746423" cy="378420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6" name="Picture 8" descr="Southern Illinois University Edwardsville">
            <a:extLst>
              <a:ext uri="{FF2B5EF4-FFF2-40B4-BE49-F238E27FC236}">
                <a16:creationId xmlns:a16="http://schemas.microsoft.com/office/drawing/2014/main" id="{5BA8D368-74F8-9D14-7AEF-3D0C1F5E7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9"/>
          <a:stretch/>
        </p:blipFill>
        <p:spPr bwMode="auto">
          <a:xfrm>
            <a:off x="6345470" y="1814852"/>
            <a:ext cx="5746423" cy="363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bout Luther | Luther College">
            <a:extLst>
              <a:ext uri="{FF2B5EF4-FFF2-40B4-BE49-F238E27FC236}">
                <a16:creationId xmlns:a16="http://schemas.microsoft.com/office/drawing/2014/main" id="{41983075-2FE7-1F8C-6DF1-0625363C5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3" y="1742784"/>
            <a:ext cx="5503847" cy="36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DD4EE7-8C57-1BAE-9807-5E5F32A4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5054" y="328952"/>
            <a:ext cx="9047746" cy="1485900"/>
          </a:xfrm>
        </p:spPr>
        <p:txBody>
          <a:bodyPr/>
          <a:lstStyle/>
          <a:p>
            <a:pPr algn="ctr"/>
            <a:r>
              <a:rPr lang="en-US" dirty="0"/>
              <a:t>Two Applications, Two Offers!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9D8DBF-521C-DBD2-9052-F71CBA552A5F}"/>
              </a:ext>
            </a:extLst>
          </p:cNvPr>
          <p:cNvSpPr txBox="1"/>
          <p:nvPr/>
        </p:nvSpPr>
        <p:spPr>
          <a:xfrm>
            <a:off x="937056" y="1664791"/>
            <a:ext cx="47484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Luther College</a:t>
            </a:r>
          </a:p>
          <a:p>
            <a:r>
              <a:rPr lang="en-US" sz="3600" b="1" dirty="0"/>
              <a:t>- </a:t>
            </a:r>
            <a:r>
              <a:rPr lang="en-US" sz="2800" dirty="0"/>
              <a:t>Small liberal arts, Lutheran</a:t>
            </a:r>
          </a:p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- </a:t>
            </a:r>
            <a:r>
              <a:rPr lang="en-US" sz="2800" dirty="0"/>
              <a:t>Teaching only, but with course lab design freedom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624FD9-DC85-C16B-6F67-BA8E33C0172B}"/>
              </a:ext>
            </a:extLst>
          </p:cNvPr>
          <p:cNvSpPr txBox="1"/>
          <p:nvPr/>
        </p:nvSpPr>
        <p:spPr>
          <a:xfrm>
            <a:off x="6440903" y="1664791"/>
            <a:ext cx="47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Southern IL Univ. </a:t>
            </a:r>
          </a:p>
          <a:p>
            <a:r>
              <a:rPr lang="en-US" sz="2800" b="1" dirty="0"/>
              <a:t>- </a:t>
            </a:r>
            <a:r>
              <a:rPr lang="en-US" sz="2800" dirty="0"/>
              <a:t>Medium state school</a:t>
            </a:r>
          </a:p>
          <a:p>
            <a:r>
              <a:rPr lang="en-US" sz="2800" b="1" dirty="0"/>
              <a:t>- </a:t>
            </a:r>
            <a:r>
              <a:rPr lang="en-US" sz="2800" dirty="0"/>
              <a:t>Both Teaching &amp; Research</a:t>
            </a:r>
          </a:p>
          <a:p>
            <a:r>
              <a:rPr lang="en-US" sz="2800" b="1" dirty="0"/>
              <a:t>- </a:t>
            </a:r>
            <a:r>
              <a:rPr lang="en-US" sz="2800" dirty="0"/>
              <a:t>create Bioinformatics course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93519-4A76-8271-DBAB-BDF18EC31CC2}"/>
              </a:ext>
            </a:extLst>
          </p:cNvPr>
          <p:cNvSpPr txBox="1"/>
          <p:nvPr/>
        </p:nvSpPr>
        <p:spPr>
          <a:xfrm>
            <a:off x="997619" y="5842694"/>
            <a:ext cx="10745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i="1" dirty="0">
                <a:solidFill>
                  <a:srgbClr val="30A9DC"/>
                </a:solidFill>
                <a:latin typeface="Franklin Gothic Book" panose="020B0503020102020204"/>
              </a:rPr>
              <a:t>Ask mentors for advice and other options.</a:t>
            </a:r>
          </a:p>
        </p:txBody>
      </p:sp>
    </p:spTree>
    <p:extLst>
      <p:ext uri="{BB962C8B-B14F-4D97-AF65-F5344CB8AC3E}">
        <p14:creationId xmlns:p14="http://schemas.microsoft.com/office/powerpoint/2010/main" val="261141689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{68765194-ECA8-7040-BF27-A05E428E96C9}tf10001072</Template>
  <TotalTime>2760</TotalTime>
  <Words>891</Words>
  <Application>Microsoft Macintosh PowerPoint</Application>
  <PresentationFormat>Widescreen</PresentationFormat>
  <Paragraphs>118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Europa</vt:lpstr>
      <vt:lpstr>Franklin Gothic Book</vt:lpstr>
      <vt:lpstr>Georgia</vt:lpstr>
      <vt:lpstr>Trebuchet MS</vt:lpstr>
      <vt:lpstr>Wingdings</vt:lpstr>
      <vt:lpstr>Wingdings 3</vt:lpstr>
      <vt:lpstr>Crop</vt:lpstr>
      <vt:lpstr>PowerPoint Presentation</vt:lpstr>
      <vt:lpstr>In undergrad, what do I want to bee when I grow up…</vt:lpstr>
      <vt:lpstr>Research Assistant at University of Iowa</vt:lpstr>
      <vt:lpstr>PhD in Genetics at University of Iowa</vt:lpstr>
      <vt:lpstr>PowerPoint Presentation</vt:lpstr>
      <vt:lpstr>The post-doc</vt:lpstr>
      <vt:lpstr>Post-Doc at Brown University</vt:lpstr>
      <vt:lpstr>Post-Doc at Brown University</vt:lpstr>
      <vt:lpstr>Two Applications, Two Offers!</vt:lpstr>
      <vt:lpstr>PowerPoint Presentation</vt:lpstr>
      <vt:lpstr>PowerPoint Presentation</vt:lpstr>
      <vt:lpstr>PowerPoint Presentation</vt:lpstr>
      <vt:lpstr>PowerPoint Presentation</vt:lpstr>
      <vt:lpstr>A day in the life…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Petruccelli, Emily</dc:creator>
  <cp:lastModifiedBy>Petruccelli, Emily</cp:lastModifiedBy>
  <cp:revision>12</cp:revision>
  <dcterms:created xsi:type="dcterms:W3CDTF">2023-07-26T13:52:13Z</dcterms:created>
  <dcterms:modified xsi:type="dcterms:W3CDTF">2023-10-20T13:23:41Z</dcterms:modified>
</cp:coreProperties>
</file>