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EDE0-4E31-4F92-BC7F-0C591D11C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C7F15-D3AF-45A9-B4BC-4AC035213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820EA-716D-46EF-809B-A2C0C05E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E3E23-B561-4C13-A77E-2193DA67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723C5-C26E-454B-909A-439261D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8A144-D099-417D-BA39-1AFEC12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98A3-EB23-4139-80BD-4601D9165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589F7-ED4F-48B3-8F25-8F24CE6F5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39A52-0ED3-4784-A4FF-3B218C4B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78E11-61BD-4F54-8BD7-F380E2A7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9FAAB-8FB6-4423-86C1-1DE30BCAB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EFD8-6CCF-4444-94F4-D6A0C099C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FD8D1-C1EC-4FB9-A256-2E282F02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82FA-5F22-44FD-9C14-599A9015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B2D3E-A8E5-4562-99EC-8C0E66FE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73F2-8879-4F66-B120-BDA75EFF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161AE-1970-4AA2-952E-24807C5B3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14E44-CE8B-4793-9EE9-DD546087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44614-2152-4D90-AE4F-A7F90ECC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7CA48-399C-4D9E-AE8C-1563CED6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1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9121-0A1F-49E0-B4CD-6FA7DA61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AB292-C1DE-45A1-A90D-179065D1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A61A1-DB15-417B-B643-491778B4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39011-E144-4E79-BFC2-8D2836E4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69C3D-BFAF-4F36-8640-5192E0C8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7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7B94-357A-4A20-9100-C3C95B7A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BF5E-843E-4034-9F46-15B215F1D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E42A2-E322-4865-9943-863B56B81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145A3-C3AD-4B4D-9D67-FF276C92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61711-36DF-4C80-BD94-461B4211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A1340-67AF-4299-AA25-91E7E302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94D5-7B57-42DA-A31D-435303B6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B4647-A003-4A48-87BE-D3F309B9F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8894B-5925-4F9B-BD4A-776C4DB14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9D464-D18D-4A6E-9117-905D52E31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EC9AA-EBA5-4731-B06C-CFF5440A7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9D6C3-7DE8-4E3A-B1E6-F3AC7D2E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AE5158-A9D5-4ECD-9D7A-354B6ACED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AFD56E-5539-4B84-BC83-167FB7B1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954D-0A47-46FE-90B9-7B46C0DF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7641AF-EC44-4E6D-912E-32C8979C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6CF72-8810-4EBA-BA1A-ED47C318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D3458-16A3-4E74-A930-66C18C4D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2A264-67D1-4C87-A61C-50951A05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B83E1-47DE-4B7C-95DF-9354EE7E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0426D-F3A3-41BF-B8D4-B4129EC3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22DC-9850-4628-818E-416018A2A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6DF94-E2A9-49AC-9D8E-727D32F8E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20E2C-2DF7-4F55-A1EA-88A3ED772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C269E-6052-40D1-B6BB-0C9E0697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89F7C-89E1-4D4A-9FCE-67CBBAC2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98637-23F3-4BEE-8758-8B151D22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9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A1246-B6D3-44D6-B583-AB21B24D0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4F1C6-24E7-4546-B426-929D85C8B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81A96-A38E-4C65-AAFD-C397F2234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27882-3526-49ED-8FA2-FDABFD8B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4D2C6-7554-4632-822E-776C0568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E9FA4-79A8-4395-831B-DECA3D45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B9831-301C-4461-813A-85392AF5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E8D47-78EB-4AC8-A802-1FC1A39C1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06123-C8B7-4F6B-80B5-DE1A2E494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4596-5698-4DFC-AAF1-9438C2BAF54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5485B-CFCC-41C9-9148-B336435A9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20E01-8F2C-40F5-AA6B-C7C5F091D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AB6F-5404-4525-9A08-2A67FEBA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255A-192E-47EF-B77A-F2AB6B7E3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Turning a Research Idea into a Successful Project with Minimal Resources or Help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EE0A2-A49B-4014-8278-7CFC53629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Ingrid Lizarraga MBBS</a:t>
            </a:r>
          </a:p>
          <a:p>
            <a:r>
              <a:rPr lang="en-US" dirty="0"/>
              <a:t>Clinical Associate Professor</a:t>
            </a:r>
          </a:p>
          <a:p>
            <a:r>
              <a:rPr lang="en-US" dirty="0"/>
              <a:t>Dec 16, 2019</a:t>
            </a:r>
          </a:p>
        </p:txBody>
      </p:sp>
    </p:spTree>
    <p:extLst>
      <p:ext uri="{BB962C8B-B14F-4D97-AF65-F5344CB8AC3E}">
        <p14:creationId xmlns:p14="http://schemas.microsoft.com/office/powerpoint/2010/main" val="72606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FCF19-887F-4595-B07F-4BE2D7F0B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#5: Acquiring knowledge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7C2267-43DF-4307-8860-179FFD2AA6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798" y="2705493"/>
            <a:ext cx="7830871" cy="3581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F8349D-07BB-4B7C-9D7C-75EE247FFF3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749" y="1405027"/>
            <a:ext cx="4933084" cy="508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7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10E4-85E9-471E-A2DC-E24622DF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#6: The final push – writing the manuscript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47E575-71F9-4ED9-888C-2D1AC7EE0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25" y="1948583"/>
            <a:ext cx="3905350" cy="46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70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C0FF-52E2-4346-9E8B-260C4531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resources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1C2A36-5C4F-4DCD-842B-88FFC98D0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47273" y="2680780"/>
            <a:ext cx="2130458" cy="3050718"/>
          </a:xfrm>
          <a:prstGeom prst="rect">
            <a:avLst/>
          </a:prstGeom>
        </p:spPr>
      </p:pic>
      <p:pic>
        <p:nvPicPr>
          <p:cNvPr id="6" name="Picture 5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id="{28219D73-E58E-4349-8A62-89E9BA7AF0E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314490"/>
            <a:ext cx="3565735" cy="501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3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105E-955C-4634-B4D7-525797F0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#6: Be persistent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E20A19-8F45-46CA-8D6E-BB9BDA16BF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4489" y="1552734"/>
            <a:ext cx="5123021" cy="512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7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79A4CA-559B-4F45-944E-BC4DC625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luck!!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BFD03-DD12-45F9-B274-491197837A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8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58EEE-16E3-44A5-AAD7-34FDEA9A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resources are you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A9C62-0F1E-482E-9532-2DF3E17CA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Knowledge</a:t>
            </a:r>
          </a:p>
          <a:p>
            <a:pPr lvl="1"/>
            <a:r>
              <a:rPr lang="en-US" dirty="0"/>
              <a:t>Methodological</a:t>
            </a:r>
          </a:p>
          <a:p>
            <a:pPr lvl="1"/>
            <a:r>
              <a:rPr lang="en-US" dirty="0"/>
              <a:t>Data sources</a:t>
            </a:r>
          </a:p>
          <a:p>
            <a:r>
              <a:rPr lang="en-US" dirty="0"/>
              <a:t>Access to data</a:t>
            </a:r>
          </a:p>
          <a:p>
            <a:r>
              <a:rPr lang="en-US" dirty="0"/>
              <a:t>Personnel</a:t>
            </a:r>
          </a:p>
          <a:p>
            <a:pPr lvl="1"/>
            <a:r>
              <a:rPr lang="en-US" dirty="0"/>
              <a:t>Data collection</a:t>
            </a:r>
          </a:p>
          <a:p>
            <a:pPr lvl="1"/>
            <a:r>
              <a:rPr lang="en-US" dirty="0"/>
              <a:t>Patient recruitment</a:t>
            </a:r>
          </a:p>
          <a:p>
            <a:r>
              <a:rPr lang="en-US" dirty="0"/>
              <a:t>Statistical support</a:t>
            </a:r>
          </a:p>
          <a:p>
            <a:r>
              <a:rPr lang="en-US" sz="4800" dirty="0"/>
              <a:t>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811ED8-F708-4396-8527-62CCCEF60CDC}"/>
              </a:ext>
            </a:extLst>
          </p:cNvPr>
          <p:cNvSpPr txBox="1"/>
          <p:nvPr/>
        </p:nvSpPr>
        <p:spPr>
          <a:xfrm>
            <a:off x="5637229" y="29741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CC8DFC-7F15-4B44-85D7-5F5538C2FC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910" y="1825625"/>
            <a:ext cx="5774690" cy="325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0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B1DF-9BD8-49E5-B503-3D7785BD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Avoiding the academic graveyard…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5D045B-A71B-44E4-B086-D7A0CC280B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6697" y="1325563"/>
            <a:ext cx="8724417" cy="51123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D433D5-5A6D-4E25-8276-2B5EDB2E712E}"/>
              </a:ext>
            </a:extLst>
          </p:cNvPr>
          <p:cNvSpPr txBox="1"/>
          <p:nvPr/>
        </p:nvSpPr>
        <p:spPr>
          <a:xfrm>
            <a:off x="3431357" y="4154863"/>
            <a:ext cx="777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MRI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And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ILC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74AF2F-EEE9-49D2-904B-258446B177EA}"/>
              </a:ext>
            </a:extLst>
          </p:cNvPr>
          <p:cNvSpPr txBox="1"/>
          <p:nvPr/>
        </p:nvSpPr>
        <p:spPr>
          <a:xfrm>
            <a:off x="7569724" y="4755027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Cosmesis </a:t>
            </a:r>
          </a:p>
          <a:p>
            <a:r>
              <a:rPr lang="en-US" b="1" dirty="0">
                <a:solidFill>
                  <a:schemeClr val="bg1"/>
                </a:solidFill>
              </a:rPr>
              <a:t>after BCT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8AF142-1893-4917-B836-9B1F227F5E88}"/>
              </a:ext>
            </a:extLst>
          </p:cNvPr>
          <p:cNvSpPr txBox="1"/>
          <p:nvPr/>
        </p:nvSpPr>
        <p:spPr>
          <a:xfrm>
            <a:off x="8908397" y="5209271"/>
            <a:ext cx="1253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Surgeon confidence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8A46B3-42B7-4D23-9BF8-8DF5C40A7A27}"/>
              </a:ext>
            </a:extLst>
          </p:cNvPr>
          <p:cNvSpPr txBox="1"/>
          <p:nvPr/>
        </p:nvSpPr>
        <p:spPr>
          <a:xfrm>
            <a:off x="4543719" y="4326903"/>
            <a:ext cx="1322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Outcomes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after NSM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4E6302-E359-4124-9B6C-563CE84F55B2}"/>
              </a:ext>
            </a:extLst>
          </p:cNvPr>
          <p:cNvSpPr txBox="1"/>
          <p:nvPr/>
        </p:nvSpPr>
        <p:spPr>
          <a:xfrm>
            <a:off x="1728278" y="3757516"/>
            <a:ext cx="761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Short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term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NAE</a:t>
            </a:r>
          </a:p>
        </p:txBody>
      </p:sp>
    </p:spTree>
    <p:extLst>
      <p:ext uri="{BB962C8B-B14F-4D97-AF65-F5344CB8AC3E}">
        <p14:creationId xmlns:p14="http://schemas.microsoft.com/office/powerpoint/2010/main" val="338338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9DACB4-24F8-400F-9B56-80FBBFB4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Tricks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21126-1E28-455D-830D-8D027A2206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7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AA027C-831E-4439-AAED-19F1FD6A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#1. Take the time to refine your research idea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860335-C9E2-4512-BB6F-92E448956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Doable?</a:t>
            </a:r>
          </a:p>
          <a:p>
            <a:r>
              <a:rPr lang="en-US" dirty="0"/>
              <a:t>Worth the time?</a:t>
            </a:r>
          </a:p>
          <a:p>
            <a:r>
              <a:rPr lang="en-US" dirty="0"/>
              <a:t>Fundable?</a:t>
            </a:r>
          </a:p>
          <a:p>
            <a:endParaRPr lang="en-US" dirty="0"/>
          </a:p>
          <a:p>
            <a:r>
              <a:rPr lang="en-US" dirty="0"/>
              <a:t>Even ‘small’ projects take time</a:t>
            </a:r>
          </a:p>
          <a:p>
            <a:endParaRPr lang="en-US" dirty="0"/>
          </a:p>
          <a:p>
            <a:r>
              <a:rPr lang="en-US" dirty="0"/>
              <a:t>Try to avoid ‘one-off’ projects</a:t>
            </a:r>
          </a:p>
          <a:p>
            <a:endParaRPr lang="en-US" dirty="0"/>
          </a:p>
          <a:p>
            <a:r>
              <a:rPr lang="en-US" dirty="0"/>
              <a:t>Define your idea of a successful 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66963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A40A-4BAA-44E8-A064-F5C77DD8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#2: Find collaborators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3C3B-5076-4D59-9C35-0725B51EF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and informal opportunities exist</a:t>
            </a:r>
          </a:p>
          <a:p>
            <a:r>
              <a:rPr lang="en-US" dirty="0"/>
              <a:t>Dept of Public Health</a:t>
            </a:r>
          </a:p>
          <a:p>
            <a:r>
              <a:rPr lang="en-US" dirty="0"/>
              <a:t>College of Nursing</a:t>
            </a:r>
          </a:p>
          <a:p>
            <a:r>
              <a:rPr lang="en-US" dirty="0"/>
              <a:t>Holden Comprehensive Cancer Center Research Programs</a:t>
            </a:r>
          </a:p>
          <a:p>
            <a:pPr lvl="1"/>
            <a:r>
              <a:rPr lang="en-US" dirty="0"/>
              <a:t>Cancer Epidemiology and Population Science (CEPS) </a:t>
            </a:r>
          </a:p>
          <a:p>
            <a:r>
              <a:rPr lang="en-US" dirty="0"/>
              <a:t>Outside of the institution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2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E204-FE78-4519-A653-3BDE3E2B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 regarding collaborators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7F4B-1A9E-45C7-B824-46600853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you bring to the relationship</a:t>
            </a:r>
          </a:p>
          <a:p>
            <a:endParaRPr lang="en-US" dirty="0"/>
          </a:p>
          <a:p>
            <a:r>
              <a:rPr lang="en-US" dirty="0"/>
              <a:t>Be prepared to work on things may not be directly related to your main research idea</a:t>
            </a:r>
          </a:p>
          <a:p>
            <a:endParaRPr lang="en-US" dirty="0"/>
          </a:p>
          <a:p>
            <a:r>
              <a:rPr lang="en-US" dirty="0"/>
              <a:t>Have respect for your collaborator’ time and effort – don’t overcommit</a:t>
            </a:r>
          </a:p>
          <a:p>
            <a:endParaRPr lang="en-US" dirty="0"/>
          </a:p>
          <a:p>
            <a:r>
              <a:rPr lang="en-US" dirty="0"/>
              <a:t>Deliver</a:t>
            </a:r>
          </a:p>
        </p:txBody>
      </p:sp>
    </p:spTree>
    <p:extLst>
      <p:ext uri="{BB962C8B-B14F-4D97-AF65-F5344CB8AC3E}">
        <p14:creationId xmlns:p14="http://schemas.microsoft.com/office/powerpoint/2010/main" val="28687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32B4C-8D16-4D05-A456-A96A21A5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#3: Look for hidden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A60B-F562-4FA0-9677-BA536320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Departmental/College funding sources</a:t>
            </a:r>
          </a:p>
          <a:p>
            <a:pPr lvl="1"/>
            <a:r>
              <a:rPr lang="en-US" dirty="0"/>
              <a:t>Jackie </a:t>
            </a:r>
            <a:r>
              <a:rPr lang="en-US" dirty="0" err="1"/>
              <a:t>Searls</a:t>
            </a:r>
            <a:endParaRPr lang="en-US" dirty="0"/>
          </a:p>
          <a:p>
            <a:r>
              <a:rPr lang="en-US" dirty="0"/>
              <a:t>Research residents</a:t>
            </a:r>
          </a:p>
          <a:p>
            <a:r>
              <a:rPr lang="en-US" dirty="0"/>
              <a:t>Med student research electives</a:t>
            </a:r>
          </a:p>
          <a:p>
            <a:r>
              <a:rPr lang="en-US" dirty="0"/>
              <a:t>Data repositories</a:t>
            </a:r>
          </a:p>
          <a:p>
            <a:r>
              <a:rPr lang="en-US" dirty="0"/>
              <a:t>Local expertise</a:t>
            </a:r>
          </a:p>
          <a:p>
            <a:r>
              <a:rPr lang="en-US" dirty="0"/>
              <a:t>AIRCORE</a:t>
            </a:r>
          </a:p>
          <a:p>
            <a:r>
              <a:rPr lang="en-US" dirty="0"/>
              <a:t>Hardin library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1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32B7-6097-4F99-BFE7-BEAE929F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#4: The hard truth about working with students/residents/fellows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E0AE-023F-48C6-BECB-59AB95A75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your residents wisely</a:t>
            </a:r>
          </a:p>
          <a:p>
            <a:r>
              <a:rPr lang="en-US" dirty="0"/>
              <a:t>One hour spent before data collection is worth 10 after</a:t>
            </a:r>
          </a:p>
          <a:p>
            <a:r>
              <a:rPr lang="en-US" dirty="0"/>
              <a:t>Keep clear records</a:t>
            </a:r>
          </a:p>
          <a:p>
            <a:r>
              <a:rPr lang="en-US" dirty="0"/>
              <a:t>Set deadlines</a:t>
            </a:r>
          </a:p>
          <a:p>
            <a:r>
              <a:rPr lang="en-US" dirty="0"/>
              <a:t>Expect delays</a:t>
            </a:r>
          </a:p>
        </p:txBody>
      </p:sp>
    </p:spTree>
    <p:extLst>
      <p:ext uri="{BB962C8B-B14F-4D97-AF65-F5344CB8AC3E}">
        <p14:creationId xmlns:p14="http://schemas.microsoft.com/office/powerpoint/2010/main" val="425322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270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Turning a Research Idea into a Successful Project with Minimal Resources or Help</vt:lpstr>
      <vt:lpstr>What resources are you missing?</vt:lpstr>
      <vt:lpstr>Avoiding the academic graveyard…</vt:lpstr>
      <vt:lpstr>Tips and Tricks</vt:lpstr>
      <vt:lpstr>#1. Take the time to refine your research idea</vt:lpstr>
      <vt:lpstr>#2: Find collaborators</vt:lpstr>
      <vt:lpstr>Caveat regarding collaborators</vt:lpstr>
      <vt:lpstr>#3: Look for hidden resources</vt:lpstr>
      <vt:lpstr>#4: The hard truth about working with students/residents/fellows</vt:lpstr>
      <vt:lpstr>#5: Acquiring knowledge</vt:lpstr>
      <vt:lpstr>#6: The final push – writing the manuscript</vt:lpstr>
      <vt:lpstr>Writing resources</vt:lpstr>
      <vt:lpstr>#6: Be persistent</vt:lpstr>
      <vt:lpstr>Good luck!!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a Research Idea into a Successful Project with Minimal Resources or Help</dc:title>
  <dc:creator>Ingrid Lizarraga</dc:creator>
  <cp:lastModifiedBy>Stone, Tiffany J</cp:lastModifiedBy>
  <cp:revision>11</cp:revision>
  <dcterms:created xsi:type="dcterms:W3CDTF">2019-12-12T15:58:48Z</dcterms:created>
  <dcterms:modified xsi:type="dcterms:W3CDTF">2019-12-19T15:40:30Z</dcterms:modified>
</cp:coreProperties>
</file>